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7PNK0hgzzOCOkiPCaQUmtDejE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toughnickel.com/business/Breakeven-analysi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cademia.edu/download/33336102/BMG.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326" t="38446" r="19050" b="33333"/>
          <a:stretch/>
        </p:blipFill>
        <p:spPr>
          <a:xfrm>
            <a:off x="3912093" y="1074198"/>
            <a:ext cx="4367813" cy="1935331"/>
          </a:xfrm>
          <a:prstGeom prst="rect">
            <a:avLst/>
          </a:prstGeom>
          <a:noFill/>
          <a:ln>
            <a:noFill/>
          </a:ln>
        </p:spPr>
      </p:pic>
      <p:sp>
        <p:nvSpPr>
          <p:cNvPr id="85" name="Google Shape;85;p1"/>
          <p:cNvSpPr txBox="1"/>
          <p:nvPr/>
        </p:nvSpPr>
        <p:spPr>
          <a:xfrm>
            <a:off x="1056324" y="4253013"/>
            <a:ext cx="6679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dirty="0">
                <a:solidFill>
                  <a:srgbClr val="EA4E46"/>
                </a:solidFill>
                <a:latin typeface="Calibri"/>
                <a:ea typeface="Calibri"/>
                <a:cs typeface="Calibri"/>
                <a:sym typeface="Calibri"/>
              </a:rPr>
              <a:t>Antreprenoriat</a:t>
            </a:r>
            <a:r>
              <a:rPr lang="ro-RO" sz="3200" b="1" i="0" u="none" strike="noStrike" cap="none" dirty="0" err="1">
                <a:solidFill>
                  <a:srgbClr val="EA4E46"/>
                </a:solidFill>
                <a:latin typeface="Calibri"/>
                <a:ea typeface="Calibri"/>
                <a:cs typeface="Calibri"/>
                <a:sym typeface="Calibri"/>
              </a:rPr>
              <a:t>ul</a:t>
            </a:r>
            <a:endParaRPr sz="3200" dirty="0">
              <a:solidFill>
                <a:srgbClr val="EA4E46"/>
              </a:solidFill>
              <a:latin typeface="Calibri"/>
              <a:ea typeface="Calibri"/>
              <a:cs typeface="Calibri"/>
              <a:sym typeface="Calibri"/>
            </a:endParaRPr>
          </a:p>
        </p:txBody>
      </p:sp>
      <p:sp>
        <p:nvSpPr>
          <p:cNvPr id="86" name="Google Shape;86;p1"/>
          <p:cNvSpPr txBox="1"/>
          <p:nvPr/>
        </p:nvSpPr>
        <p:spPr>
          <a:xfrm>
            <a:off x="1056324" y="4995454"/>
            <a:ext cx="60945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Dezvoltat de: </a:t>
            </a:r>
            <a:r>
              <a:rPr lang="en-GB" sz="1800">
                <a:solidFill>
                  <a:schemeClr val="dk1"/>
                </a:solidFill>
                <a:latin typeface="Calibri"/>
                <a:ea typeface="Calibri"/>
                <a:cs typeface="Calibri"/>
                <a:sym typeface="Calibri"/>
              </a:rPr>
              <a:t>IDP</a:t>
            </a:r>
            <a:endParaRPr/>
          </a:p>
        </p:txBody>
      </p:sp>
      <p:sp>
        <p:nvSpPr>
          <p:cNvPr id="87" name="Google Shape;87;p1"/>
          <p:cNvSpPr/>
          <p:nvPr/>
        </p:nvSpPr>
        <p:spPr>
          <a:xfrm>
            <a:off x="461521" y="486455"/>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rot="10800000">
            <a:off x="10780510" y="4995454"/>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0"/>
          <p:cNvSpPr/>
          <p:nvPr/>
        </p:nvSpPr>
        <p:spPr>
          <a:xfrm>
            <a:off x="875909" y="1736562"/>
            <a:ext cx="10296916"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Rolul spiritului antreprenorial în îmbunătățirea calității vieții oamenilor obișnuiți, inclusiv a grupurilor dezavantajate, este recunoscut în contextul Agendei 2030 pentru dezvoltare durabilă, deoarece contribuie la construirea unei infrastructuri rezistente, la promovarea unei industrializări incluzive și durabile și la încurajarea inovării (de exemplu, Obiectivele de dezvoltare socială, ODD).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ODD 4 și 8 sunt legate de antreprenoriat, în special ținta 4.4 și ținta 8.3. Atunci când cele trei niveluri ale modelului de afaceri sunt combinate, ele dezvăluie modul în care o organizație produce mai multe tipuri de valoare - economică, de mediu și socială. </a:t>
            </a:r>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 </a:t>
            </a:r>
            <a:endParaRPr/>
          </a:p>
        </p:txBody>
      </p:sp>
      <p:sp>
        <p:nvSpPr>
          <p:cNvPr id="212" name="Google Shape;212;p10"/>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1.2: Noile economii și ODD-urile</a:t>
            </a:r>
            <a:endParaRPr/>
          </a:p>
        </p:txBody>
      </p:sp>
      <p:sp>
        <p:nvSpPr>
          <p:cNvPr id="213" name="Google Shape;213;p10"/>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grpSp>
        <p:nvGrpSpPr>
          <p:cNvPr id="214" name="Google Shape;214;p10"/>
          <p:cNvGrpSpPr/>
          <p:nvPr/>
        </p:nvGrpSpPr>
        <p:grpSpPr>
          <a:xfrm>
            <a:off x="4149476" y="4064000"/>
            <a:ext cx="3893048" cy="2590800"/>
            <a:chOff x="4306072" y="4126382"/>
            <a:chExt cx="3254737" cy="2304898"/>
          </a:xfrm>
        </p:grpSpPr>
        <p:pic>
          <p:nvPicPr>
            <p:cNvPr id="215" name="Google Shape;215;p10"/>
            <p:cNvPicPr preferRelativeResize="0"/>
            <p:nvPr/>
          </p:nvPicPr>
          <p:blipFill rotWithShape="1">
            <a:blip r:embed="rId3">
              <a:alphaModFix/>
            </a:blip>
            <a:srcRect/>
            <a:stretch/>
          </p:blipFill>
          <p:spPr>
            <a:xfrm>
              <a:off x="4306072" y="4126382"/>
              <a:ext cx="1385296" cy="2304898"/>
            </a:xfrm>
            <a:prstGeom prst="rect">
              <a:avLst/>
            </a:prstGeom>
            <a:noFill/>
            <a:ln>
              <a:noFill/>
            </a:ln>
          </p:spPr>
        </p:pic>
        <p:pic>
          <p:nvPicPr>
            <p:cNvPr id="216" name="Google Shape;216;p10"/>
            <p:cNvPicPr preferRelativeResize="0"/>
            <p:nvPr/>
          </p:nvPicPr>
          <p:blipFill rotWithShape="1">
            <a:blip r:embed="rId4">
              <a:alphaModFix/>
            </a:blip>
            <a:srcRect/>
            <a:stretch/>
          </p:blipFill>
          <p:spPr>
            <a:xfrm>
              <a:off x="6175512" y="4143544"/>
              <a:ext cx="1385297" cy="22705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1"/>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1.3: Antreprenoriatul social</a:t>
            </a:r>
            <a:endParaRPr/>
          </a:p>
        </p:txBody>
      </p:sp>
      <p:sp>
        <p:nvSpPr>
          <p:cNvPr id="222" name="Google Shape;222;p11"/>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sp>
        <p:nvSpPr>
          <p:cNvPr id="223" name="Google Shape;223;p11"/>
          <p:cNvSpPr/>
          <p:nvPr/>
        </p:nvSpPr>
        <p:spPr>
          <a:xfrm>
            <a:off x="875909" y="1736562"/>
            <a:ext cx="10296916"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a:solidFill>
                  <a:schemeClr val="dk1"/>
                </a:solidFill>
                <a:latin typeface="Calibri"/>
                <a:ea typeface="Calibri"/>
                <a:cs typeface="Calibri"/>
                <a:sym typeface="Calibri"/>
              </a:rPr>
              <a:t>Antreprenoriatul social </a:t>
            </a:r>
            <a:r>
              <a:rPr lang="en-GB" sz="1800" dirty="0" err="1">
                <a:solidFill>
                  <a:schemeClr val="dk1"/>
                </a:solidFill>
                <a:latin typeface="Calibri"/>
                <a:ea typeface="Calibri"/>
                <a:cs typeface="Calibri"/>
                <a:sym typeface="Calibri"/>
              </a:rPr>
              <a:t>îmbină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preocupările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comerciale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și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sociale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în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efortul</a:t>
            </a:r>
            <a:r>
              <a:rPr lang="en-GB" sz="1800" dirty="0">
                <a:solidFill>
                  <a:schemeClr val="dk1"/>
                </a:solidFill>
                <a:latin typeface="Calibri"/>
                <a:ea typeface="Calibri"/>
                <a:cs typeface="Calibri"/>
                <a:sym typeface="Calibri"/>
              </a:rPr>
              <a:t> de a </a:t>
            </a:r>
            <a:r>
              <a:rPr lang="en-GB" sz="1800" dirty="0" err="1">
                <a:solidFill>
                  <a:schemeClr val="dk1"/>
                </a:solidFill>
                <a:latin typeface="Calibri"/>
                <a:ea typeface="Calibri"/>
                <a:cs typeface="Calibri"/>
                <a:sym typeface="Calibri"/>
              </a:rPr>
              <a:t>îmbunătăți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viața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oamenilor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În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afară</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motivațiile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umanitare</a:t>
            </a:r>
            <a:r>
              <a:rPr lang="en-GB" sz="1800" dirty="0">
                <a:solidFill>
                  <a:schemeClr val="dk1"/>
                </a:solidFill>
                <a:latin typeface="Calibri"/>
                <a:ea typeface="Calibri"/>
                <a:cs typeface="Calibri"/>
                <a:sym typeface="Calibri"/>
              </a:rPr>
              <a:t>, un </a:t>
            </a:r>
            <a:r>
              <a:rPr lang="en-GB" sz="1800" dirty="0" err="1">
                <a:solidFill>
                  <a:schemeClr val="dk1"/>
                </a:solidFill>
                <a:latin typeface="Calibri"/>
                <a:ea typeface="Calibri"/>
                <a:cs typeface="Calibri"/>
                <a:sym typeface="Calibri"/>
              </a:rPr>
              <a:t>raționament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imaginabil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pentru</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astfel</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schimbare</a:t>
            </a:r>
            <a:r>
              <a:rPr lang="en-GB" sz="1800" dirty="0">
                <a:solidFill>
                  <a:schemeClr val="dk1"/>
                </a:solidFill>
                <a:latin typeface="Calibri"/>
                <a:ea typeface="Calibri"/>
                <a:cs typeface="Calibri"/>
                <a:sym typeface="Calibri"/>
              </a:rPr>
              <a:t> </a:t>
            </a:r>
            <a:r>
              <a:rPr lang="ro-RO" sz="1800" dirty="0">
                <a:solidFill>
                  <a:schemeClr val="dk1"/>
                </a:solidFill>
                <a:latin typeface="Calibri"/>
                <a:ea typeface="Calibri"/>
                <a:cs typeface="Calibri"/>
                <a:sym typeface="Calibri"/>
              </a:rPr>
              <a:t>constă în faptul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că</a:t>
            </a:r>
            <a:r>
              <a:rPr lang="en-GB" sz="1800" dirty="0">
                <a:solidFill>
                  <a:schemeClr val="dk1"/>
                </a:solidFill>
                <a:latin typeface="Calibri"/>
                <a:ea typeface="Calibri"/>
                <a:cs typeface="Calibri"/>
                <a:sym typeface="Calibri"/>
              </a:rPr>
              <a:t>, pe </a:t>
            </a:r>
            <a:r>
              <a:rPr lang="en-GB" sz="1800" dirty="0" err="1">
                <a:solidFill>
                  <a:schemeClr val="dk1"/>
                </a:solidFill>
                <a:latin typeface="Calibri"/>
                <a:ea typeface="Calibri"/>
                <a:cs typeface="Calibri"/>
                <a:sym typeface="Calibri"/>
              </a:rPr>
              <a:t>măsură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societatea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avansează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întreprinderile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vor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deveni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mai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profitabile</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dirty="0" err="1">
                <a:solidFill>
                  <a:schemeClr val="dk1"/>
                </a:solidFill>
                <a:latin typeface="Calibri"/>
                <a:ea typeface="Calibri"/>
                <a:cs typeface="Calibri"/>
                <a:sym typeface="Calibri"/>
              </a:rPr>
              <a:t>Există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mai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multe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tipuri</a:t>
            </a:r>
            <a:r>
              <a:rPr lang="en-GB" sz="1800" dirty="0">
                <a:solidFill>
                  <a:schemeClr val="dk1"/>
                </a:solidFill>
                <a:latin typeface="Calibri"/>
                <a:ea typeface="Calibri"/>
                <a:cs typeface="Calibri"/>
                <a:sym typeface="Calibri"/>
              </a:rPr>
              <a:t> de antreprenoriat social, </a:t>
            </a:r>
            <a:r>
              <a:rPr lang="en-GB" sz="1800" dirty="0" err="1">
                <a:solidFill>
                  <a:schemeClr val="dk1"/>
                </a:solidFill>
                <a:latin typeface="Calibri"/>
                <a:ea typeface="Calibri"/>
                <a:cs typeface="Calibri"/>
                <a:sym typeface="Calibri"/>
              </a:rPr>
              <a:t>printre</a:t>
            </a:r>
            <a:r>
              <a:rPr lang="en-GB" sz="1800" dirty="0">
                <a:solidFill>
                  <a:schemeClr val="dk1"/>
                </a:solidFill>
                <a:latin typeface="Calibri"/>
                <a:ea typeface="Calibri"/>
                <a:cs typeface="Calibri"/>
                <a:sym typeface="Calibri"/>
              </a:rPr>
              <a:t> care: </a:t>
            </a:r>
            <a:endParaRPr sz="1800" dirty="0">
              <a:solidFill>
                <a:schemeClr val="dk1"/>
              </a:solidFill>
              <a:latin typeface="Calibri"/>
              <a:ea typeface="Calibri"/>
              <a:cs typeface="Calibri"/>
              <a:sym typeface="Calibri"/>
            </a:endParaRPr>
          </a:p>
        </p:txBody>
      </p:sp>
      <p:sp>
        <p:nvSpPr>
          <p:cNvPr id="224" name="Google Shape;224;p11"/>
          <p:cNvSpPr txBox="1"/>
          <p:nvPr/>
        </p:nvSpPr>
        <p:spPr>
          <a:xfrm>
            <a:off x="4629548" y="5937771"/>
            <a:ext cx="6975547" cy="58477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600" dirty="0" err="1">
                <a:solidFill>
                  <a:schemeClr val="dk1"/>
                </a:solidFill>
                <a:latin typeface="Calibri"/>
                <a:ea typeface="Calibri"/>
                <a:cs typeface="Calibri"/>
                <a:sym typeface="Calibri"/>
              </a:rPr>
              <a:t>Acești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antreprenori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sociali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reinvestesc</a:t>
            </a:r>
            <a:r>
              <a:rPr lang="en-GB" sz="1600" dirty="0">
                <a:solidFill>
                  <a:schemeClr val="dk1"/>
                </a:solidFill>
                <a:latin typeface="Calibri"/>
                <a:ea typeface="Calibri"/>
                <a:cs typeface="Calibri"/>
                <a:sym typeface="Calibri"/>
              </a:rPr>
              <a:t> 100% din </a:t>
            </a:r>
            <a:r>
              <a:rPr lang="en-GB" sz="1600" dirty="0" err="1">
                <a:solidFill>
                  <a:schemeClr val="dk1"/>
                </a:solidFill>
                <a:latin typeface="Calibri"/>
                <a:ea typeface="Calibri"/>
                <a:cs typeface="Calibri"/>
                <a:sym typeface="Calibri"/>
              </a:rPr>
              <a:t>profiturile</a:t>
            </a:r>
            <a:r>
              <a:rPr lang="en-GB" sz="1600" dirty="0">
                <a:solidFill>
                  <a:schemeClr val="dk1"/>
                </a:solidFill>
                <a:latin typeface="Calibri"/>
                <a:ea typeface="Calibri"/>
                <a:cs typeface="Calibri"/>
                <a:sym typeface="Calibri"/>
              </a:rPr>
              <a:t> lor </a:t>
            </a:r>
            <a:r>
              <a:rPr lang="en-GB" sz="1600" dirty="0" err="1">
                <a:solidFill>
                  <a:schemeClr val="dk1"/>
                </a:solidFill>
                <a:latin typeface="Calibri"/>
                <a:ea typeface="Calibri"/>
                <a:cs typeface="Calibri"/>
                <a:sym typeface="Calibri"/>
              </a:rPr>
              <a:t>pentru</a:t>
            </a:r>
            <a:r>
              <a:rPr lang="en-GB" sz="1600" dirty="0">
                <a:solidFill>
                  <a:schemeClr val="dk1"/>
                </a:solidFill>
                <a:latin typeface="Calibri"/>
                <a:ea typeface="Calibri"/>
                <a:cs typeface="Calibri"/>
                <a:sym typeface="Calibri"/>
              </a:rPr>
              <a:t> a </a:t>
            </a:r>
            <a:r>
              <a:rPr lang="en-GB" sz="1600" dirty="0" err="1">
                <a:solidFill>
                  <a:schemeClr val="dk1"/>
                </a:solidFill>
                <a:latin typeface="Calibri"/>
                <a:ea typeface="Calibri"/>
                <a:cs typeface="Calibri"/>
                <a:sym typeface="Calibri"/>
              </a:rPr>
              <a:t>asigura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continuitatea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și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pentru</a:t>
            </a:r>
            <a:r>
              <a:rPr lang="en-GB" sz="1600" dirty="0">
                <a:solidFill>
                  <a:schemeClr val="dk1"/>
                </a:solidFill>
                <a:latin typeface="Calibri"/>
                <a:ea typeface="Calibri"/>
                <a:cs typeface="Calibri"/>
                <a:sym typeface="Calibri"/>
              </a:rPr>
              <a:t> a </a:t>
            </a:r>
            <a:r>
              <a:rPr lang="en-GB" sz="1600" dirty="0" err="1">
                <a:solidFill>
                  <a:schemeClr val="dk1"/>
                </a:solidFill>
                <a:latin typeface="Calibri"/>
                <a:ea typeface="Calibri"/>
                <a:cs typeface="Calibri"/>
                <a:sym typeface="Calibri"/>
              </a:rPr>
              <a:t>refinanța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proiectele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în</a:t>
            </a:r>
            <a:r>
              <a:rPr lang="en-GB" sz="1600" dirty="0">
                <a:solidFill>
                  <a:schemeClr val="dk1"/>
                </a:solidFill>
                <a:latin typeface="Calibri"/>
                <a:ea typeface="Calibri"/>
                <a:cs typeface="Calibri"/>
                <a:sym typeface="Calibri"/>
              </a:rPr>
              <a:t> curs de </a:t>
            </a:r>
            <a:r>
              <a:rPr lang="en-GB" sz="1600" dirty="0" err="1">
                <a:solidFill>
                  <a:schemeClr val="dk1"/>
                </a:solidFill>
                <a:latin typeface="Calibri"/>
                <a:ea typeface="Calibri"/>
                <a:cs typeface="Calibri"/>
                <a:sym typeface="Calibri"/>
              </a:rPr>
              <a:t>desfășurare</a:t>
            </a:r>
            <a:r>
              <a:rPr lang="en-GB" sz="1600" dirty="0">
                <a:solidFill>
                  <a:schemeClr val="dk1"/>
                </a:solidFill>
                <a:latin typeface="Calibri"/>
                <a:ea typeface="Calibri"/>
                <a:cs typeface="Calibri"/>
                <a:sym typeface="Calibri"/>
              </a:rPr>
              <a:t> / </a:t>
            </a:r>
            <a:r>
              <a:rPr lang="en-GB" sz="1600" dirty="0" err="1">
                <a:solidFill>
                  <a:schemeClr val="dk1"/>
                </a:solidFill>
                <a:latin typeface="Calibri"/>
                <a:ea typeface="Calibri"/>
                <a:cs typeface="Calibri"/>
                <a:sym typeface="Calibri"/>
              </a:rPr>
              <a:t>viitoare</a:t>
            </a:r>
            <a:r>
              <a:rPr lang="en-GB"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225" name="Google Shape;225;p11"/>
          <p:cNvSpPr txBox="1"/>
          <p:nvPr/>
        </p:nvSpPr>
        <p:spPr>
          <a:xfrm>
            <a:off x="4649212" y="3339751"/>
            <a:ext cx="6955884" cy="58477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600" dirty="0" err="1">
                <a:solidFill>
                  <a:schemeClr val="dk1"/>
                </a:solidFill>
                <a:latin typeface="Calibri"/>
                <a:ea typeface="Calibri"/>
                <a:cs typeface="Calibri"/>
                <a:sym typeface="Calibri"/>
              </a:rPr>
              <a:t>Acționează</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în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anumite</a:t>
            </a:r>
            <a:r>
              <a:rPr lang="en-GB" sz="1600" dirty="0">
                <a:solidFill>
                  <a:schemeClr val="dk1"/>
                </a:solidFill>
                <a:latin typeface="Calibri"/>
                <a:ea typeface="Calibri"/>
                <a:cs typeface="Calibri"/>
                <a:sym typeface="Calibri"/>
              </a:rPr>
              <a:t> zone </a:t>
            </a:r>
            <a:r>
              <a:rPr lang="en-GB" sz="1600" dirty="0" err="1">
                <a:solidFill>
                  <a:schemeClr val="dk1"/>
                </a:solidFill>
                <a:latin typeface="Calibri"/>
                <a:ea typeface="Calibri"/>
                <a:cs typeface="Calibri"/>
                <a:sym typeface="Calibri"/>
              </a:rPr>
              <a:t>geografice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și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comunități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pentru</a:t>
            </a:r>
            <a:r>
              <a:rPr lang="en-GB" sz="1600" dirty="0">
                <a:solidFill>
                  <a:schemeClr val="dk1"/>
                </a:solidFill>
                <a:latin typeface="Calibri"/>
                <a:ea typeface="Calibri"/>
                <a:cs typeface="Calibri"/>
                <a:sym typeface="Calibri"/>
              </a:rPr>
              <a:t> o </a:t>
            </a:r>
            <a:r>
              <a:rPr lang="en-GB" sz="1600" dirty="0" err="1">
                <a:solidFill>
                  <a:schemeClr val="dk1"/>
                </a:solidFill>
                <a:latin typeface="Calibri"/>
                <a:ea typeface="Calibri"/>
                <a:cs typeface="Calibri"/>
                <a:sym typeface="Calibri"/>
              </a:rPr>
              <a:t>gamă</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largă</a:t>
            </a:r>
            <a:r>
              <a:rPr lang="en-GB" sz="1600" dirty="0">
                <a:solidFill>
                  <a:schemeClr val="dk1"/>
                </a:solidFill>
                <a:latin typeface="Calibri"/>
                <a:ea typeface="Calibri"/>
                <a:cs typeface="Calibri"/>
                <a:sym typeface="Calibri"/>
              </a:rPr>
              <a:t> de </a:t>
            </a:r>
            <a:r>
              <a:rPr lang="en-GB" sz="1600" dirty="0" err="1">
                <a:solidFill>
                  <a:schemeClr val="dk1"/>
                </a:solidFill>
                <a:latin typeface="Calibri"/>
                <a:ea typeface="Calibri"/>
                <a:cs typeface="Calibri"/>
                <a:sym typeface="Calibri"/>
              </a:rPr>
              <a:t>cauze</a:t>
            </a:r>
            <a:r>
              <a:rPr lang="en-GB" sz="1600" dirty="0">
                <a:solidFill>
                  <a:schemeClr val="dk1"/>
                </a:solidFill>
                <a:latin typeface="Calibri"/>
                <a:ea typeface="Calibri"/>
                <a:cs typeface="Calibri"/>
                <a:sym typeface="Calibri"/>
              </a:rPr>
              <a:t>. E</a:t>
            </a:r>
            <a:r>
              <a:rPr lang="ro-RO" sz="1600" dirty="0">
                <a:solidFill>
                  <a:schemeClr val="dk1"/>
                </a:solidFill>
                <a:latin typeface="Calibri"/>
                <a:ea typeface="Calibri"/>
                <a:cs typeface="Calibri"/>
                <a:sym typeface="Calibri"/>
              </a:rPr>
              <a:t>i</a:t>
            </a:r>
            <a:r>
              <a:rPr lang="en-GB" sz="1600" dirty="0">
                <a:solidFill>
                  <a:schemeClr val="dk1"/>
                </a:solidFill>
                <a:latin typeface="Calibri"/>
                <a:ea typeface="Calibri"/>
                <a:cs typeface="Calibri"/>
                <a:sym typeface="Calibri"/>
              </a:rPr>
              <a:t> sunt </a:t>
            </a:r>
            <a:r>
              <a:rPr lang="en-GB" sz="1600" dirty="0" err="1">
                <a:solidFill>
                  <a:schemeClr val="dk1"/>
                </a:solidFill>
                <a:latin typeface="Calibri"/>
                <a:ea typeface="Calibri"/>
                <a:cs typeface="Calibri"/>
                <a:sym typeface="Calibri"/>
              </a:rPr>
              <a:t>ce</a:t>
            </a:r>
            <a:r>
              <a:rPr lang="ro-RO" sz="1600" dirty="0">
                <a:solidFill>
                  <a:schemeClr val="dk1"/>
                </a:solidFill>
                <a:latin typeface="Calibri"/>
                <a:ea typeface="Calibri"/>
                <a:cs typeface="Calibri"/>
                <a:sym typeface="Calibri"/>
              </a:rPr>
              <a:t>i</a:t>
            </a:r>
            <a:r>
              <a:rPr lang="en-GB" sz="1600" dirty="0">
                <a:solidFill>
                  <a:schemeClr val="dk1"/>
                </a:solidFill>
                <a:latin typeface="Calibri"/>
                <a:ea typeface="Calibri"/>
                <a:cs typeface="Calibri"/>
                <a:sym typeface="Calibri"/>
              </a:rPr>
              <a:t> care </a:t>
            </a:r>
            <a:r>
              <a:rPr lang="en-GB" sz="1600" dirty="0" err="1">
                <a:solidFill>
                  <a:schemeClr val="dk1"/>
                </a:solidFill>
                <a:latin typeface="Calibri"/>
                <a:ea typeface="Calibri"/>
                <a:cs typeface="Calibri"/>
                <a:sym typeface="Calibri"/>
              </a:rPr>
              <a:t>produc</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schimbări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imediate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și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aspiră</a:t>
            </a:r>
            <a:r>
              <a:rPr lang="en-GB" sz="1600" dirty="0">
                <a:solidFill>
                  <a:schemeClr val="dk1"/>
                </a:solidFill>
                <a:latin typeface="Calibri"/>
                <a:ea typeface="Calibri"/>
                <a:cs typeface="Calibri"/>
                <a:sym typeface="Calibri"/>
              </a:rPr>
              <a:t> la </a:t>
            </a:r>
            <a:r>
              <a:rPr lang="en-GB" sz="1600" dirty="0" err="1">
                <a:solidFill>
                  <a:schemeClr val="dk1"/>
                </a:solidFill>
                <a:latin typeface="Calibri"/>
                <a:ea typeface="Calibri"/>
                <a:cs typeface="Calibri"/>
                <a:sym typeface="Calibri"/>
              </a:rPr>
              <a:t>mai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mult</a:t>
            </a:r>
            <a:r>
              <a:rPr lang="en-GB" sz="1600" dirty="0">
                <a:solidFill>
                  <a:schemeClr val="dk1"/>
                </a:solidFill>
                <a:latin typeface="Calibri"/>
                <a:ea typeface="Calibri"/>
                <a:cs typeface="Calibri"/>
                <a:sym typeface="Calibri"/>
              </a:rPr>
              <a:t>.</a:t>
            </a:r>
            <a:endParaRPr dirty="0"/>
          </a:p>
        </p:txBody>
      </p:sp>
      <p:sp>
        <p:nvSpPr>
          <p:cNvPr id="226" name="Google Shape;226;p11"/>
          <p:cNvSpPr txBox="1"/>
          <p:nvPr/>
        </p:nvSpPr>
        <p:spPr>
          <a:xfrm>
            <a:off x="4649211" y="4205758"/>
            <a:ext cx="6955885" cy="58477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600">
                <a:solidFill>
                  <a:schemeClr val="dk1"/>
                </a:solidFill>
                <a:latin typeface="Calibri"/>
                <a:ea typeface="Calibri"/>
                <a:cs typeface="Calibri"/>
                <a:sym typeface="Calibri"/>
              </a:rPr>
              <a:t>Aceștia se concentrează pe construirea unei companii care poate rezolva o problemă pe care eforturile guvernului și alte întreprinderi nu o pot rezolva.</a:t>
            </a:r>
            <a:endParaRPr/>
          </a:p>
        </p:txBody>
      </p:sp>
      <p:sp>
        <p:nvSpPr>
          <p:cNvPr id="227" name="Google Shape;227;p11"/>
          <p:cNvSpPr txBox="1"/>
          <p:nvPr/>
        </p:nvSpPr>
        <p:spPr>
          <a:xfrm>
            <a:off x="4629548" y="4934747"/>
            <a:ext cx="6975549" cy="83095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600">
                <a:solidFill>
                  <a:schemeClr val="dk1"/>
                </a:solidFill>
                <a:latin typeface="Calibri"/>
                <a:ea typeface="Calibri"/>
                <a:cs typeface="Calibri"/>
                <a:sym typeface="Calibri"/>
              </a:rPr>
              <a:t>Antreprenorii sociali globali gândesc la o scară mai largă și se concentrează asupra transformărilor globale. Aceștia pun responsabilitatea socială mai presus de câștiguri. </a:t>
            </a:r>
            <a:endParaRPr/>
          </a:p>
        </p:txBody>
      </p:sp>
      <p:sp>
        <p:nvSpPr>
          <p:cNvPr id="228" name="Google Shape;228;p11"/>
          <p:cNvSpPr/>
          <p:nvPr/>
        </p:nvSpPr>
        <p:spPr>
          <a:xfrm>
            <a:off x="713359" y="3421123"/>
            <a:ext cx="3222494"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dirty="0" err="1">
                <a:solidFill>
                  <a:schemeClr val="lt1"/>
                </a:solidFill>
                <a:latin typeface="Calibri"/>
                <a:ea typeface="Calibri"/>
                <a:cs typeface="Calibri"/>
                <a:sym typeface="Calibri"/>
              </a:rPr>
              <a:t>Antrepreno</a:t>
            </a:r>
            <a:r>
              <a:rPr lang="ro-RO" sz="1500" dirty="0">
                <a:solidFill>
                  <a:schemeClr val="lt1"/>
                </a:solidFill>
                <a:latin typeface="Calibri"/>
                <a:ea typeface="Calibri"/>
                <a:cs typeface="Calibri"/>
                <a:sym typeface="Calibri"/>
              </a:rPr>
              <a:t>r</a:t>
            </a:r>
            <a:r>
              <a:rPr lang="en-GB" sz="1500" dirty="0">
                <a:solidFill>
                  <a:schemeClr val="lt1"/>
                </a:solidFill>
                <a:latin typeface="Calibri"/>
                <a:ea typeface="Calibri"/>
                <a:cs typeface="Calibri"/>
                <a:sym typeface="Calibri"/>
              </a:rPr>
              <a:t> social </a:t>
            </a:r>
            <a:r>
              <a:rPr lang="en-GB" sz="1500" dirty="0" err="1">
                <a:solidFill>
                  <a:schemeClr val="lt1"/>
                </a:solidFill>
                <a:latin typeface="Calibri"/>
                <a:ea typeface="Calibri"/>
                <a:cs typeface="Calibri"/>
                <a:sym typeface="Calibri"/>
              </a:rPr>
              <a:t>comunitar</a:t>
            </a:r>
            <a:endParaRPr dirty="0"/>
          </a:p>
        </p:txBody>
      </p:sp>
      <p:sp>
        <p:nvSpPr>
          <p:cNvPr id="229" name="Google Shape;229;p11"/>
          <p:cNvSpPr/>
          <p:nvPr/>
        </p:nvSpPr>
        <p:spPr>
          <a:xfrm>
            <a:off x="703527" y="5937771"/>
            <a:ext cx="3222495"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a:solidFill>
                  <a:schemeClr val="lt1"/>
                </a:solidFill>
                <a:latin typeface="Calibri"/>
                <a:ea typeface="Calibri"/>
                <a:cs typeface="Calibri"/>
                <a:sym typeface="Calibri"/>
              </a:rPr>
              <a:t>Antreprenor social nonprofit</a:t>
            </a:r>
            <a:endParaRPr/>
          </a:p>
        </p:txBody>
      </p:sp>
      <p:sp>
        <p:nvSpPr>
          <p:cNvPr id="230" name="Google Shape;230;p11"/>
          <p:cNvSpPr/>
          <p:nvPr/>
        </p:nvSpPr>
        <p:spPr>
          <a:xfrm>
            <a:off x="713359" y="4274067"/>
            <a:ext cx="3222494"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a:solidFill>
                  <a:schemeClr val="lt1"/>
                </a:solidFill>
                <a:latin typeface="Calibri"/>
                <a:ea typeface="Calibri"/>
                <a:cs typeface="Calibri"/>
                <a:sym typeface="Calibri"/>
              </a:rPr>
              <a:t>Antreprenor social transformațional</a:t>
            </a:r>
            <a:endParaRPr/>
          </a:p>
        </p:txBody>
      </p:sp>
      <p:sp>
        <p:nvSpPr>
          <p:cNvPr id="231" name="Google Shape;231;p11"/>
          <p:cNvSpPr/>
          <p:nvPr/>
        </p:nvSpPr>
        <p:spPr>
          <a:xfrm>
            <a:off x="703527" y="5105919"/>
            <a:ext cx="3222495"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a:solidFill>
                  <a:schemeClr val="lt1"/>
                </a:solidFill>
                <a:latin typeface="Calibri"/>
                <a:ea typeface="Calibri"/>
                <a:cs typeface="Calibri"/>
                <a:sym typeface="Calibri"/>
              </a:rPr>
              <a:t>Antreprenor social global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2"/>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1.3: Antreprenoriatul social</a:t>
            </a:r>
            <a:endParaRPr/>
          </a:p>
        </p:txBody>
      </p:sp>
      <p:sp>
        <p:nvSpPr>
          <p:cNvPr id="237" name="Google Shape;237;p12"/>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sp>
        <p:nvSpPr>
          <p:cNvPr id="238" name="Google Shape;238;p12"/>
          <p:cNvSpPr/>
          <p:nvPr/>
        </p:nvSpPr>
        <p:spPr>
          <a:xfrm>
            <a:off x="875909" y="1736562"/>
            <a:ext cx="10296916"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O analiză PESTEL este un cadru strategic care este adesea utilizat pentru a examina mediul de afaceri al unei companii.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PESTEL înseamnă: </a:t>
            </a:r>
            <a:endParaRPr/>
          </a:p>
        </p:txBody>
      </p:sp>
      <p:pic>
        <p:nvPicPr>
          <p:cNvPr id="239" name="Google Shape;239;p12"/>
          <p:cNvPicPr preferRelativeResize="0"/>
          <p:nvPr/>
        </p:nvPicPr>
        <p:blipFill rotWithShape="1">
          <a:blip r:embed="rId3">
            <a:alphaModFix/>
          </a:blip>
          <a:srcRect/>
          <a:stretch/>
        </p:blipFill>
        <p:spPr>
          <a:xfrm>
            <a:off x="435955" y="2946717"/>
            <a:ext cx="1105927" cy="1826455"/>
          </a:xfrm>
          <a:prstGeom prst="rect">
            <a:avLst/>
          </a:prstGeom>
          <a:noFill/>
          <a:ln>
            <a:noFill/>
          </a:ln>
        </p:spPr>
      </p:pic>
      <p:pic>
        <p:nvPicPr>
          <p:cNvPr id="240" name="Google Shape;240;p12"/>
          <p:cNvPicPr preferRelativeResize="0"/>
          <p:nvPr/>
        </p:nvPicPr>
        <p:blipFill rotWithShape="1">
          <a:blip r:embed="rId4">
            <a:alphaModFix/>
          </a:blip>
          <a:srcRect/>
          <a:stretch/>
        </p:blipFill>
        <p:spPr>
          <a:xfrm>
            <a:off x="1977837" y="3418840"/>
            <a:ext cx="1634576" cy="1212092"/>
          </a:xfrm>
          <a:prstGeom prst="rect">
            <a:avLst/>
          </a:prstGeom>
          <a:noFill/>
          <a:ln>
            <a:noFill/>
          </a:ln>
        </p:spPr>
      </p:pic>
      <p:pic>
        <p:nvPicPr>
          <p:cNvPr id="241" name="Google Shape;241;p12"/>
          <p:cNvPicPr preferRelativeResize="0"/>
          <p:nvPr/>
        </p:nvPicPr>
        <p:blipFill rotWithShape="1">
          <a:blip r:embed="rId5">
            <a:alphaModFix/>
          </a:blip>
          <a:srcRect/>
          <a:stretch/>
        </p:blipFill>
        <p:spPr>
          <a:xfrm>
            <a:off x="4108167" y="3418840"/>
            <a:ext cx="1457644" cy="1457644"/>
          </a:xfrm>
          <a:prstGeom prst="rect">
            <a:avLst/>
          </a:prstGeom>
          <a:noFill/>
          <a:ln>
            <a:noFill/>
          </a:ln>
        </p:spPr>
      </p:pic>
      <p:pic>
        <p:nvPicPr>
          <p:cNvPr id="242" name="Google Shape;242;p12"/>
          <p:cNvPicPr preferRelativeResize="0"/>
          <p:nvPr/>
        </p:nvPicPr>
        <p:blipFill rotWithShape="1">
          <a:blip r:embed="rId6">
            <a:alphaModFix/>
          </a:blip>
          <a:srcRect/>
          <a:stretch/>
        </p:blipFill>
        <p:spPr>
          <a:xfrm>
            <a:off x="6178698" y="3099972"/>
            <a:ext cx="1856422" cy="1673200"/>
          </a:xfrm>
          <a:prstGeom prst="rect">
            <a:avLst/>
          </a:prstGeom>
          <a:noFill/>
          <a:ln>
            <a:noFill/>
          </a:ln>
        </p:spPr>
      </p:pic>
      <p:pic>
        <p:nvPicPr>
          <p:cNvPr id="243" name="Google Shape;243;p12"/>
          <p:cNvPicPr preferRelativeResize="0"/>
          <p:nvPr/>
        </p:nvPicPr>
        <p:blipFill rotWithShape="1">
          <a:blip r:embed="rId7">
            <a:alphaModFix/>
          </a:blip>
          <a:srcRect/>
          <a:stretch/>
        </p:blipFill>
        <p:spPr>
          <a:xfrm>
            <a:off x="8471075" y="3239493"/>
            <a:ext cx="1338483" cy="1461453"/>
          </a:xfrm>
          <a:prstGeom prst="rect">
            <a:avLst/>
          </a:prstGeom>
          <a:noFill/>
          <a:ln>
            <a:noFill/>
          </a:ln>
        </p:spPr>
      </p:pic>
      <p:pic>
        <p:nvPicPr>
          <p:cNvPr id="244" name="Google Shape;244;p12"/>
          <p:cNvPicPr preferRelativeResize="0"/>
          <p:nvPr/>
        </p:nvPicPr>
        <p:blipFill rotWithShape="1">
          <a:blip r:embed="rId8">
            <a:alphaModFix/>
          </a:blip>
          <a:srcRect/>
          <a:stretch/>
        </p:blipFill>
        <p:spPr>
          <a:xfrm>
            <a:off x="10245513" y="3129338"/>
            <a:ext cx="1510532" cy="1614468"/>
          </a:xfrm>
          <a:prstGeom prst="rect">
            <a:avLst/>
          </a:prstGeom>
          <a:noFill/>
          <a:ln>
            <a:noFill/>
          </a:ln>
        </p:spPr>
      </p:pic>
      <p:sp>
        <p:nvSpPr>
          <p:cNvPr id="245" name="Google Shape;245;p12"/>
          <p:cNvSpPr txBox="1"/>
          <p:nvPr/>
        </p:nvSpPr>
        <p:spPr>
          <a:xfrm>
            <a:off x="547169" y="5015586"/>
            <a:ext cx="10710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Politic</a:t>
            </a:r>
            <a:r>
              <a:rPr lang="ro-RO" sz="1800" dirty="0">
                <a:solidFill>
                  <a:schemeClr val="dk1"/>
                </a:solidFill>
                <a:latin typeface="Calibri"/>
                <a:ea typeface="Calibri"/>
                <a:cs typeface="Calibri"/>
                <a:sym typeface="Calibri"/>
              </a:rPr>
              <a:t>ă</a:t>
            </a:r>
            <a:endParaRPr sz="1800" dirty="0">
              <a:solidFill>
                <a:schemeClr val="dk1"/>
              </a:solidFill>
              <a:latin typeface="Calibri"/>
              <a:ea typeface="Calibri"/>
              <a:cs typeface="Calibri"/>
              <a:sym typeface="Calibri"/>
            </a:endParaRPr>
          </a:p>
        </p:txBody>
      </p:sp>
      <p:sp>
        <p:nvSpPr>
          <p:cNvPr id="246" name="Google Shape;246;p12"/>
          <p:cNvSpPr txBox="1"/>
          <p:nvPr/>
        </p:nvSpPr>
        <p:spPr>
          <a:xfrm>
            <a:off x="2203309" y="5015586"/>
            <a:ext cx="1100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Economic </a:t>
            </a:r>
            <a:endParaRPr sz="1800">
              <a:solidFill>
                <a:schemeClr val="dk1"/>
              </a:solidFill>
              <a:latin typeface="Calibri"/>
              <a:ea typeface="Calibri"/>
              <a:cs typeface="Calibri"/>
              <a:sym typeface="Calibri"/>
            </a:endParaRPr>
          </a:p>
        </p:txBody>
      </p:sp>
      <p:sp>
        <p:nvSpPr>
          <p:cNvPr id="247" name="Google Shape;247;p12"/>
          <p:cNvSpPr txBox="1"/>
          <p:nvPr/>
        </p:nvSpPr>
        <p:spPr>
          <a:xfrm>
            <a:off x="4424348" y="5015586"/>
            <a:ext cx="7920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Social  </a:t>
            </a:r>
            <a:endParaRPr sz="1800">
              <a:solidFill>
                <a:schemeClr val="dk1"/>
              </a:solidFill>
              <a:latin typeface="Calibri"/>
              <a:ea typeface="Calibri"/>
              <a:cs typeface="Calibri"/>
              <a:sym typeface="Calibri"/>
            </a:endParaRPr>
          </a:p>
        </p:txBody>
      </p:sp>
      <p:sp>
        <p:nvSpPr>
          <p:cNvPr id="248" name="Google Shape;248;p12"/>
          <p:cNvSpPr txBox="1"/>
          <p:nvPr/>
        </p:nvSpPr>
        <p:spPr>
          <a:xfrm>
            <a:off x="6379562" y="5015586"/>
            <a:ext cx="14392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Tehnologie  </a:t>
            </a:r>
            <a:endParaRPr sz="1800">
              <a:solidFill>
                <a:schemeClr val="dk1"/>
              </a:solidFill>
              <a:latin typeface="Calibri"/>
              <a:ea typeface="Calibri"/>
              <a:cs typeface="Calibri"/>
              <a:sym typeface="Calibri"/>
            </a:endParaRPr>
          </a:p>
        </p:txBody>
      </p:sp>
      <p:sp>
        <p:nvSpPr>
          <p:cNvPr id="249" name="Google Shape;249;p12"/>
          <p:cNvSpPr txBox="1"/>
          <p:nvPr/>
        </p:nvSpPr>
        <p:spPr>
          <a:xfrm>
            <a:off x="8471075" y="5028704"/>
            <a:ext cx="15688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Mediu   </a:t>
            </a:r>
            <a:endParaRPr sz="1800">
              <a:solidFill>
                <a:schemeClr val="dk1"/>
              </a:solidFill>
              <a:latin typeface="Calibri"/>
              <a:ea typeface="Calibri"/>
              <a:cs typeface="Calibri"/>
              <a:sym typeface="Calibri"/>
            </a:endParaRPr>
          </a:p>
        </p:txBody>
      </p:sp>
      <p:sp>
        <p:nvSpPr>
          <p:cNvPr id="250" name="Google Shape;250;p12"/>
          <p:cNvSpPr txBox="1"/>
          <p:nvPr/>
        </p:nvSpPr>
        <p:spPr>
          <a:xfrm>
            <a:off x="10737900" y="5028586"/>
            <a:ext cx="7031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Legal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13"/>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2.1: Concurență vs. colaborare</a:t>
            </a:r>
            <a:endParaRPr/>
          </a:p>
        </p:txBody>
      </p:sp>
      <p:sp>
        <p:nvSpPr>
          <p:cNvPr id="256" name="Google Shape;256;p13"/>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2: Cunoașterea pieței și a clientelei </a:t>
            </a:r>
            <a:endParaRPr/>
          </a:p>
        </p:txBody>
      </p:sp>
      <p:sp>
        <p:nvSpPr>
          <p:cNvPr id="257" name="Google Shape;257;p13"/>
          <p:cNvSpPr/>
          <p:nvPr/>
        </p:nvSpPr>
        <p:spPr>
          <a:xfrm>
            <a:off x="875909" y="1736562"/>
            <a:ext cx="10296916" cy="40626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Concurența și cooperarea sunt două abordări opuse ale funcționării corporative.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Concurența le insuflă angajaților un sentiment de urgență pentru a crește producția și eficiența. Pe de altă parte, această neliniște duce la niveluri sporite de stres pentru toți angajații, fără niciun sentiment de siguranță sau relaxare.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500">
                <a:solidFill>
                  <a:schemeClr val="dk1"/>
                </a:solidFill>
                <a:latin typeface="Calibri"/>
                <a:ea typeface="Calibri"/>
                <a:cs typeface="Calibri"/>
                <a:sym typeface="Calibri"/>
              </a:rPr>
              <a:t>Dezavantajele unui mediu de lucru colaborativ sunt mai vizibile atunci când există o echipă de angajați care sunt mai puțin competenți în ceea ce privește lucrul cu ceilalți. Problemele apar atunci când există prea multe persoane într-un grup care doresc să preia conducerea și, ca urmare, devin pseudo-lideri, lăsând un proiect fără o direcție clară. Acesta este punctul în care o metodă de colaborare eșuează.</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Cu toate acestea, nu este întotdeauna așa, iar gândirea de grup este adesea eficientă. O echipă care se consolidează lucrează în armonie, cu angajați care se sprijină reciproc într-un mediu mai puțin stresant. Obiectivul personalului este mai coerent, iar calitatea producției unei companii este mult îmbunătățită.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3"/>
          <p:cNvSpPr/>
          <p:nvPr/>
        </p:nvSpPr>
        <p:spPr>
          <a:xfrm>
            <a:off x="875909" y="3423920"/>
            <a:ext cx="10296916" cy="914400"/>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14"/>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2.2: Construirea unei rețele de sprijin</a:t>
            </a:r>
            <a:endParaRPr/>
          </a:p>
        </p:txBody>
      </p:sp>
      <p:sp>
        <p:nvSpPr>
          <p:cNvPr id="264" name="Google Shape;264;p14"/>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2: Cunoașterea pieței și a clientelei </a:t>
            </a:r>
            <a:endParaRPr/>
          </a:p>
        </p:txBody>
      </p:sp>
      <p:sp>
        <p:nvSpPr>
          <p:cNvPr id="265" name="Google Shape;265;p14"/>
          <p:cNvSpPr/>
          <p:nvPr/>
        </p:nvSpPr>
        <p:spPr>
          <a:xfrm>
            <a:off x="875909" y="1736562"/>
            <a:ext cx="10296916" cy="33547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Câteva sfaturi pentru a construi ultima rețea care să susțină obiectivele antreprenoriale sunt, printre altele:</a:t>
            </a:r>
            <a:endParaRPr/>
          </a:p>
          <a:p>
            <a:pPr marL="0" marR="0" lvl="0" indent="0" algn="just" rtl="0">
              <a:spcBef>
                <a:spcPts val="0"/>
              </a:spcBef>
              <a:spcAft>
                <a:spcPts val="0"/>
              </a:spcAft>
              <a:buNone/>
            </a:pPr>
            <a:endParaRPr sz="1000">
              <a:solidFill>
                <a:schemeClr val="dk1"/>
              </a:solidFill>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n-GB" sz="1800" b="1">
                <a:solidFill>
                  <a:srgbClr val="002060"/>
                </a:solidFill>
                <a:latin typeface="Calibri"/>
                <a:ea typeface="Calibri"/>
                <a:cs typeface="Calibri"/>
                <a:sym typeface="Calibri"/>
              </a:rPr>
              <a:t>Alăturați-vă cluburilor sociale</a:t>
            </a:r>
            <a:endParaRPr/>
          </a:p>
          <a:p>
            <a:pPr marL="285750" marR="0" lvl="0" indent="-222250" algn="just" rtl="0">
              <a:spcBef>
                <a:spcPts val="0"/>
              </a:spcBef>
              <a:spcAft>
                <a:spcPts val="0"/>
              </a:spcAft>
              <a:buClr>
                <a:schemeClr val="dk1"/>
              </a:buClr>
              <a:buSzPts val="1000"/>
              <a:buFont typeface="Arial"/>
              <a:buNone/>
            </a:pPr>
            <a:endParaRPr sz="1000" b="1">
              <a:solidFill>
                <a:srgbClr val="002060"/>
              </a:solidFill>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n-GB" sz="1800" b="1">
                <a:solidFill>
                  <a:srgbClr val="002060"/>
                </a:solidFill>
                <a:latin typeface="Calibri"/>
                <a:ea typeface="Calibri"/>
                <a:cs typeface="Calibri"/>
                <a:sym typeface="Calibri"/>
              </a:rPr>
              <a:t>Alăturați-vă asociațiilor </a:t>
            </a:r>
            <a:endParaRPr sz="1800" b="1">
              <a:solidFill>
                <a:srgbClr val="002060"/>
              </a:solidFill>
              <a:latin typeface="Calibri"/>
              <a:ea typeface="Calibri"/>
              <a:cs typeface="Calibri"/>
              <a:sym typeface="Calibri"/>
            </a:endParaRPr>
          </a:p>
          <a:p>
            <a:pPr marL="285750" marR="0" lvl="0" indent="-222250" algn="just" rtl="0">
              <a:spcBef>
                <a:spcPts val="0"/>
              </a:spcBef>
              <a:spcAft>
                <a:spcPts val="0"/>
              </a:spcAft>
              <a:buClr>
                <a:schemeClr val="dk1"/>
              </a:buClr>
              <a:buSzPts val="1000"/>
              <a:buFont typeface="Arial"/>
              <a:buNone/>
            </a:pPr>
            <a:endParaRPr sz="1000" b="1">
              <a:solidFill>
                <a:srgbClr val="002060"/>
              </a:solidFill>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n-GB" sz="1800" b="1">
                <a:solidFill>
                  <a:srgbClr val="002060"/>
                </a:solidFill>
                <a:latin typeface="Calibri"/>
                <a:ea typeface="Calibri"/>
                <a:cs typeface="Calibri"/>
                <a:sym typeface="Calibri"/>
              </a:rPr>
              <a:t>Creați un mic grup de antreprenori cu aceeași mentalitate </a:t>
            </a:r>
            <a:endParaRPr sz="1800" b="1">
              <a:solidFill>
                <a:srgbClr val="002060"/>
              </a:solidFill>
              <a:latin typeface="Calibri"/>
              <a:ea typeface="Calibri"/>
              <a:cs typeface="Calibri"/>
              <a:sym typeface="Calibri"/>
            </a:endParaRPr>
          </a:p>
          <a:p>
            <a:pPr marL="285750" marR="0" lvl="0" indent="-222250" algn="just" rtl="0">
              <a:spcBef>
                <a:spcPts val="0"/>
              </a:spcBef>
              <a:spcAft>
                <a:spcPts val="0"/>
              </a:spcAft>
              <a:buClr>
                <a:schemeClr val="dk1"/>
              </a:buClr>
              <a:buSzPts val="1000"/>
              <a:buFont typeface="Arial"/>
              <a:buNone/>
            </a:pPr>
            <a:endParaRPr sz="1000" b="1">
              <a:solidFill>
                <a:srgbClr val="002060"/>
              </a:solidFill>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n-GB" sz="1800" b="1">
                <a:solidFill>
                  <a:srgbClr val="002060"/>
                </a:solidFill>
                <a:latin typeface="Calibri"/>
                <a:ea typeface="Calibri"/>
                <a:cs typeface="Calibri"/>
                <a:sym typeface="Calibri"/>
              </a:rPr>
              <a:t>Creați evenimente pentru a cunoaște oameni noi</a:t>
            </a:r>
            <a:endParaRPr/>
          </a:p>
          <a:p>
            <a:pPr marL="285750" marR="0" lvl="0" indent="-222250" algn="just" rtl="0">
              <a:spcBef>
                <a:spcPts val="0"/>
              </a:spcBef>
              <a:spcAft>
                <a:spcPts val="0"/>
              </a:spcAft>
              <a:buClr>
                <a:schemeClr val="dk1"/>
              </a:buClr>
              <a:buSzPts val="1000"/>
              <a:buFont typeface="Arial"/>
              <a:buNone/>
            </a:pPr>
            <a:endParaRPr sz="1000" b="1">
              <a:solidFill>
                <a:srgbClr val="002060"/>
              </a:solidFill>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n-GB" sz="1800" b="1">
                <a:solidFill>
                  <a:srgbClr val="002060"/>
                </a:solidFill>
                <a:latin typeface="Calibri"/>
                <a:ea typeface="Calibri"/>
                <a:cs typeface="Calibri"/>
                <a:sym typeface="Calibri"/>
              </a:rPr>
              <a:t>Participarea la conferințe și paneluri</a:t>
            </a:r>
            <a:endParaRPr/>
          </a:p>
          <a:p>
            <a:pPr marL="285750" marR="0" lvl="0" indent="-222250" algn="just" rtl="0">
              <a:spcBef>
                <a:spcPts val="0"/>
              </a:spcBef>
              <a:spcAft>
                <a:spcPts val="0"/>
              </a:spcAft>
              <a:buClr>
                <a:schemeClr val="dk1"/>
              </a:buClr>
              <a:buSzPts val="1000"/>
              <a:buFont typeface="Arial"/>
              <a:buNone/>
            </a:pPr>
            <a:endParaRPr sz="1000" b="1">
              <a:solidFill>
                <a:srgbClr val="002060"/>
              </a:solidFill>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n-GB" sz="1800" b="1">
                <a:solidFill>
                  <a:srgbClr val="002060"/>
                </a:solidFill>
                <a:latin typeface="Calibri"/>
                <a:ea typeface="Calibri"/>
                <a:cs typeface="Calibri"/>
                <a:sym typeface="Calibri"/>
              </a:rPr>
              <a:t>Creați alianțe și colaborări</a:t>
            </a:r>
            <a:endParaRPr sz="1800" b="1">
              <a:solidFill>
                <a:srgbClr val="002060"/>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5"/>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3: Proiectarea și validarea produselor și serviciilor</a:t>
            </a:r>
            <a:endParaRPr/>
          </a:p>
        </p:txBody>
      </p:sp>
      <p:sp>
        <p:nvSpPr>
          <p:cNvPr id="271" name="Google Shape;271;p15"/>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Introducere</a:t>
            </a:r>
            <a:endParaRPr sz="2400">
              <a:solidFill>
                <a:srgbClr val="21B4A9"/>
              </a:solidFill>
              <a:latin typeface="Calibri"/>
              <a:ea typeface="Calibri"/>
              <a:cs typeface="Calibri"/>
              <a:sym typeface="Calibri"/>
            </a:endParaRPr>
          </a:p>
        </p:txBody>
      </p:sp>
      <p:sp>
        <p:nvSpPr>
          <p:cNvPr id="272" name="Google Shape;272;p15"/>
          <p:cNvSpPr/>
          <p:nvPr/>
        </p:nvSpPr>
        <p:spPr>
          <a:xfrm>
            <a:off x="875909" y="1736562"/>
            <a:ext cx="10296916" cy="30162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Venitul generat de produse și servicii alimentează o firmă. Deoarece acestea se află în centrul proceselor corporative, este esențial să fie proiectate cu gândire și strategie. </a:t>
            </a:r>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Coordonarea și combinarea oamenilor, a comunicării și a componentelor materiale pentru a genera un serviciu excelent este cunoscută sub numele de design de servicii.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Proiectarea produselor este procesul de transformare a ideilor în articole reale și practice prin combinarea capacităților de producție cu expertiza comercială și de produs.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0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16"/>
          <p:cNvSpPr txBox="1"/>
          <p:nvPr/>
        </p:nvSpPr>
        <p:spPr>
          <a:xfrm>
            <a:off x="875910" y="1111415"/>
            <a:ext cx="820972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err="1">
                <a:solidFill>
                  <a:srgbClr val="21B4A9"/>
                </a:solidFill>
                <a:latin typeface="Calibri"/>
                <a:ea typeface="Calibri"/>
                <a:cs typeface="Calibri"/>
                <a:sym typeface="Calibri"/>
              </a:rPr>
              <a:t>Secțiunea</a:t>
            </a:r>
            <a:r>
              <a:rPr lang="en-GB" sz="2400" dirty="0">
                <a:solidFill>
                  <a:srgbClr val="21B4A9"/>
                </a:solidFill>
                <a:latin typeface="Calibri"/>
                <a:ea typeface="Calibri"/>
                <a:cs typeface="Calibri"/>
                <a:sym typeface="Calibri"/>
              </a:rPr>
              <a:t> 3.1: </a:t>
            </a:r>
            <a:r>
              <a:rPr lang="en-GB" sz="2400" dirty="0" err="1">
                <a:solidFill>
                  <a:srgbClr val="21B4A9"/>
                </a:solidFill>
                <a:latin typeface="Calibri"/>
                <a:ea typeface="Calibri"/>
                <a:cs typeface="Calibri"/>
                <a:sym typeface="Calibri"/>
              </a:rPr>
              <a:t>Gândirea</a:t>
            </a:r>
            <a:r>
              <a:rPr lang="en-GB" sz="2400" dirty="0">
                <a:solidFill>
                  <a:srgbClr val="21B4A9"/>
                </a:solidFill>
                <a:latin typeface="Calibri"/>
                <a:ea typeface="Calibri"/>
                <a:cs typeface="Calibri"/>
                <a:sym typeface="Calibri"/>
              </a:rPr>
              <a:t> de </a:t>
            </a:r>
            <a:r>
              <a:rPr lang="en-GB" sz="2400" dirty="0" err="1">
                <a:solidFill>
                  <a:srgbClr val="21B4A9"/>
                </a:solidFill>
                <a:latin typeface="Calibri"/>
                <a:ea typeface="Calibri"/>
                <a:cs typeface="Calibri"/>
                <a:sym typeface="Calibri"/>
              </a:rPr>
              <a:t>proiectare</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și</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Sprintul</a:t>
            </a:r>
            <a:r>
              <a:rPr lang="en-GB" sz="2400" dirty="0">
                <a:solidFill>
                  <a:srgbClr val="21B4A9"/>
                </a:solidFill>
                <a:latin typeface="Calibri"/>
                <a:ea typeface="Calibri"/>
                <a:cs typeface="Calibri"/>
                <a:sym typeface="Calibri"/>
              </a:rPr>
              <a:t> de</a:t>
            </a:r>
            <a:r>
              <a:rPr lang="ro-RO"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proiectare</a:t>
            </a:r>
            <a:r>
              <a:rPr lang="en-GB" sz="2400" dirty="0">
                <a:solidFill>
                  <a:srgbClr val="21B4A9"/>
                </a:solidFill>
                <a:latin typeface="Calibri"/>
                <a:ea typeface="Calibri"/>
                <a:cs typeface="Calibri"/>
                <a:sym typeface="Calibri"/>
              </a:rPr>
              <a:t> </a:t>
            </a:r>
            <a:endParaRPr dirty="0"/>
          </a:p>
        </p:txBody>
      </p:sp>
      <p:sp>
        <p:nvSpPr>
          <p:cNvPr id="278" name="Google Shape;278;p16"/>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3: Proiectarea și validarea produselor și serviciilor</a:t>
            </a:r>
            <a:endParaRPr/>
          </a:p>
        </p:txBody>
      </p:sp>
      <p:sp>
        <p:nvSpPr>
          <p:cNvPr id="279" name="Google Shape;279;p16"/>
          <p:cNvSpPr/>
          <p:nvPr/>
        </p:nvSpPr>
        <p:spPr>
          <a:xfrm>
            <a:off x="875910" y="2060412"/>
            <a:ext cx="10296916" cy="301621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2060"/>
              </a:buClr>
              <a:buSzPts val="1800"/>
              <a:buFont typeface="Arial"/>
              <a:buChar char="•"/>
            </a:pPr>
            <a:r>
              <a:rPr lang="en-GB" sz="1800" b="1" dirty="0">
                <a:solidFill>
                  <a:srgbClr val="002060"/>
                </a:solidFill>
                <a:latin typeface="Calibri"/>
                <a:ea typeface="Calibri"/>
                <a:cs typeface="Calibri"/>
                <a:sym typeface="Calibri"/>
              </a:rPr>
              <a:t>Design Thinking </a:t>
            </a:r>
            <a:r>
              <a:rPr lang="en-GB" sz="1800" dirty="0" err="1">
                <a:solidFill>
                  <a:srgbClr val="000000"/>
                </a:solidFill>
                <a:latin typeface="Calibri"/>
                <a:ea typeface="Calibri"/>
                <a:cs typeface="Calibri"/>
                <a:sym typeface="Calibri"/>
              </a:rPr>
              <a:t>este</a:t>
            </a:r>
            <a:r>
              <a:rPr lang="en-GB" sz="1800" dirty="0">
                <a:solidFill>
                  <a:srgbClr val="000000"/>
                </a:solidFill>
                <a:latin typeface="Calibri"/>
                <a:ea typeface="Calibri"/>
                <a:cs typeface="Calibri"/>
                <a:sym typeface="Calibri"/>
              </a:rPr>
              <a:t> un </a:t>
            </a:r>
            <a:r>
              <a:rPr lang="en-GB" sz="1800" dirty="0" err="1">
                <a:solidFill>
                  <a:srgbClr val="000000"/>
                </a:solidFill>
                <a:latin typeface="Calibri"/>
                <a:ea typeface="Calibri"/>
                <a:cs typeface="Calibri"/>
                <a:sym typeface="Calibri"/>
              </a:rPr>
              <a:t>proces</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sau</a:t>
            </a:r>
            <a:r>
              <a:rPr lang="en-GB" sz="1800" dirty="0">
                <a:solidFill>
                  <a:srgbClr val="000000"/>
                </a:solidFill>
                <a:latin typeface="Calibri"/>
                <a:ea typeface="Calibri"/>
                <a:cs typeface="Calibri"/>
                <a:sym typeface="Calibri"/>
              </a:rPr>
              <a:t> o </a:t>
            </a:r>
            <a:r>
              <a:rPr lang="en-GB" sz="1800" dirty="0" err="1">
                <a:solidFill>
                  <a:srgbClr val="000000"/>
                </a:solidFill>
                <a:latin typeface="Calibri"/>
                <a:ea typeface="Calibri"/>
                <a:cs typeface="Calibri"/>
                <a:sym typeface="Calibri"/>
              </a:rPr>
              <a:t>abordare</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rezolvării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problemelor</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afaceri</a:t>
            </a:r>
            <a:r>
              <a:rPr lang="en-GB" sz="1800" dirty="0">
                <a:solidFill>
                  <a:srgbClr val="000000"/>
                </a:solidFill>
                <a:latin typeface="Calibri"/>
                <a:ea typeface="Calibri"/>
                <a:cs typeface="Calibri"/>
                <a:sym typeface="Calibri"/>
              </a:rPr>
              <a:t> care </a:t>
            </a:r>
            <a:r>
              <a:rPr lang="en-GB" sz="1800" dirty="0" err="1">
                <a:solidFill>
                  <a:srgbClr val="000000"/>
                </a:solidFill>
                <a:latin typeface="Calibri"/>
                <a:ea typeface="Calibri"/>
                <a:cs typeface="Calibri"/>
                <a:sym typeface="Calibri"/>
              </a:rPr>
              <a:t>începe</a:t>
            </a:r>
            <a:r>
              <a:rPr lang="en-GB" sz="1800" dirty="0">
                <a:solidFill>
                  <a:srgbClr val="000000"/>
                </a:solidFill>
                <a:latin typeface="Calibri"/>
                <a:ea typeface="Calibri"/>
                <a:cs typeface="Calibri"/>
                <a:sym typeface="Calibri"/>
              </a:rPr>
              <a:t> cu </a:t>
            </a:r>
            <a:r>
              <a:rPr lang="en-GB" sz="1800" dirty="0" err="1">
                <a:solidFill>
                  <a:srgbClr val="000000"/>
                </a:solidFill>
                <a:latin typeface="Calibri"/>
                <a:ea typeface="Calibri"/>
                <a:cs typeface="Calibri"/>
                <a:sym typeface="Calibri"/>
              </a:rPr>
              <a:t>gândul</a:t>
            </a:r>
            <a:r>
              <a:rPr lang="en-GB" sz="1800" dirty="0">
                <a:solidFill>
                  <a:srgbClr val="000000"/>
                </a:solidFill>
                <a:latin typeface="Calibri"/>
                <a:ea typeface="Calibri"/>
                <a:cs typeface="Calibri"/>
                <a:sym typeface="Calibri"/>
              </a:rPr>
              <a:t> la </a:t>
            </a:r>
            <a:r>
              <a:rPr lang="en-GB" sz="1800" dirty="0" err="1">
                <a:solidFill>
                  <a:srgbClr val="000000"/>
                </a:solidFill>
                <a:latin typeface="Calibri"/>
                <a:ea typeface="Calibri"/>
                <a:cs typeface="Calibri"/>
                <a:sym typeface="Calibri"/>
              </a:rPr>
              <a:t>consumator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Gândirea</a:t>
            </a:r>
            <a:r>
              <a:rPr lang="en-GB" sz="1800" dirty="0">
                <a:solidFill>
                  <a:srgbClr val="000000"/>
                </a:solidFill>
                <a:latin typeface="Calibri"/>
                <a:ea typeface="Calibri"/>
                <a:cs typeface="Calibri"/>
                <a:sym typeface="Calibri"/>
              </a:rPr>
              <a:t> de design </a:t>
            </a:r>
            <a:r>
              <a:rPr lang="en-GB" sz="1800" dirty="0" err="1">
                <a:solidFill>
                  <a:srgbClr val="000000"/>
                </a:solidFill>
                <a:latin typeface="Calibri"/>
                <a:ea typeface="Calibri"/>
                <a:cs typeface="Calibri"/>
                <a:sym typeface="Calibri"/>
              </a:rPr>
              <a:t>pornește</a:t>
            </a:r>
            <a:r>
              <a:rPr lang="en-GB" sz="1800" dirty="0">
                <a:solidFill>
                  <a:srgbClr val="000000"/>
                </a:solidFill>
                <a:latin typeface="Calibri"/>
                <a:ea typeface="Calibri"/>
                <a:cs typeface="Calibri"/>
                <a:sym typeface="Calibri"/>
              </a:rPr>
              <a:t> de la </a:t>
            </a:r>
            <a:r>
              <a:rPr lang="en-GB" sz="1800" dirty="0" err="1">
                <a:solidFill>
                  <a:srgbClr val="000000"/>
                </a:solidFill>
                <a:latin typeface="Calibri"/>
                <a:ea typeface="Calibri"/>
                <a:cs typeface="Calibri"/>
                <a:sym typeface="Calibri"/>
              </a:rPr>
              <a:t>conceptul</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că</a:t>
            </a:r>
            <a:r>
              <a:rPr lang="en-GB" sz="1800" dirty="0">
                <a:solidFill>
                  <a:srgbClr val="000000"/>
                </a:solidFill>
                <a:latin typeface="Calibri"/>
                <a:ea typeface="Calibri"/>
                <a:cs typeface="Calibri"/>
                <a:sym typeface="Calibri"/>
              </a:rPr>
              <a:t> a fi </a:t>
            </a:r>
            <a:r>
              <a:rPr lang="en-GB" sz="1800" dirty="0" err="1">
                <a:solidFill>
                  <a:srgbClr val="000000"/>
                </a:solidFill>
                <a:latin typeface="Calibri"/>
                <a:ea typeface="Calibri"/>
                <a:cs typeface="Calibri"/>
                <a:sym typeface="Calibri"/>
              </a:rPr>
              <a:t>centrat</a:t>
            </a:r>
            <a:r>
              <a:rPr lang="en-GB" sz="1800" dirty="0">
                <a:solidFill>
                  <a:srgbClr val="000000"/>
                </a:solidFill>
                <a:latin typeface="Calibri"/>
                <a:ea typeface="Calibri"/>
                <a:cs typeface="Calibri"/>
                <a:sym typeface="Calibri"/>
              </a:rPr>
              <a:t> pe om </a:t>
            </a:r>
            <a:r>
              <a:rPr lang="en-GB" sz="1800" dirty="0" err="1">
                <a:solidFill>
                  <a:srgbClr val="000000"/>
                </a:solidFill>
                <a:latin typeface="Calibri"/>
                <a:ea typeface="Calibri"/>
                <a:cs typeface="Calibri"/>
                <a:sym typeface="Calibri"/>
              </a:rPr>
              <a:t>este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cel</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mai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eficient</a:t>
            </a:r>
            <a:r>
              <a:rPr lang="en-GB" sz="1800" dirty="0">
                <a:solidFill>
                  <a:srgbClr val="000000"/>
                </a:solidFill>
                <a:latin typeface="Calibri"/>
                <a:ea typeface="Calibri"/>
                <a:cs typeface="Calibri"/>
                <a:sym typeface="Calibri"/>
              </a:rPr>
              <a:t> mod de a </a:t>
            </a:r>
            <a:r>
              <a:rPr lang="en-GB" sz="1800" dirty="0" err="1">
                <a:solidFill>
                  <a:srgbClr val="000000"/>
                </a:solidFill>
                <a:latin typeface="Calibri"/>
                <a:ea typeface="Calibri"/>
                <a:cs typeface="Calibri"/>
                <a:sym typeface="Calibri"/>
              </a:rPr>
              <a:t>crea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produse</a:t>
            </a:r>
            <a:r>
              <a:rPr lang="en-GB" sz="1800" dirty="0">
                <a:solidFill>
                  <a:srgbClr val="000000"/>
                </a:solidFill>
                <a:latin typeface="Calibri"/>
                <a:ea typeface="Calibri"/>
                <a:cs typeface="Calibri"/>
                <a:sym typeface="Calibri"/>
              </a:rPr>
              <a:t> pe care </a:t>
            </a:r>
            <a:r>
              <a:rPr lang="en-GB" sz="1800" dirty="0" err="1">
                <a:solidFill>
                  <a:srgbClr val="000000"/>
                </a:solidFill>
                <a:latin typeface="Calibri"/>
                <a:ea typeface="Calibri"/>
                <a:cs typeface="Calibri"/>
                <a:sym typeface="Calibri"/>
              </a:rPr>
              <a:t>oamenii</a:t>
            </a:r>
            <a:r>
              <a:rPr lang="en-GB" sz="1800" dirty="0">
                <a:solidFill>
                  <a:srgbClr val="000000"/>
                </a:solidFill>
                <a:latin typeface="Calibri"/>
                <a:ea typeface="Calibri"/>
                <a:cs typeface="Calibri"/>
                <a:sym typeface="Calibri"/>
              </a:rPr>
              <a:t> le </a:t>
            </a:r>
            <a:r>
              <a:rPr lang="en-GB" sz="1800" dirty="0" err="1">
                <a:solidFill>
                  <a:srgbClr val="000000"/>
                </a:solidFill>
                <a:latin typeface="Calibri"/>
                <a:ea typeface="Calibri"/>
                <a:cs typeface="Calibri"/>
                <a:sym typeface="Calibri"/>
              </a:rPr>
              <a:t>doresc</a:t>
            </a:r>
            <a:r>
              <a:rPr lang="en-GB" sz="1800" dirty="0">
                <a:solidFill>
                  <a:srgbClr val="000000"/>
                </a:solidFill>
                <a:latin typeface="Calibri"/>
                <a:ea typeface="Calibri"/>
                <a:cs typeface="Calibri"/>
                <a:sym typeface="Calibri"/>
              </a:rPr>
              <a:t> cu </a:t>
            </a:r>
            <a:r>
              <a:rPr lang="en-GB" sz="1800" dirty="0" err="1">
                <a:solidFill>
                  <a:srgbClr val="000000"/>
                </a:solidFill>
                <a:latin typeface="Calibri"/>
                <a:ea typeface="Calibri"/>
                <a:cs typeface="Calibri"/>
                <a:sym typeface="Calibri"/>
              </a:rPr>
              <a:t>adevărat</a:t>
            </a:r>
            <a:r>
              <a:rPr lang="en-GB" sz="1800" dirty="0">
                <a:solidFill>
                  <a:srgbClr val="000000"/>
                </a:solidFill>
                <a:latin typeface="Calibri"/>
                <a:ea typeface="Calibri"/>
                <a:cs typeface="Calibri"/>
                <a:sym typeface="Calibri"/>
              </a:rPr>
              <a:t>. Pe </a:t>
            </a:r>
            <a:r>
              <a:rPr lang="en-GB" sz="1800" dirty="0" err="1">
                <a:solidFill>
                  <a:srgbClr val="000000"/>
                </a:solidFill>
                <a:latin typeface="Calibri"/>
                <a:ea typeface="Calibri"/>
                <a:cs typeface="Calibri"/>
                <a:sym typeface="Calibri"/>
              </a:rPr>
              <a:t>lângă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concentrarea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asupra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consumatorilor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gândirea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prin</a:t>
            </a:r>
            <a:r>
              <a:rPr lang="en-GB" sz="1800" dirty="0">
                <a:solidFill>
                  <a:srgbClr val="000000"/>
                </a:solidFill>
                <a:latin typeface="Calibri"/>
                <a:ea typeface="Calibri"/>
                <a:cs typeface="Calibri"/>
                <a:sym typeface="Calibri"/>
              </a:rPr>
              <a:t> design </a:t>
            </a:r>
            <a:r>
              <a:rPr lang="en-GB" sz="1800" dirty="0" err="1">
                <a:solidFill>
                  <a:srgbClr val="000000"/>
                </a:solidFill>
                <a:latin typeface="Calibri"/>
                <a:ea typeface="Calibri"/>
                <a:cs typeface="Calibri"/>
                <a:sym typeface="Calibri"/>
              </a:rPr>
              <a:t>încurajează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prototiparea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testarea</a:t>
            </a:r>
            <a:r>
              <a:rPr lang="en-GB" sz="1800" dirty="0">
                <a:solidFill>
                  <a:srgbClr val="000000"/>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2060"/>
              </a:buClr>
              <a:buSzPts val="1800"/>
              <a:buFont typeface="Arial"/>
              <a:buChar char="•"/>
            </a:pPr>
            <a:r>
              <a:rPr lang="en-GB" sz="1800" b="1" dirty="0">
                <a:solidFill>
                  <a:srgbClr val="002060"/>
                </a:solidFill>
                <a:latin typeface="Calibri"/>
                <a:ea typeface="Calibri"/>
                <a:cs typeface="Calibri"/>
                <a:sym typeface="Calibri"/>
              </a:rPr>
              <a:t>Design Sprints </a:t>
            </a:r>
            <a:r>
              <a:rPr lang="ro-RO" sz="1800" dirty="0">
                <a:latin typeface="Calibri"/>
                <a:ea typeface="Calibri"/>
                <a:cs typeface="Calibri"/>
                <a:sym typeface="Calibri"/>
              </a:rPr>
              <a:t>reprezintă</a:t>
            </a:r>
            <a:r>
              <a:rPr lang="en-GB" sz="1800" dirty="0">
                <a:solidFill>
                  <a:srgbClr val="000000"/>
                </a:solidFill>
                <a:latin typeface="Calibri"/>
                <a:ea typeface="Calibri"/>
                <a:cs typeface="Calibri"/>
                <a:sym typeface="Calibri"/>
              </a:rPr>
              <a:t> o </a:t>
            </a:r>
            <a:r>
              <a:rPr lang="en-GB" sz="1800" dirty="0" err="1">
                <a:solidFill>
                  <a:srgbClr val="000000"/>
                </a:solidFill>
                <a:latin typeface="Calibri"/>
                <a:ea typeface="Calibri"/>
                <a:cs typeface="Calibri"/>
                <a:sym typeface="Calibri"/>
              </a:rPr>
              <a:t>modalitate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prescriptivă</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cinci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zile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pentru</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rezolva</a:t>
            </a:r>
            <a:r>
              <a:rPr lang="en-GB" sz="1800" dirty="0">
                <a:solidFill>
                  <a:srgbClr val="000000"/>
                </a:solidFill>
                <a:latin typeface="Calibri"/>
                <a:ea typeface="Calibri"/>
                <a:cs typeface="Calibri"/>
                <a:sym typeface="Calibri"/>
              </a:rPr>
              <a:t> o </a:t>
            </a:r>
            <a:r>
              <a:rPr lang="en-GB" sz="1800" dirty="0" err="1">
                <a:solidFill>
                  <a:srgbClr val="000000"/>
                </a:solidFill>
                <a:latin typeface="Calibri"/>
                <a:ea typeface="Calibri"/>
                <a:cs typeface="Calibri"/>
                <a:sym typeface="Calibri"/>
              </a:rPr>
              <a:t>provocare</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afaceri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Abordarea</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fost</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creată</a:t>
            </a:r>
            <a:r>
              <a:rPr lang="en-GB" sz="1800" dirty="0">
                <a:solidFill>
                  <a:srgbClr val="000000"/>
                </a:solidFill>
                <a:latin typeface="Calibri"/>
                <a:ea typeface="Calibri"/>
                <a:cs typeface="Calibri"/>
                <a:sym typeface="Calibri"/>
              </a:rPr>
              <a:t> la Google Ventures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fost</a:t>
            </a:r>
            <a:r>
              <a:rPr lang="en-GB" sz="1800" dirty="0">
                <a:solidFill>
                  <a:srgbClr val="000000"/>
                </a:solidFill>
                <a:latin typeface="Calibri"/>
                <a:ea typeface="Calibri"/>
                <a:cs typeface="Calibri"/>
                <a:sym typeface="Calibri"/>
              </a:rPr>
              <a:t> ulterior </a:t>
            </a:r>
            <a:r>
              <a:rPr lang="en-GB" sz="1800" dirty="0" err="1">
                <a:solidFill>
                  <a:srgbClr val="000000"/>
                </a:solidFill>
                <a:latin typeface="Calibri"/>
                <a:ea typeface="Calibri"/>
                <a:cs typeface="Calibri"/>
                <a:sym typeface="Calibri"/>
              </a:rPr>
              <a:t>documentată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în</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cartea</a:t>
            </a:r>
            <a:r>
              <a:rPr lang="en-GB" sz="1800" dirty="0">
                <a:solidFill>
                  <a:srgbClr val="000000"/>
                </a:solidFill>
                <a:latin typeface="Calibri"/>
                <a:ea typeface="Calibri"/>
                <a:cs typeface="Calibri"/>
                <a:sym typeface="Calibri"/>
              </a:rPr>
              <a:t> Sprint. Design Sprint </a:t>
            </a:r>
            <a:r>
              <a:rPr lang="en-GB" sz="1800" dirty="0" err="1">
                <a:solidFill>
                  <a:srgbClr val="000000"/>
                </a:solidFill>
                <a:latin typeface="Calibri"/>
                <a:ea typeface="Calibri"/>
                <a:cs typeface="Calibri"/>
                <a:sym typeface="Calibri"/>
              </a:rPr>
              <a:t>preia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metodologiile</a:t>
            </a:r>
            <a:r>
              <a:rPr lang="en-GB" sz="1800" dirty="0">
                <a:solidFill>
                  <a:srgbClr val="000000"/>
                </a:solidFill>
                <a:latin typeface="Calibri"/>
                <a:ea typeface="Calibri"/>
                <a:cs typeface="Calibri"/>
                <a:sym typeface="Calibri"/>
              </a:rPr>
              <a:t> inspirate de design thinking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le </a:t>
            </a:r>
            <a:r>
              <a:rPr lang="en-GB" sz="1800" dirty="0" err="1">
                <a:solidFill>
                  <a:srgbClr val="000000"/>
                </a:solidFill>
                <a:latin typeface="Calibri"/>
                <a:ea typeface="Calibri"/>
                <a:cs typeface="Calibri"/>
                <a:sym typeface="Calibri"/>
              </a:rPr>
              <a:t>comprimă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într</a:t>
            </a:r>
            <a:r>
              <a:rPr lang="en-GB" sz="1800" dirty="0">
                <a:solidFill>
                  <a:srgbClr val="000000"/>
                </a:solidFill>
                <a:latin typeface="Calibri"/>
                <a:ea typeface="Calibri"/>
                <a:cs typeface="Calibri"/>
                <a:sym typeface="Calibri"/>
              </a:rPr>
              <a:t>-o </a:t>
            </a:r>
            <a:r>
              <a:rPr lang="en-GB" sz="1800" dirty="0" err="1">
                <a:solidFill>
                  <a:srgbClr val="000000"/>
                </a:solidFill>
                <a:latin typeface="Calibri"/>
                <a:ea typeface="Calibri"/>
                <a:cs typeface="Calibri"/>
                <a:sym typeface="Calibri"/>
              </a:rPr>
              <a:t>metodologie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cuprinzătoare</a:t>
            </a:r>
            <a:r>
              <a:rPr lang="en-GB" sz="1800" dirty="0">
                <a:solidFill>
                  <a:srgbClr val="000000"/>
                </a:solidFill>
                <a:latin typeface="Calibri"/>
                <a:ea typeface="Calibri"/>
                <a:cs typeface="Calibri"/>
                <a:sym typeface="Calibri"/>
              </a:rPr>
              <a:t> pe care o </a:t>
            </a:r>
            <a:r>
              <a:rPr lang="en-GB" sz="1800" dirty="0" err="1">
                <a:solidFill>
                  <a:srgbClr val="000000"/>
                </a:solidFill>
                <a:latin typeface="Calibri"/>
                <a:ea typeface="Calibri"/>
                <a:cs typeface="Calibri"/>
                <a:sym typeface="Calibri"/>
              </a:rPr>
              <a:t>echipă</a:t>
            </a:r>
            <a:r>
              <a:rPr lang="en-GB" sz="1800" dirty="0">
                <a:solidFill>
                  <a:srgbClr val="000000"/>
                </a:solidFill>
                <a:latin typeface="Calibri"/>
                <a:ea typeface="Calibri"/>
                <a:cs typeface="Calibri"/>
                <a:sym typeface="Calibri"/>
              </a:rPr>
              <a:t> o </a:t>
            </a:r>
            <a:r>
              <a:rPr lang="en-GB" sz="1800" dirty="0" err="1">
                <a:solidFill>
                  <a:srgbClr val="000000"/>
                </a:solidFill>
                <a:latin typeface="Calibri"/>
                <a:ea typeface="Calibri"/>
                <a:cs typeface="Calibri"/>
                <a:sym typeface="Calibri"/>
              </a:rPr>
              <a:t>poate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finaliza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în</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doar</a:t>
            </a:r>
            <a:r>
              <a:rPr lang="en-GB" sz="1800" dirty="0">
                <a:solidFill>
                  <a:srgbClr val="000000"/>
                </a:solidFill>
                <a:latin typeface="Calibri"/>
                <a:ea typeface="Calibri"/>
                <a:cs typeface="Calibri"/>
                <a:sym typeface="Calibri"/>
              </a:rPr>
              <a:t> o </a:t>
            </a:r>
            <a:r>
              <a:rPr lang="en-GB" sz="1800" dirty="0" err="1">
                <a:solidFill>
                  <a:srgbClr val="000000"/>
                </a:solidFill>
                <a:latin typeface="Calibri"/>
                <a:ea typeface="Calibri"/>
                <a:cs typeface="Calibri"/>
                <a:sym typeface="Calibri"/>
              </a:rPr>
              <a:t>săptămână</a:t>
            </a:r>
            <a:r>
              <a:rPr lang="en-GB" sz="1800" dirty="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17"/>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3.2: Testul de piață</a:t>
            </a:r>
            <a:endParaRPr/>
          </a:p>
        </p:txBody>
      </p:sp>
      <p:sp>
        <p:nvSpPr>
          <p:cNvPr id="285" name="Google Shape;285;p17"/>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3: Proiectarea și validarea produselor și serviciilor</a:t>
            </a:r>
            <a:endParaRPr/>
          </a:p>
        </p:txBody>
      </p:sp>
      <p:sp>
        <p:nvSpPr>
          <p:cNvPr id="286" name="Google Shape;286;p17"/>
          <p:cNvSpPr/>
          <p:nvPr/>
        </p:nvSpPr>
        <p:spPr>
          <a:xfrm>
            <a:off x="875909" y="1736562"/>
            <a:ext cx="10296916" cy="24622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rgbClr val="000000"/>
                </a:solidFill>
                <a:latin typeface="Calibri"/>
                <a:ea typeface="Calibri"/>
                <a:cs typeface="Calibri"/>
                <a:sym typeface="Calibri"/>
              </a:rPr>
              <a:t>Testul de piață este un experiment efectuat înainte de comercializarea (lansarea) unui nou produs pentru a determina date despre produs, cum ar fi:</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just" rtl="0">
              <a:spcBef>
                <a:spcPts val="0"/>
              </a:spcBef>
              <a:spcAft>
                <a:spcPts val="0"/>
              </a:spcAft>
              <a:buClr>
                <a:srgbClr val="000000"/>
              </a:buClr>
              <a:buSzPts val="1800"/>
              <a:buFont typeface="Noto Sans Symbols"/>
              <a:buChar char="✔"/>
            </a:pPr>
            <a:r>
              <a:rPr lang="en-GB" sz="1800">
                <a:solidFill>
                  <a:srgbClr val="000000"/>
                </a:solidFill>
                <a:latin typeface="Calibri"/>
                <a:ea typeface="Calibri"/>
                <a:cs typeface="Calibri"/>
                <a:sym typeface="Calibri"/>
              </a:rPr>
              <a:t>Produsul este cel corect?</a:t>
            </a:r>
            <a:endParaRPr/>
          </a:p>
          <a:p>
            <a:pPr marL="285750" marR="0" lvl="0" indent="-285750" algn="just" rtl="0">
              <a:spcBef>
                <a:spcPts val="0"/>
              </a:spcBef>
              <a:spcAft>
                <a:spcPts val="0"/>
              </a:spcAft>
              <a:buClr>
                <a:srgbClr val="000000"/>
              </a:buClr>
              <a:buSzPts val="1800"/>
              <a:buFont typeface="Noto Sans Symbols"/>
              <a:buChar char="✔"/>
            </a:pPr>
            <a:r>
              <a:rPr lang="en-GB" sz="1800">
                <a:solidFill>
                  <a:srgbClr val="000000"/>
                </a:solidFill>
                <a:latin typeface="Calibri"/>
                <a:ea typeface="Calibri"/>
                <a:cs typeface="Calibri"/>
                <a:sym typeface="Calibri"/>
              </a:rPr>
              <a:t>Este produsul la un preț rezonabil? </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GB" sz="1800">
                <a:solidFill>
                  <a:srgbClr val="000000"/>
                </a:solidFill>
                <a:latin typeface="Calibri"/>
                <a:ea typeface="Calibri"/>
                <a:cs typeface="Calibri"/>
                <a:sym typeface="Calibri"/>
              </a:rPr>
              <a:t>Pe baza acestor date, compania poate aproba sau respinge propunerea de produs.</a:t>
            </a:r>
            <a:endParaRPr/>
          </a:p>
          <a:p>
            <a:pPr marL="285750" marR="0" lvl="0" indent="-222250" algn="just"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18"/>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err="1">
                <a:solidFill>
                  <a:srgbClr val="21B4A9"/>
                </a:solidFill>
                <a:latin typeface="Calibri"/>
                <a:ea typeface="Calibri"/>
                <a:cs typeface="Calibri"/>
                <a:sym typeface="Calibri"/>
              </a:rPr>
              <a:t>Secțiunea</a:t>
            </a:r>
            <a:r>
              <a:rPr lang="en-GB" sz="2400" dirty="0">
                <a:solidFill>
                  <a:srgbClr val="21B4A9"/>
                </a:solidFill>
                <a:latin typeface="Calibri"/>
                <a:ea typeface="Calibri"/>
                <a:cs typeface="Calibri"/>
                <a:sym typeface="Calibri"/>
              </a:rPr>
              <a:t> 3.3: </a:t>
            </a:r>
            <a:r>
              <a:rPr lang="en-GB" sz="2400" dirty="0" err="1">
                <a:solidFill>
                  <a:srgbClr val="21B4A9"/>
                </a:solidFill>
                <a:latin typeface="Calibri"/>
                <a:ea typeface="Calibri"/>
                <a:cs typeface="Calibri"/>
                <a:sym typeface="Calibri"/>
              </a:rPr>
              <a:t>Interviuri</a:t>
            </a:r>
            <a:r>
              <a:rPr lang="en-GB" sz="2400" dirty="0">
                <a:solidFill>
                  <a:srgbClr val="21B4A9"/>
                </a:solidFill>
                <a:latin typeface="Calibri"/>
                <a:ea typeface="Calibri"/>
                <a:cs typeface="Calibri"/>
                <a:sym typeface="Calibri"/>
              </a:rPr>
              <a:t> </a:t>
            </a:r>
            <a:r>
              <a:rPr lang="ro-RO" sz="2400" dirty="0">
                <a:solidFill>
                  <a:srgbClr val="21B4A9"/>
                </a:solidFill>
                <a:latin typeface="Calibri"/>
                <a:ea typeface="Calibri"/>
                <a:cs typeface="Calibri"/>
                <a:sym typeface="Calibri"/>
              </a:rPr>
              <a:t>de soluționare</a:t>
            </a:r>
            <a:r>
              <a:rPr lang="en-GB" sz="2400" dirty="0">
                <a:solidFill>
                  <a:srgbClr val="21B4A9"/>
                </a:solidFill>
                <a:latin typeface="Calibri"/>
                <a:ea typeface="Calibri"/>
                <a:cs typeface="Calibri"/>
                <a:sym typeface="Calibri"/>
              </a:rPr>
              <a:t> </a:t>
            </a:r>
            <a:endParaRPr dirty="0"/>
          </a:p>
        </p:txBody>
      </p:sp>
      <p:sp>
        <p:nvSpPr>
          <p:cNvPr id="292" name="Google Shape;292;p18"/>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3: Proiectarea și validarea produselor și serviciilor</a:t>
            </a:r>
            <a:endParaRPr/>
          </a:p>
        </p:txBody>
      </p:sp>
      <p:sp>
        <p:nvSpPr>
          <p:cNvPr id="293" name="Google Shape;293;p18"/>
          <p:cNvSpPr/>
          <p:nvPr/>
        </p:nvSpPr>
        <p:spPr>
          <a:xfrm>
            <a:off x="875909" y="1736562"/>
            <a:ext cx="10296916"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err="1">
                <a:solidFill>
                  <a:srgbClr val="000000"/>
                </a:solidFill>
                <a:latin typeface="Calibri"/>
                <a:ea typeface="Calibri"/>
                <a:cs typeface="Calibri"/>
                <a:sym typeface="Calibri"/>
              </a:rPr>
              <a:t>Interviul</a:t>
            </a:r>
            <a:r>
              <a:rPr lang="ro-RO" sz="1800" dirty="0">
                <a:latin typeface="Calibri"/>
                <a:ea typeface="Calibri"/>
                <a:cs typeface="Calibri"/>
                <a:sym typeface="Calibri"/>
              </a:rPr>
              <a:t> de soluționare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dezvoltă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studiul</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problemei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oferă</a:t>
            </a:r>
            <a:r>
              <a:rPr lang="en-GB" sz="1800" dirty="0">
                <a:solidFill>
                  <a:srgbClr val="000000"/>
                </a:solidFill>
                <a:latin typeface="Calibri"/>
                <a:ea typeface="Calibri"/>
                <a:cs typeface="Calibri"/>
                <a:sym typeface="Calibri"/>
              </a:rPr>
              <a:t> o </a:t>
            </a:r>
            <a:r>
              <a:rPr lang="en-GB" sz="1800" dirty="0" err="1">
                <a:solidFill>
                  <a:srgbClr val="000000"/>
                </a:solidFill>
                <a:latin typeface="Calibri"/>
                <a:ea typeface="Calibri"/>
                <a:cs typeface="Calibri"/>
                <a:sym typeface="Calibri"/>
              </a:rPr>
              <a:t>soluție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pentru</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vedea</a:t>
            </a:r>
            <a:r>
              <a:rPr lang="en-GB" sz="1800" dirty="0">
                <a:solidFill>
                  <a:srgbClr val="000000"/>
                </a:solidFill>
                <a:latin typeface="Calibri"/>
                <a:ea typeface="Calibri"/>
                <a:cs typeface="Calibri"/>
                <a:sym typeface="Calibri"/>
              </a:rPr>
              <a:t> cum </a:t>
            </a:r>
            <a:r>
              <a:rPr lang="en-GB" sz="1800" dirty="0" err="1">
                <a:solidFill>
                  <a:srgbClr val="000000"/>
                </a:solidFill>
                <a:latin typeface="Calibri"/>
                <a:ea typeface="Calibri"/>
                <a:cs typeface="Calibri"/>
                <a:sym typeface="Calibri"/>
              </a:rPr>
              <a:t>reacționează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potențialii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consumatori</a:t>
            </a:r>
            <a:r>
              <a:rPr lang="en-GB" sz="1800" dirty="0">
                <a:solidFill>
                  <a:srgbClr val="000000"/>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GB" sz="1800" dirty="0" err="1">
                <a:solidFill>
                  <a:srgbClr val="000000"/>
                </a:solidFill>
                <a:latin typeface="Calibri"/>
                <a:ea typeface="Calibri"/>
                <a:cs typeface="Calibri"/>
                <a:sym typeface="Calibri"/>
              </a:rPr>
              <a:t>Atunci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când</a:t>
            </a:r>
            <a:r>
              <a:rPr lang="en-GB" sz="1800" dirty="0">
                <a:solidFill>
                  <a:srgbClr val="000000"/>
                </a:solidFill>
                <a:latin typeface="Calibri"/>
                <a:ea typeface="Calibri"/>
                <a:cs typeface="Calibri"/>
                <a:sym typeface="Calibri"/>
              </a:rPr>
              <a:t> li se </a:t>
            </a:r>
            <a:r>
              <a:rPr lang="en-GB" sz="1800" dirty="0" err="1">
                <a:solidFill>
                  <a:srgbClr val="000000"/>
                </a:solidFill>
                <a:latin typeface="Calibri"/>
                <a:ea typeface="Calibri"/>
                <a:cs typeface="Calibri"/>
                <a:sym typeface="Calibri"/>
              </a:rPr>
              <a:t>prezintă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produsul</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sau</a:t>
            </a:r>
            <a:r>
              <a:rPr lang="en-GB" sz="1800" dirty="0">
                <a:solidFill>
                  <a:srgbClr val="000000"/>
                </a:solidFill>
                <a:latin typeface="Calibri"/>
                <a:ea typeface="Calibri"/>
                <a:cs typeface="Calibri"/>
                <a:sym typeface="Calibri"/>
              </a:rPr>
              <a:t> un </a:t>
            </a:r>
            <a:r>
              <a:rPr lang="en-GB" sz="1800" dirty="0" err="1">
                <a:solidFill>
                  <a:srgbClr val="000000"/>
                </a:solidFill>
                <a:latin typeface="Calibri"/>
                <a:ea typeface="Calibri"/>
                <a:cs typeface="Calibri"/>
                <a:sym typeface="Calibri"/>
              </a:rPr>
              <a:t>prototip</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interviurile</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soluționare</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problemelor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oferă</a:t>
            </a:r>
            <a:r>
              <a:rPr lang="en-GB" sz="1800" dirty="0">
                <a:solidFill>
                  <a:srgbClr val="000000"/>
                </a:solidFill>
                <a:latin typeface="Calibri"/>
                <a:ea typeface="Calibri"/>
                <a:cs typeface="Calibri"/>
                <a:sym typeface="Calibri"/>
              </a:rPr>
              <a:t> feedback </a:t>
            </a:r>
            <a:r>
              <a:rPr lang="en-GB" sz="1800" dirty="0" err="1">
                <a:solidFill>
                  <a:srgbClr val="000000"/>
                </a:solidFill>
                <a:latin typeface="Calibri"/>
                <a:ea typeface="Calibri"/>
                <a:cs typeface="Calibri"/>
                <a:sym typeface="Calibri"/>
              </a:rPr>
              <a:t>calitativ</a:t>
            </a:r>
            <a:r>
              <a:rPr lang="en-GB" sz="1800" dirty="0">
                <a:solidFill>
                  <a:srgbClr val="000000"/>
                </a:solidFill>
                <a:latin typeface="Calibri"/>
                <a:ea typeface="Calibri"/>
                <a:cs typeface="Calibri"/>
                <a:sym typeface="Calibri"/>
              </a:rPr>
              <a:t> din </a:t>
            </a:r>
            <a:r>
              <a:rPr lang="en-GB" sz="1800" dirty="0" err="1">
                <a:solidFill>
                  <a:srgbClr val="000000"/>
                </a:solidFill>
                <a:latin typeface="Calibri"/>
                <a:ea typeface="Calibri"/>
                <a:cs typeface="Calibri"/>
                <a:sym typeface="Calibri"/>
              </a:rPr>
              <a:t>partea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utilizatorilor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sau</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potențialilor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clienți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despre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produs</a:t>
            </a:r>
            <a:r>
              <a:rPr lang="en-GB" sz="1800" dirty="0">
                <a:solidFill>
                  <a:srgbClr val="000000"/>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GB" sz="1800" dirty="0" err="1">
                <a:solidFill>
                  <a:srgbClr val="000000"/>
                </a:solidFill>
                <a:latin typeface="Calibri"/>
                <a:ea typeface="Calibri"/>
                <a:cs typeface="Calibri"/>
                <a:sym typeface="Calibri"/>
              </a:rPr>
              <a:t>În</a:t>
            </a:r>
            <a:r>
              <a:rPr lang="en-GB" sz="1800" dirty="0">
                <a:solidFill>
                  <a:srgbClr val="000000"/>
                </a:solidFill>
                <a:latin typeface="Calibri"/>
                <a:ea typeface="Calibri"/>
                <a:cs typeface="Calibri"/>
                <a:sym typeface="Calibri"/>
              </a:rPr>
              <a:t> general, </a:t>
            </a:r>
            <a:r>
              <a:rPr lang="en-GB" sz="1800" dirty="0" err="1">
                <a:solidFill>
                  <a:srgbClr val="000000"/>
                </a:solidFill>
                <a:latin typeface="Calibri"/>
                <a:ea typeface="Calibri"/>
                <a:cs typeface="Calibri"/>
                <a:sym typeface="Calibri"/>
              </a:rPr>
              <a:t>companiile</a:t>
            </a:r>
            <a:r>
              <a:rPr lang="en-GB" sz="1800" dirty="0">
                <a:solidFill>
                  <a:srgbClr val="000000"/>
                </a:solidFill>
                <a:latin typeface="Calibri"/>
                <a:ea typeface="Calibri"/>
                <a:cs typeface="Calibri"/>
                <a:sym typeface="Calibri"/>
              </a:rPr>
              <a:t> se </a:t>
            </a:r>
            <a:r>
              <a:rPr lang="en-GB" sz="1800" dirty="0" err="1">
                <a:solidFill>
                  <a:srgbClr val="000000"/>
                </a:solidFill>
                <a:latin typeface="Calibri"/>
                <a:ea typeface="Calibri"/>
                <a:cs typeface="Calibri"/>
                <a:sym typeface="Calibri"/>
              </a:rPr>
              <a:t>bazează</a:t>
            </a:r>
            <a:r>
              <a:rPr lang="en-GB" sz="1800" dirty="0">
                <a:solidFill>
                  <a:srgbClr val="000000"/>
                </a:solidFill>
                <a:latin typeface="Calibri"/>
                <a:ea typeface="Calibri"/>
                <a:cs typeface="Calibri"/>
                <a:sym typeface="Calibri"/>
              </a:rPr>
              <a:t> pe o "</a:t>
            </a:r>
            <a:r>
              <a:rPr lang="en-GB" sz="1800" dirty="0" err="1">
                <a:solidFill>
                  <a:srgbClr val="000000"/>
                </a:solidFill>
                <a:latin typeface="Calibri"/>
                <a:ea typeface="Calibri"/>
                <a:cs typeface="Calibri"/>
                <a:sym typeface="Calibri"/>
              </a:rPr>
              <a:t>demonstrație</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produsului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pentru</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afla</a:t>
            </a:r>
            <a:r>
              <a:rPr lang="en-GB" sz="1800" dirty="0">
                <a:solidFill>
                  <a:srgbClr val="000000"/>
                </a:solidFill>
                <a:latin typeface="Calibri"/>
                <a:ea typeface="Calibri"/>
                <a:cs typeface="Calibri"/>
                <a:sym typeface="Calibri"/>
              </a:rPr>
              <a:t>, din </a:t>
            </a:r>
            <a:r>
              <a:rPr lang="en-GB" sz="1800" dirty="0" err="1">
                <a:solidFill>
                  <a:srgbClr val="000000"/>
                </a:solidFill>
                <a:latin typeface="Calibri"/>
                <a:ea typeface="Calibri"/>
                <a:cs typeface="Calibri"/>
                <a:sym typeface="Calibri"/>
              </a:rPr>
              <a:t>experiența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clienților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în</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utilizarea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demonstrației</a:t>
            </a:r>
            <a:r>
              <a:rPr lang="en-GB" sz="1800" dirty="0">
                <a:solidFill>
                  <a:srgbClr val="000000"/>
                </a:solidFill>
                <a:latin typeface="Calibri"/>
                <a:ea typeface="Calibri"/>
                <a:cs typeface="Calibri"/>
                <a:sym typeface="Calibri"/>
              </a:rPr>
              <a:t>, care sunt </a:t>
            </a:r>
            <a:r>
              <a:rPr lang="en-GB" sz="1800" dirty="0" err="1">
                <a:solidFill>
                  <a:srgbClr val="000000"/>
                </a:solidFill>
                <a:latin typeface="Calibri"/>
                <a:ea typeface="Calibri"/>
                <a:cs typeface="Calibri"/>
                <a:sym typeface="Calibri"/>
              </a:rPr>
              <a:t>impresiile</a:t>
            </a:r>
            <a:r>
              <a:rPr lang="en-GB" sz="1800" dirty="0">
                <a:solidFill>
                  <a:srgbClr val="000000"/>
                </a:solidFill>
                <a:latin typeface="Calibri"/>
                <a:ea typeface="Calibri"/>
                <a:cs typeface="Calibri"/>
                <a:sym typeface="Calibri"/>
              </a:rPr>
              <a:t> lor </a:t>
            </a:r>
            <a:r>
              <a:rPr lang="en-GB" sz="1800" dirty="0" err="1">
                <a:solidFill>
                  <a:srgbClr val="000000"/>
                </a:solidFill>
                <a:latin typeface="Calibri"/>
                <a:ea typeface="Calibri"/>
                <a:cs typeface="Calibri"/>
                <a:sym typeface="Calibri"/>
              </a:rPr>
              <a:t>despre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produs</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exemplu</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ușurința</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utilizare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potrivirea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concretă</a:t>
            </a:r>
            <a:r>
              <a:rPr lang="en-GB" sz="1800" dirty="0">
                <a:solidFill>
                  <a:srgbClr val="000000"/>
                </a:solidFill>
                <a:latin typeface="Calibri"/>
                <a:ea typeface="Calibri"/>
                <a:cs typeface="Calibri"/>
                <a:sym typeface="Calibri"/>
              </a:rPr>
              <a:t> cu </a:t>
            </a:r>
            <a:r>
              <a:rPr lang="en-GB" sz="1800" dirty="0" err="1">
                <a:solidFill>
                  <a:srgbClr val="000000"/>
                </a:solidFill>
                <a:latin typeface="Calibri"/>
                <a:ea typeface="Calibri"/>
                <a:cs typeface="Calibri"/>
                <a:sym typeface="Calibri"/>
              </a:rPr>
              <a:t>nevoile</a:t>
            </a:r>
            <a:r>
              <a:rPr lang="en-GB" sz="1800" dirty="0">
                <a:solidFill>
                  <a:srgbClr val="000000"/>
                </a:solidFill>
                <a:latin typeface="Calibri"/>
                <a:ea typeface="Calibri"/>
                <a:cs typeface="Calibri"/>
                <a:sym typeface="Calibri"/>
              </a:rPr>
              <a:t> lor).</a:t>
            </a:r>
            <a:endParaRPr sz="10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9"/>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4: Viabilitatea economică</a:t>
            </a:r>
            <a:endParaRPr/>
          </a:p>
        </p:txBody>
      </p:sp>
      <p:sp>
        <p:nvSpPr>
          <p:cNvPr id="299" name="Google Shape;299;p19"/>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Introducere</a:t>
            </a:r>
            <a:endParaRPr sz="2400">
              <a:solidFill>
                <a:srgbClr val="21B4A9"/>
              </a:solidFill>
              <a:latin typeface="Calibri"/>
              <a:ea typeface="Calibri"/>
              <a:cs typeface="Calibri"/>
              <a:sym typeface="Calibri"/>
            </a:endParaRPr>
          </a:p>
        </p:txBody>
      </p:sp>
      <p:sp>
        <p:nvSpPr>
          <p:cNvPr id="300" name="Google Shape;300;p19"/>
          <p:cNvSpPr/>
          <p:nvPr/>
        </p:nvSpPr>
        <p:spPr>
          <a:xfrm>
            <a:off x="875909" y="1736562"/>
            <a:ext cx="10296916"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rgbClr val="000000"/>
                </a:solidFill>
                <a:latin typeface="Calibri"/>
                <a:ea typeface="Calibri"/>
                <a:cs typeface="Calibri"/>
                <a:sym typeface="Calibri"/>
              </a:rPr>
              <a:t>Viabilitatea economică apare atunci când un proiect/inițiativă demonstrează că este fezabil din punct de vedere economic, inventiv și durabil în ceea ce privește resursele financiare investite.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GB" sz="1800">
                <a:solidFill>
                  <a:srgbClr val="000000"/>
                </a:solidFill>
                <a:latin typeface="Calibri"/>
                <a:ea typeface="Calibri"/>
                <a:cs typeface="Calibri"/>
                <a:sym typeface="Calibri"/>
              </a:rPr>
              <a:t>Întreprinderile clasifică cheltuielile pentru planificare și în alte scopuri în funcție de importanța plății: </a:t>
            </a:r>
            <a:endParaRPr/>
          </a:p>
          <a:p>
            <a:pPr marL="0" marR="0" lvl="0" indent="0" algn="just" rtl="0">
              <a:spcBef>
                <a:spcPts val="0"/>
              </a:spcBef>
              <a:spcAft>
                <a:spcPts val="0"/>
              </a:spcAft>
              <a:buNone/>
            </a:pPr>
            <a:r>
              <a:rPr lang="en-GB" sz="1800">
                <a:solidFill>
                  <a:srgbClr val="000000"/>
                </a:solidFill>
                <a:latin typeface="Calibri"/>
                <a:ea typeface="Calibri"/>
                <a:cs typeface="Calibri"/>
                <a:sym typeface="Calibri"/>
              </a:rPr>
              <a:t> </a:t>
            </a:r>
            <a:endParaRPr/>
          </a:p>
          <a:p>
            <a:pPr marL="285750" marR="0" lvl="0" indent="-285750" algn="just" rtl="0">
              <a:spcBef>
                <a:spcPts val="0"/>
              </a:spcBef>
              <a:spcAft>
                <a:spcPts val="0"/>
              </a:spcAft>
              <a:buClr>
                <a:srgbClr val="000000"/>
              </a:buClr>
              <a:buSzPts val="1800"/>
              <a:buFont typeface="Arial"/>
              <a:buChar char="•"/>
            </a:pPr>
            <a:r>
              <a:rPr lang="en-GB" sz="1800">
                <a:solidFill>
                  <a:srgbClr val="000000"/>
                </a:solidFill>
                <a:latin typeface="Calibri"/>
                <a:ea typeface="Calibri"/>
                <a:cs typeface="Calibri"/>
                <a:sym typeface="Calibri"/>
              </a:rPr>
              <a:t>Chiar dacă nu există vânzări, </a:t>
            </a:r>
            <a:r>
              <a:rPr lang="en-GB" sz="1800" b="1">
                <a:solidFill>
                  <a:srgbClr val="002060"/>
                </a:solidFill>
                <a:latin typeface="Calibri"/>
                <a:ea typeface="Calibri"/>
                <a:cs typeface="Calibri"/>
                <a:sym typeface="Calibri"/>
              </a:rPr>
              <a:t>costurile fixe </a:t>
            </a:r>
            <a:r>
              <a:rPr lang="en-GB" sz="1800">
                <a:solidFill>
                  <a:srgbClr val="000000"/>
                </a:solidFill>
                <a:latin typeface="Calibri"/>
                <a:ea typeface="Calibri"/>
                <a:cs typeface="Calibri"/>
                <a:sym typeface="Calibri"/>
              </a:rPr>
              <a:t>trebuie plătite. De exemplu, trebuie să plătiți chiria spațiului în care vă desfășurați activitatea, utilitățile și dobânda la împrumutul pentru afaceri. </a:t>
            </a:r>
            <a:endParaRPr/>
          </a:p>
          <a:p>
            <a:pPr marL="285750" marR="0" lvl="0" indent="-171450" algn="just" rtl="0">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n-GB" sz="1800" b="1">
                <a:solidFill>
                  <a:srgbClr val="002060"/>
                </a:solidFill>
                <a:latin typeface="Calibri"/>
                <a:ea typeface="Calibri"/>
                <a:cs typeface="Calibri"/>
                <a:sym typeface="Calibri"/>
              </a:rPr>
              <a:t>Cheltuielile variabile </a:t>
            </a:r>
            <a:r>
              <a:rPr lang="en-GB" sz="1800">
                <a:solidFill>
                  <a:srgbClr val="000000"/>
                </a:solidFill>
                <a:latin typeface="Calibri"/>
                <a:ea typeface="Calibri"/>
                <a:cs typeface="Calibri"/>
                <a:sym typeface="Calibri"/>
              </a:rPr>
              <a:t>variază în funcție de numărul de articole sau servicii vândute. De exemplu, cheltuielile de distribuție, prețurile materiilor prime și costurile umane pentru crearea și expedierea articolelor sau prestarea de servicii sunt, de obicei, variabile.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
          <p:cNvSpPr/>
          <p:nvPr/>
        </p:nvSpPr>
        <p:spPr>
          <a:xfrm>
            <a:off x="615376" y="1428954"/>
            <a:ext cx="6238269"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a:solidFill>
                  <a:schemeClr val="dk1"/>
                </a:solidFill>
                <a:latin typeface="Calibri"/>
                <a:ea typeface="Calibri"/>
                <a:cs typeface="Calibri"/>
                <a:sym typeface="Calibri"/>
              </a:rPr>
              <a:t>La </a:t>
            </a:r>
            <a:r>
              <a:rPr lang="en-GB" sz="1800" dirty="0" err="1">
                <a:solidFill>
                  <a:schemeClr val="dk1"/>
                </a:solidFill>
                <a:latin typeface="Calibri"/>
                <a:ea typeface="Calibri"/>
                <a:cs typeface="Calibri"/>
                <a:sym typeface="Calibri"/>
              </a:rPr>
              <a:t>sfârșitul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acestui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modul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veți</a:t>
            </a:r>
            <a:r>
              <a:rPr lang="en-GB" sz="1800" dirty="0">
                <a:solidFill>
                  <a:schemeClr val="dk1"/>
                </a:solidFill>
                <a:latin typeface="Calibri"/>
                <a:ea typeface="Calibri"/>
                <a:cs typeface="Calibri"/>
                <a:sym typeface="Calibri"/>
              </a:rPr>
              <a:t> </a:t>
            </a:r>
            <a:r>
              <a:rPr lang="ro-RO" sz="1800" dirty="0">
                <a:solidFill>
                  <a:schemeClr val="dk1"/>
                </a:solidFill>
                <a:latin typeface="Calibri"/>
                <a:ea typeface="Calibri"/>
                <a:cs typeface="Calibri"/>
                <a:sym typeface="Calibri"/>
              </a:rPr>
              <a:t>putea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să</a:t>
            </a:r>
            <a:r>
              <a:rPr lang="en-GB"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94" name="Google Shape;94;p2"/>
          <p:cNvSpPr txBox="1"/>
          <p:nvPr/>
        </p:nvSpPr>
        <p:spPr>
          <a:xfrm>
            <a:off x="925733" y="1998079"/>
            <a:ext cx="9688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rgbClr val="21B4A9"/>
                </a:solidFill>
                <a:latin typeface="Calibri"/>
                <a:ea typeface="Calibri"/>
                <a:cs typeface="Calibri"/>
                <a:sym typeface="Calibri"/>
              </a:rPr>
              <a:t>Obiectivul</a:t>
            </a:r>
            <a:r>
              <a:rPr lang="en-GB" sz="1800" b="1" dirty="0">
                <a:solidFill>
                  <a:srgbClr val="21B4A9"/>
                </a:solidFill>
                <a:latin typeface="Calibri"/>
                <a:ea typeface="Calibri"/>
                <a:cs typeface="Calibri"/>
                <a:sym typeface="Calibri"/>
              </a:rPr>
              <a:t> 1:</a:t>
            </a:r>
            <a:r>
              <a:rPr lang="ro-RO" sz="1800" b="1" dirty="0">
                <a:solidFill>
                  <a:srgbClr val="21B4A9"/>
                </a:solidFill>
                <a:latin typeface="Calibri"/>
                <a:ea typeface="Calibri"/>
                <a:cs typeface="Calibri"/>
                <a:sym typeface="Calibri"/>
              </a:rPr>
              <a:t> Cunoașteți procesul </a:t>
            </a:r>
            <a:r>
              <a:rPr lang="en-GB" sz="1800" b="1" dirty="0" err="1">
                <a:solidFill>
                  <a:srgbClr val="21B4A9"/>
                </a:solidFill>
                <a:latin typeface="Calibri"/>
                <a:ea typeface="Calibri"/>
                <a:cs typeface="Calibri"/>
                <a:sym typeface="Calibri"/>
              </a:rPr>
              <a:t>proiect</a:t>
            </a:r>
            <a:r>
              <a:rPr lang="ro-RO" sz="1800" b="1" dirty="0">
                <a:solidFill>
                  <a:srgbClr val="21B4A9"/>
                </a:solidFill>
                <a:latin typeface="Calibri"/>
                <a:ea typeface="Calibri"/>
                <a:cs typeface="Calibri"/>
                <a:sym typeface="Calibri"/>
              </a:rPr>
              <a:t>ării</a:t>
            </a:r>
            <a:r>
              <a:rPr lang="en-GB" sz="1800" b="1" dirty="0">
                <a:solidFill>
                  <a:srgbClr val="21B4A9"/>
                </a:solidFill>
                <a:latin typeface="Calibri"/>
                <a:ea typeface="Calibri"/>
                <a:cs typeface="Calibri"/>
                <a:sym typeface="Calibri"/>
              </a:rPr>
              <a:t> </a:t>
            </a:r>
            <a:r>
              <a:rPr lang="en-GB" sz="1800" b="1" dirty="0" err="1">
                <a:solidFill>
                  <a:srgbClr val="21B4A9"/>
                </a:solidFill>
                <a:latin typeface="Calibri"/>
                <a:ea typeface="Calibri"/>
                <a:cs typeface="Calibri"/>
                <a:sym typeface="Calibri"/>
              </a:rPr>
              <a:t>modelului</a:t>
            </a:r>
            <a:r>
              <a:rPr lang="en-GB" sz="1800" b="1" dirty="0">
                <a:solidFill>
                  <a:srgbClr val="21B4A9"/>
                </a:solidFill>
                <a:latin typeface="Calibri"/>
                <a:ea typeface="Calibri"/>
                <a:cs typeface="Calibri"/>
                <a:sym typeface="Calibri"/>
              </a:rPr>
              <a:t> de </a:t>
            </a:r>
            <a:r>
              <a:rPr lang="en-GB" sz="1800" b="1" dirty="0" err="1">
                <a:solidFill>
                  <a:srgbClr val="21B4A9"/>
                </a:solidFill>
                <a:latin typeface="Calibri"/>
                <a:ea typeface="Calibri"/>
                <a:cs typeface="Calibri"/>
                <a:sym typeface="Calibri"/>
              </a:rPr>
              <a:t>afaceri</a:t>
            </a:r>
            <a:endParaRPr dirty="0"/>
          </a:p>
        </p:txBody>
      </p:sp>
      <p:sp>
        <p:nvSpPr>
          <p:cNvPr id="95" name="Google Shape;95;p2"/>
          <p:cNvSpPr txBox="1"/>
          <p:nvPr/>
        </p:nvSpPr>
        <p:spPr>
          <a:xfrm>
            <a:off x="925732" y="2714175"/>
            <a:ext cx="781943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rgbClr val="FAB632"/>
                </a:solidFill>
                <a:latin typeface="Calibri"/>
                <a:ea typeface="Calibri"/>
                <a:cs typeface="Calibri"/>
                <a:sym typeface="Calibri"/>
              </a:rPr>
              <a:t>Obiectivul</a:t>
            </a:r>
            <a:r>
              <a:rPr lang="en-GB" sz="1800" b="1" dirty="0">
                <a:solidFill>
                  <a:srgbClr val="FAB632"/>
                </a:solidFill>
                <a:latin typeface="Calibri"/>
                <a:ea typeface="Calibri"/>
                <a:cs typeface="Calibri"/>
                <a:sym typeface="Calibri"/>
              </a:rPr>
              <a:t> 2: </a:t>
            </a:r>
            <a:r>
              <a:rPr lang="ro-RO" sz="1800" b="1" dirty="0">
                <a:solidFill>
                  <a:srgbClr val="FAB632"/>
                </a:solidFill>
                <a:latin typeface="Calibri"/>
                <a:ea typeface="Calibri"/>
                <a:cs typeface="Calibri"/>
                <a:sym typeface="Calibri"/>
              </a:rPr>
              <a:t>Aveți o mai bună înțelege a piețelor și </a:t>
            </a:r>
            <a:r>
              <a:rPr lang="en-GB" sz="1800" b="1" dirty="0" err="1">
                <a:solidFill>
                  <a:srgbClr val="FAB632"/>
                </a:solidFill>
                <a:latin typeface="Calibri"/>
                <a:ea typeface="Calibri"/>
                <a:cs typeface="Calibri"/>
                <a:sym typeface="Calibri"/>
              </a:rPr>
              <a:t>clienților</a:t>
            </a:r>
            <a:r>
              <a:rPr lang="en-GB" sz="1800" b="1" dirty="0">
                <a:solidFill>
                  <a:srgbClr val="FAB632"/>
                </a:solidFill>
                <a:latin typeface="Calibri"/>
                <a:ea typeface="Calibri"/>
                <a:cs typeface="Calibri"/>
                <a:sym typeface="Calibri"/>
              </a:rPr>
              <a:t> </a:t>
            </a:r>
            <a:endParaRPr sz="1800" b="1" dirty="0">
              <a:solidFill>
                <a:srgbClr val="FAB632"/>
              </a:solidFill>
              <a:latin typeface="Calibri"/>
              <a:ea typeface="Calibri"/>
              <a:cs typeface="Calibri"/>
              <a:sym typeface="Calibri"/>
            </a:endParaRPr>
          </a:p>
        </p:txBody>
      </p:sp>
      <p:sp>
        <p:nvSpPr>
          <p:cNvPr id="96" name="Google Shape;96;p2"/>
          <p:cNvSpPr txBox="1"/>
          <p:nvPr/>
        </p:nvSpPr>
        <p:spPr>
          <a:xfrm>
            <a:off x="916126" y="3468325"/>
            <a:ext cx="8733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rgbClr val="EA4E46"/>
                </a:solidFill>
                <a:latin typeface="Calibri"/>
                <a:ea typeface="Calibri"/>
                <a:cs typeface="Calibri"/>
                <a:sym typeface="Calibri"/>
              </a:rPr>
              <a:t>Obiectivul</a:t>
            </a:r>
            <a:r>
              <a:rPr lang="en-GB" sz="1800" b="1" dirty="0">
                <a:solidFill>
                  <a:srgbClr val="EA4E46"/>
                </a:solidFill>
                <a:latin typeface="Calibri"/>
                <a:ea typeface="Calibri"/>
                <a:cs typeface="Calibri"/>
                <a:sym typeface="Calibri"/>
              </a:rPr>
              <a:t> 3: </a:t>
            </a:r>
            <a:r>
              <a:rPr lang="en-GB" sz="1800" b="1" dirty="0" err="1">
                <a:solidFill>
                  <a:srgbClr val="EA4E46"/>
                </a:solidFill>
                <a:latin typeface="Calibri"/>
                <a:ea typeface="Calibri"/>
                <a:cs typeface="Calibri"/>
                <a:sym typeface="Calibri"/>
              </a:rPr>
              <a:t>Învăța</a:t>
            </a:r>
            <a:r>
              <a:rPr lang="ro-RO" sz="1800" b="1" dirty="0">
                <a:solidFill>
                  <a:srgbClr val="EA4E46"/>
                </a:solidFill>
                <a:latin typeface="Calibri"/>
                <a:ea typeface="Calibri"/>
                <a:cs typeface="Calibri"/>
                <a:sym typeface="Calibri"/>
              </a:rPr>
              <a:t>ți</a:t>
            </a:r>
            <a:r>
              <a:rPr lang="en-GB" sz="1800" b="1" dirty="0">
                <a:solidFill>
                  <a:srgbClr val="EA4E46"/>
                </a:solidFill>
                <a:latin typeface="Calibri"/>
                <a:ea typeface="Calibri"/>
                <a:cs typeface="Calibri"/>
                <a:sym typeface="Calibri"/>
              </a:rPr>
              <a:t> </a:t>
            </a:r>
            <a:r>
              <a:rPr lang="en-GB" sz="1800" b="1" dirty="0" err="1">
                <a:solidFill>
                  <a:srgbClr val="EA4E46"/>
                </a:solidFill>
                <a:latin typeface="Calibri"/>
                <a:ea typeface="Calibri"/>
                <a:cs typeface="Calibri"/>
                <a:sym typeface="Calibri"/>
              </a:rPr>
              <a:t>procesul</a:t>
            </a:r>
            <a:r>
              <a:rPr lang="en-GB" sz="1800" b="1" dirty="0">
                <a:solidFill>
                  <a:srgbClr val="EA4E46"/>
                </a:solidFill>
                <a:latin typeface="Calibri"/>
                <a:ea typeface="Calibri"/>
                <a:cs typeface="Calibri"/>
                <a:sym typeface="Calibri"/>
              </a:rPr>
              <a:t> </a:t>
            </a:r>
            <a:r>
              <a:rPr lang="en-GB" sz="1800" b="1" dirty="0" err="1">
                <a:solidFill>
                  <a:srgbClr val="EA4E46"/>
                </a:solidFill>
                <a:latin typeface="Calibri"/>
                <a:ea typeface="Calibri"/>
                <a:cs typeface="Calibri"/>
                <a:sym typeface="Calibri"/>
              </a:rPr>
              <a:t>ce</a:t>
            </a:r>
            <a:r>
              <a:rPr lang="en-GB" sz="1800" b="1" dirty="0">
                <a:solidFill>
                  <a:srgbClr val="EA4E46"/>
                </a:solidFill>
                <a:latin typeface="Calibri"/>
                <a:ea typeface="Calibri"/>
                <a:cs typeface="Calibri"/>
                <a:sym typeface="Calibri"/>
              </a:rPr>
              <a:t> conduce la </a:t>
            </a:r>
            <a:r>
              <a:rPr lang="en-GB" sz="1800" b="1" dirty="0" err="1">
                <a:solidFill>
                  <a:srgbClr val="EA4E46"/>
                </a:solidFill>
                <a:latin typeface="Calibri"/>
                <a:ea typeface="Calibri"/>
                <a:cs typeface="Calibri"/>
                <a:sym typeface="Calibri"/>
              </a:rPr>
              <a:t>proiectarea</a:t>
            </a:r>
            <a:r>
              <a:rPr lang="en-GB" sz="1800" b="1" dirty="0">
                <a:solidFill>
                  <a:srgbClr val="EA4E46"/>
                </a:solidFill>
                <a:latin typeface="Calibri"/>
                <a:ea typeface="Calibri"/>
                <a:cs typeface="Calibri"/>
                <a:sym typeface="Calibri"/>
              </a:rPr>
              <a:t> </a:t>
            </a:r>
            <a:r>
              <a:rPr lang="en-GB" sz="1800" b="1" dirty="0" err="1">
                <a:solidFill>
                  <a:srgbClr val="EA4E46"/>
                </a:solidFill>
                <a:latin typeface="Calibri"/>
                <a:ea typeface="Calibri"/>
                <a:cs typeface="Calibri"/>
                <a:sym typeface="Calibri"/>
              </a:rPr>
              <a:t>produselor</a:t>
            </a:r>
            <a:r>
              <a:rPr lang="en-GB" sz="1800" b="1" dirty="0">
                <a:solidFill>
                  <a:srgbClr val="EA4E46"/>
                </a:solidFill>
                <a:latin typeface="Calibri"/>
                <a:ea typeface="Calibri"/>
                <a:cs typeface="Calibri"/>
                <a:sym typeface="Calibri"/>
              </a:rPr>
              <a:t> </a:t>
            </a:r>
            <a:r>
              <a:rPr lang="en-GB" sz="1800" b="1" dirty="0" err="1">
                <a:solidFill>
                  <a:srgbClr val="EA4E46"/>
                </a:solidFill>
                <a:latin typeface="Calibri"/>
                <a:ea typeface="Calibri"/>
                <a:cs typeface="Calibri"/>
                <a:sym typeface="Calibri"/>
              </a:rPr>
              <a:t>și</a:t>
            </a:r>
            <a:r>
              <a:rPr lang="en-GB" sz="1800" b="1" dirty="0">
                <a:solidFill>
                  <a:srgbClr val="EA4E46"/>
                </a:solidFill>
                <a:latin typeface="Calibri"/>
                <a:ea typeface="Calibri"/>
                <a:cs typeface="Calibri"/>
                <a:sym typeface="Calibri"/>
              </a:rPr>
              <a:t> </a:t>
            </a:r>
            <a:r>
              <a:rPr lang="en-GB" sz="1800" b="1" dirty="0" err="1">
                <a:solidFill>
                  <a:srgbClr val="EA4E46"/>
                </a:solidFill>
                <a:latin typeface="Calibri"/>
                <a:ea typeface="Calibri"/>
                <a:cs typeface="Calibri"/>
                <a:sym typeface="Calibri"/>
              </a:rPr>
              <a:t>serviciilor</a:t>
            </a:r>
            <a:endParaRPr sz="1800" b="1" dirty="0">
              <a:solidFill>
                <a:srgbClr val="EA4E46"/>
              </a:solidFill>
              <a:latin typeface="Calibri"/>
              <a:ea typeface="Calibri"/>
              <a:cs typeface="Calibri"/>
              <a:sym typeface="Calibri"/>
            </a:endParaRPr>
          </a:p>
        </p:txBody>
      </p:sp>
      <p:sp>
        <p:nvSpPr>
          <p:cNvPr id="97" name="Google Shape;97;p2"/>
          <p:cNvSpPr txBox="1"/>
          <p:nvPr/>
        </p:nvSpPr>
        <p:spPr>
          <a:xfrm>
            <a:off x="889018" y="4178400"/>
            <a:ext cx="884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rgbClr val="21B4A9"/>
                </a:solidFill>
                <a:latin typeface="Calibri"/>
                <a:ea typeface="Calibri"/>
                <a:cs typeface="Calibri"/>
                <a:sym typeface="Calibri"/>
              </a:rPr>
              <a:t>Obiectivul</a:t>
            </a:r>
            <a:r>
              <a:rPr lang="en-GB" sz="1800" b="1" dirty="0">
                <a:solidFill>
                  <a:srgbClr val="21B4A9"/>
                </a:solidFill>
                <a:latin typeface="Calibri"/>
                <a:ea typeface="Calibri"/>
                <a:cs typeface="Calibri"/>
                <a:sym typeface="Calibri"/>
              </a:rPr>
              <a:t> 4: </a:t>
            </a:r>
            <a:r>
              <a:rPr lang="en-GB" sz="1800" b="1" dirty="0" err="1">
                <a:solidFill>
                  <a:srgbClr val="21B4A9"/>
                </a:solidFill>
                <a:latin typeface="Calibri"/>
                <a:ea typeface="Calibri"/>
                <a:cs typeface="Calibri"/>
                <a:sym typeface="Calibri"/>
              </a:rPr>
              <a:t>Înțelege</a:t>
            </a:r>
            <a:r>
              <a:rPr lang="ro-RO" sz="1800" b="1" dirty="0">
                <a:solidFill>
                  <a:srgbClr val="21B4A9"/>
                </a:solidFill>
                <a:latin typeface="Calibri"/>
                <a:ea typeface="Calibri"/>
                <a:cs typeface="Calibri"/>
                <a:sym typeface="Calibri"/>
              </a:rPr>
              <a:t>ți</a:t>
            </a:r>
            <a:r>
              <a:rPr lang="en-GB" sz="1800" b="1" dirty="0">
                <a:solidFill>
                  <a:srgbClr val="21B4A9"/>
                </a:solidFill>
                <a:latin typeface="Calibri"/>
                <a:ea typeface="Calibri"/>
                <a:cs typeface="Calibri"/>
                <a:sym typeface="Calibri"/>
              </a:rPr>
              <a:t> </a:t>
            </a:r>
            <a:r>
              <a:rPr lang="en-GB" sz="1800" b="1" dirty="0" err="1">
                <a:solidFill>
                  <a:srgbClr val="21B4A9"/>
                </a:solidFill>
                <a:latin typeface="Calibri"/>
                <a:ea typeface="Calibri"/>
                <a:cs typeface="Calibri"/>
                <a:sym typeface="Calibri"/>
              </a:rPr>
              <a:t>ce</a:t>
            </a:r>
            <a:r>
              <a:rPr lang="en-GB" sz="1800" b="1" dirty="0">
                <a:solidFill>
                  <a:srgbClr val="21B4A9"/>
                </a:solidFill>
                <a:latin typeface="Calibri"/>
                <a:ea typeface="Calibri"/>
                <a:cs typeface="Calibri"/>
                <a:sym typeface="Calibri"/>
              </a:rPr>
              <a:t> </a:t>
            </a:r>
            <a:r>
              <a:rPr lang="en-GB" sz="1800" b="1" dirty="0" err="1">
                <a:solidFill>
                  <a:srgbClr val="21B4A9"/>
                </a:solidFill>
                <a:latin typeface="Calibri"/>
                <a:ea typeface="Calibri"/>
                <a:cs typeface="Calibri"/>
                <a:sym typeface="Calibri"/>
              </a:rPr>
              <a:t>reprezintă</a:t>
            </a:r>
            <a:r>
              <a:rPr lang="en-GB" sz="1800" b="1" dirty="0">
                <a:solidFill>
                  <a:srgbClr val="21B4A9"/>
                </a:solidFill>
                <a:latin typeface="Calibri"/>
                <a:ea typeface="Calibri"/>
                <a:cs typeface="Calibri"/>
                <a:sym typeface="Calibri"/>
              </a:rPr>
              <a:t> </a:t>
            </a:r>
            <a:r>
              <a:rPr lang="en-GB" sz="1800" b="1" dirty="0" err="1">
                <a:solidFill>
                  <a:srgbClr val="21B4A9"/>
                </a:solidFill>
                <a:latin typeface="Calibri"/>
                <a:ea typeface="Calibri"/>
                <a:cs typeface="Calibri"/>
                <a:sym typeface="Calibri"/>
              </a:rPr>
              <a:t>viabilitatea</a:t>
            </a:r>
            <a:r>
              <a:rPr lang="en-GB" sz="1800" b="1" dirty="0">
                <a:solidFill>
                  <a:srgbClr val="21B4A9"/>
                </a:solidFill>
                <a:latin typeface="Calibri"/>
                <a:ea typeface="Calibri"/>
                <a:cs typeface="Calibri"/>
                <a:sym typeface="Calibri"/>
              </a:rPr>
              <a:t> </a:t>
            </a:r>
            <a:r>
              <a:rPr lang="en-GB" sz="1800" b="1" dirty="0" err="1">
                <a:solidFill>
                  <a:srgbClr val="21B4A9"/>
                </a:solidFill>
                <a:latin typeface="Calibri"/>
                <a:ea typeface="Calibri"/>
                <a:cs typeface="Calibri"/>
                <a:sym typeface="Calibri"/>
              </a:rPr>
              <a:t>economică</a:t>
            </a:r>
            <a:endParaRPr sz="1800" b="1" dirty="0">
              <a:solidFill>
                <a:srgbClr val="21B4A9"/>
              </a:solidFill>
              <a:latin typeface="Calibri"/>
              <a:ea typeface="Calibri"/>
              <a:cs typeface="Calibri"/>
              <a:sym typeface="Calibri"/>
            </a:endParaRPr>
          </a:p>
        </p:txBody>
      </p:sp>
      <p:sp>
        <p:nvSpPr>
          <p:cNvPr id="98" name="Google Shape;98;p2"/>
          <p:cNvSpPr txBox="1"/>
          <p:nvPr/>
        </p:nvSpPr>
        <p:spPr>
          <a:xfrm>
            <a:off x="599478" y="585038"/>
            <a:ext cx="4576204" cy="791307"/>
          </a:xfrm>
          <a:prstGeom prst="rect">
            <a:avLst/>
          </a:prstGeom>
          <a:noFill/>
          <a:ln>
            <a:noFill/>
          </a:ln>
        </p:spPr>
        <p:txBody>
          <a:bodyPr spcFirstLastPara="1" wrap="square" lIns="91425" tIns="45700" rIns="91425" bIns="45700" anchor="t" anchorCtr="0">
            <a:spAutoFit/>
          </a:bodyPr>
          <a:lstStyle/>
          <a:p>
            <a:pPr marL="0" marR="0" lvl="0" indent="0" algn="l" rtl="0">
              <a:lnSpc>
                <a:spcPct val="166666"/>
              </a:lnSpc>
              <a:spcBef>
                <a:spcPts val="0"/>
              </a:spcBef>
              <a:spcAft>
                <a:spcPts val="0"/>
              </a:spcAft>
              <a:buNone/>
            </a:pPr>
            <a:r>
              <a:rPr lang="en-GB" sz="3600" b="1">
                <a:solidFill>
                  <a:srgbClr val="FAB632"/>
                </a:solidFill>
                <a:latin typeface="Calibri"/>
                <a:ea typeface="Calibri"/>
                <a:cs typeface="Calibri"/>
                <a:sym typeface="Calibri"/>
              </a:rPr>
              <a:t>Obiective și scopuri:</a:t>
            </a:r>
            <a:endParaRPr sz="3600">
              <a:solidFill>
                <a:srgbClr val="FAB632"/>
              </a:solidFill>
              <a:latin typeface="Calibri"/>
              <a:ea typeface="Calibri"/>
              <a:cs typeface="Calibri"/>
              <a:sym typeface="Calibri"/>
            </a:endParaRPr>
          </a:p>
        </p:txBody>
      </p:sp>
      <p:sp>
        <p:nvSpPr>
          <p:cNvPr id="99" name="Google Shape;99;p2"/>
          <p:cNvSpPr/>
          <p:nvPr/>
        </p:nvSpPr>
        <p:spPr>
          <a:xfrm>
            <a:off x="599478" y="4246196"/>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615376" y="2781968"/>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a:off x="615376" y="3536125"/>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601557" y="2058938"/>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20"/>
          <p:cNvSpPr txBox="1"/>
          <p:nvPr/>
        </p:nvSpPr>
        <p:spPr>
          <a:xfrm>
            <a:off x="875909" y="1111415"/>
            <a:ext cx="1078777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4.1: Conceptul de prag de rentabilitate</a:t>
            </a:r>
            <a:endParaRPr sz="2400">
              <a:solidFill>
                <a:srgbClr val="21B4A9"/>
              </a:solidFill>
              <a:latin typeface="Calibri"/>
              <a:ea typeface="Calibri"/>
              <a:cs typeface="Calibri"/>
              <a:sym typeface="Calibri"/>
            </a:endParaRPr>
          </a:p>
        </p:txBody>
      </p:sp>
      <p:sp>
        <p:nvSpPr>
          <p:cNvPr id="306" name="Google Shape;306;p20"/>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4: Viabilitatea economică</a:t>
            </a:r>
            <a:endParaRPr/>
          </a:p>
        </p:txBody>
      </p:sp>
      <p:pic>
        <p:nvPicPr>
          <p:cNvPr id="307" name="Google Shape;307;p20"/>
          <p:cNvPicPr preferRelativeResize="0"/>
          <p:nvPr/>
        </p:nvPicPr>
        <p:blipFill rotWithShape="1">
          <a:blip r:embed="rId3">
            <a:alphaModFix/>
          </a:blip>
          <a:srcRect/>
          <a:stretch/>
        </p:blipFill>
        <p:spPr>
          <a:xfrm>
            <a:off x="4666593" y="1342247"/>
            <a:ext cx="6649498" cy="4155936"/>
          </a:xfrm>
          <a:prstGeom prst="rect">
            <a:avLst/>
          </a:prstGeom>
          <a:noFill/>
          <a:ln>
            <a:noFill/>
          </a:ln>
        </p:spPr>
      </p:pic>
      <p:sp>
        <p:nvSpPr>
          <p:cNvPr id="308" name="Google Shape;308;p20"/>
          <p:cNvSpPr txBox="1"/>
          <p:nvPr/>
        </p:nvSpPr>
        <p:spPr>
          <a:xfrm>
            <a:off x="6271961" y="5212617"/>
            <a:ext cx="343876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Sursa: </a:t>
            </a:r>
            <a:r>
              <a:rPr lang="en-GB"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000">
                <a:solidFill>
                  <a:schemeClr val="dk1"/>
                </a:solidFill>
                <a:latin typeface="Calibri"/>
                <a:ea typeface="Calibri"/>
                <a:cs typeface="Calibri"/>
                <a:sym typeface="Calibri"/>
              </a:rPr>
              <a:t>//toughnickel.com/business/Breakeven-analysis </a:t>
            </a:r>
            <a:endParaRPr/>
          </a:p>
        </p:txBody>
      </p:sp>
      <p:sp>
        <p:nvSpPr>
          <p:cNvPr id="309" name="Google Shape;309;p20"/>
          <p:cNvSpPr/>
          <p:nvPr/>
        </p:nvSpPr>
        <p:spPr>
          <a:xfrm>
            <a:off x="875909" y="1736562"/>
            <a:ext cx="3790684"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rgbClr val="000000"/>
                </a:solidFill>
                <a:latin typeface="Calibri"/>
                <a:ea typeface="Calibri"/>
                <a:cs typeface="Calibri"/>
                <a:sym typeface="Calibri"/>
              </a:rPr>
              <a:t>În economie, în afaceri și în contabilitatea costurilor, analiza pragului de rentabilitate se referă la punctul în care costul total și venitul total sunt egale. </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GB" sz="1800">
                <a:solidFill>
                  <a:srgbClr val="000000"/>
                </a:solidFill>
                <a:latin typeface="Calibri"/>
                <a:ea typeface="Calibri"/>
                <a:cs typeface="Calibri"/>
                <a:sym typeface="Calibri"/>
              </a:rPr>
              <a:t>Se efectuează o analiză a punctului de echilibru pentru a calcula câte unități sau dolari de venituri sunt necesare pentru a acoperi costurile totale (costuri fixe și variabile).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21"/>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Secțiunea 4.2: Planul economic și financiar </a:t>
            </a:r>
            <a:endParaRPr/>
          </a:p>
        </p:txBody>
      </p:sp>
      <p:sp>
        <p:nvSpPr>
          <p:cNvPr id="315" name="Google Shape;315;p21"/>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4: Viabilitatea economică</a:t>
            </a:r>
            <a:endParaRPr/>
          </a:p>
        </p:txBody>
      </p:sp>
      <p:sp>
        <p:nvSpPr>
          <p:cNvPr id="316" name="Google Shape;316;p21"/>
          <p:cNvSpPr/>
          <p:nvPr/>
        </p:nvSpPr>
        <p:spPr>
          <a:xfrm>
            <a:off x="875909" y="1736562"/>
            <a:ext cx="10296916" cy="2585323"/>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0000"/>
              </a:buClr>
              <a:buSzPts val="1800"/>
              <a:buFont typeface="Arial"/>
              <a:buChar char="•"/>
            </a:pPr>
            <a:r>
              <a:rPr lang="en-GB" sz="1800" dirty="0">
                <a:solidFill>
                  <a:srgbClr val="000000"/>
                </a:solidFill>
                <a:latin typeface="Calibri"/>
                <a:ea typeface="Calibri"/>
                <a:cs typeface="Calibri"/>
                <a:sym typeface="Calibri"/>
              </a:rPr>
              <a:t>Un </a:t>
            </a:r>
            <a:r>
              <a:rPr lang="en-GB" sz="1800" b="1" dirty="0">
                <a:solidFill>
                  <a:srgbClr val="002060"/>
                </a:solidFill>
                <a:latin typeface="Calibri"/>
                <a:ea typeface="Calibri"/>
                <a:cs typeface="Calibri"/>
                <a:sym typeface="Calibri"/>
              </a:rPr>
              <a:t>plan economic </a:t>
            </a:r>
            <a:r>
              <a:rPr lang="en-GB" sz="1800" dirty="0" err="1">
                <a:solidFill>
                  <a:srgbClr val="000000"/>
                </a:solidFill>
                <a:latin typeface="Calibri"/>
                <a:ea typeface="Calibri"/>
                <a:cs typeface="Calibri"/>
                <a:sym typeface="Calibri"/>
              </a:rPr>
              <a:t>este</a:t>
            </a:r>
            <a:r>
              <a:rPr lang="en-GB" sz="1800" dirty="0">
                <a:solidFill>
                  <a:srgbClr val="000000"/>
                </a:solidFill>
                <a:latin typeface="Calibri"/>
                <a:ea typeface="Calibri"/>
                <a:cs typeface="Calibri"/>
                <a:sym typeface="Calibri"/>
              </a:rPr>
              <a:t> un set de </a:t>
            </a:r>
            <a:r>
              <a:rPr lang="en-GB" sz="1800" dirty="0" err="1">
                <a:solidFill>
                  <a:srgbClr val="000000"/>
                </a:solidFill>
                <a:latin typeface="Calibri"/>
                <a:ea typeface="Calibri"/>
                <a:cs typeface="Calibri"/>
                <a:sym typeface="Calibri"/>
              </a:rPr>
              <a:t>planuri</a:t>
            </a:r>
            <a:r>
              <a:rPr lang="en-GB" sz="1800" dirty="0">
                <a:solidFill>
                  <a:srgbClr val="000000"/>
                </a:solidFill>
                <a:latin typeface="Calibri"/>
                <a:ea typeface="Calibri"/>
                <a:cs typeface="Calibri"/>
                <a:sym typeface="Calibri"/>
              </a:rPr>
              <a:t> care </a:t>
            </a:r>
            <a:r>
              <a:rPr lang="en-GB" sz="1800" dirty="0" err="1">
                <a:solidFill>
                  <a:srgbClr val="000000"/>
                </a:solidFill>
                <a:latin typeface="Calibri"/>
                <a:ea typeface="Calibri"/>
                <a:cs typeface="Calibri"/>
                <a:sym typeface="Calibri"/>
              </a:rPr>
              <a:t>vizează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atingerea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unor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obiective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economice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specifice</a:t>
            </a:r>
            <a:r>
              <a:rPr lang="en-GB" sz="1800" dirty="0">
                <a:solidFill>
                  <a:srgbClr val="000000"/>
                </a:solidFill>
                <a:latin typeface="Calibri"/>
                <a:ea typeface="Calibri"/>
                <a:cs typeface="Calibri"/>
                <a:sym typeface="Calibri"/>
              </a:rPr>
              <a:t> </a:t>
            </a:r>
            <a:r>
              <a:rPr lang="en-GB" sz="1800" dirty="0" err="1">
                <a:latin typeface="Calibri"/>
                <a:ea typeface="Calibri"/>
                <a:cs typeface="Calibri"/>
                <a:sym typeface="Calibri"/>
              </a:rPr>
              <a:t>prestabilite</a:t>
            </a:r>
            <a:r>
              <a:rPr lang="en-GB" sz="1800" dirty="0">
                <a:latin typeface="Calibri"/>
                <a:ea typeface="Calibri"/>
                <a:cs typeface="Calibri"/>
                <a:sym typeface="Calibri"/>
              </a:rPr>
              <a:t>, </a:t>
            </a:r>
            <a:r>
              <a:rPr lang="en-GB" sz="1800" dirty="0" err="1">
                <a:latin typeface="Calibri"/>
                <a:ea typeface="Calibri"/>
                <a:cs typeface="Calibri"/>
                <a:sym typeface="Calibri"/>
              </a:rPr>
              <a:t>într</a:t>
            </a:r>
            <a:r>
              <a:rPr lang="en-GB" sz="1800" dirty="0">
                <a:latin typeface="Calibri"/>
                <a:ea typeface="Calibri"/>
                <a:cs typeface="Calibri"/>
                <a:sym typeface="Calibri"/>
              </a:rPr>
              <a:t>-o </a:t>
            </a:r>
            <a:r>
              <a:rPr lang="en-GB" sz="1800" dirty="0" err="1">
                <a:solidFill>
                  <a:srgbClr val="000000"/>
                </a:solidFill>
                <a:latin typeface="Calibri"/>
                <a:ea typeface="Calibri"/>
                <a:cs typeface="Calibri"/>
                <a:sym typeface="Calibri"/>
              </a:rPr>
              <a:t>anumită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ordine</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prioritate</a:t>
            </a:r>
            <a:r>
              <a:rPr lang="en-GB" sz="1800" dirty="0">
                <a:solidFill>
                  <a:srgbClr val="000000"/>
                </a:solidFill>
                <a:latin typeface="Calibri"/>
                <a:ea typeface="Calibri"/>
                <a:cs typeface="Calibri"/>
                <a:sym typeface="Calibri"/>
              </a:rPr>
              <a:t>, pe </a:t>
            </a:r>
            <a:r>
              <a:rPr lang="en-GB" sz="1800" dirty="0" err="1">
                <a:solidFill>
                  <a:srgbClr val="000000"/>
                </a:solidFill>
                <a:latin typeface="Calibri"/>
                <a:ea typeface="Calibri"/>
                <a:cs typeface="Calibri"/>
                <a:sym typeface="Calibri"/>
              </a:rPr>
              <a:t>parcursul</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unei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perioade</a:t>
            </a:r>
            <a:r>
              <a:rPr lang="en-GB" sz="1800" dirty="0">
                <a:solidFill>
                  <a:srgbClr val="000000"/>
                </a:solidFill>
                <a:latin typeface="Calibri"/>
                <a:ea typeface="Calibri"/>
                <a:cs typeface="Calibri"/>
                <a:sym typeface="Calibri"/>
              </a:rPr>
              <a:t> de </a:t>
            </a:r>
            <a:r>
              <a:rPr lang="en-GB" sz="1800" dirty="0" err="1">
                <a:solidFill>
                  <a:srgbClr val="000000"/>
                </a:solidFill>
                <a:latin typeface="Calibri"/>
                <a:ea typeface="Calibri"/>
                <a:cs typeface="Calibri"/>
                <a:sym typeface="Calibri"/>
              </a:rPr>
              <a:t>timp</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prestabilite</a:t>
            </a:r>
            <a:r>
              <a:rPr lang="en-GB" sz="1800" dirty="0">
                <a:solidFill>
                  <a:srgbClr val="000000"/>
                </a:solidFill>
                <a:latin typeface="Calibri"/>
                <a:ea typeface="Calibri"/>
                <a:cs typeface="Calibri"/>
                <a:sym typeface="Calibri"/>
              </a:rPr>
              <a:t>. </a:t>
            </a:r>
            <a:endParaRPr dirty="0"/>
          </a:p>
          <a:p>
            <a:pPr marL="285750" marR="0" lvl="0" indent="-171450" algn="just" rtl="0">
              <a:spcBef>
                <a:spcPts val="0"/>
              </a:spcBef>
              <a:spcAft>
                <a:spcPts val="0"/>
              </a:spcAft>
              <a:buClr>
                <a:schemeClr val="dk1"/>
              </a:buClr>
              <a:buSzPts val="1800"/>
              <a:buFont typeface="Arial"/>
              <a:buNone/>
            </a:pPr>
            <a:endParaRPr sz="1800" dirty="0">
              <a:solidFill>
                <a:srgbClr val="000000"/>
              </a:solidFill>
              <a:latin typeface="Calibri"/>
              <a:ea typeface="Calibri"/>
              <a:cs typeface="Calibri"/>
              <a:sym typeface="Calibri"/>
            </a:endParaRPr>
          </a:p>
          <a:p>
            <a:pPr marL="285750" marR="0" lvl="0" indent="-285750" algn="just" rtl="0">
              <a:spcBef>
                <a:spcPts val="0"/>
              </a:spcBef>
              <a:spcAft>
                <a:spcPts val="0"/>
              </a:spcAft>
              <a:buClr>
                <a:srgbClr val="000000"/>
              </a:buClr>
              <a:buSzPts val="1800"/>
              <a:buFont typeface="Arial"/>
              <a:buChar char="•"/>
            </a:pPr>
            <a:r>
              <a:rPr lang="en-GB" sz="1800" dirty="0">
                <a:solidFill>
                  <a:srgbClr val="000000"/>
                </a:solidFill>
                <a:latin typeface="Calibri"/>
                <a:ea typeface="Calibri"/>
                <a:cs typeface="Calibri"/>
                <a:sym typeface="Calibri"/>
              </a:rPr>
              <a:t>Un </a:t>
            </a:r>
            <a:r>
              <a:rPr lang="en-GB" sz="1800" b="1" dirty="0">
                <a:solidFill>
                  <a:srgbClr val="002060"/>
                </a:solidFill>
                <a:latin typeface="Calibri"/>
                <a:ea typeface="Calibri"/>
                <a:cs typeface="Calibri"/>
                <a:sym typeface="Calibri"/>
              </a:rPr>
              <a:t>plan </a:t>
            </a:r>
            <a:r>
              <a:rPr lang="en-GB" sz="1800" b="1" dirty="0" err="1">
                <a:solidFill>
                  <a:srgbClr val="002060"/>
                </a:solidFill>
                <a:latin typeface="Calibri"/>
                <a:ea typeface="Calibri"/>
                <a:cs typeface="Calibri"/>
                <a:sym typeface="Calibri"/>
              </a:rPr>
              <a:t>financiar</a:t>
            </a:r>
            <a:r>
              <a:rPr lang="en-GB" sz="1800" b="1" dirty="0">
                <a:solidFill>
                  <a:srgbClr val="002060"/>
                </a:solidFill>
                <a:latin typeface="Calibri"/>
                <a:ea typeface="Calibri"/>
                <a:cs typeface="Calibri"/>
                <a:sym typeface="Calibri"/>
              </a:rPr>
              <a:t> </a:t>
            </a:r>
            <a:r>
              <a:rPr lang="en-GB" sz="1800" dirty="0" err="1">
                <a:solidFill>
                  <a:srgbClr val="000000"/>
                </a:solidFill>
                <a:latin typeface="Calibri"/>
                <a:ea typeface="Calibri"/>
                <a:cs typeface="Calibri"/>
                <a:sym typeface="Calibri"/>
              </a:rPr>
              <a:t>este</a:t>
            </a:r>
            <a:r>
              <a:rPr lang="en-GB" sz="1800" dirty="0">
                <a:solidFill>
                  <a:srgbClr val="000000"/>
                </a:solidFill>
                <a:latin typeface="Calibri"/>
                <a:ea typeface="Calibri"/>
                <a:cs typeface="Calibri"/>
                <a:sym typeface="Calibri"/>
              </a:rPr>
              <a:t> un document care </a:t>
            </a:r>
            <a:r>
              <a:rPr lang="en-GB" sz="1800" dirty="0" err="1">
                <a:solidFill>
                  <a:srgbClr val="000000"/>
                </a:solidFill>
                <a:latin typeface="Calibri"/>
                <a:ea typeface="Calibri"/>
                <a:cs typeface="Calibri"/>
                <a:sym typeface="Calibri"/>
              </a:rPr>
              <a:t>detaliază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situația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financiară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actuală</a:t>
            </a:r>
            <a:r>
              <a:rPr lang="en-GB" sz="1800" dirty="0">
                <a:solidFill>
                  <a:srgbClr val="000000"/>
                </a:solidFill>
                <a:latin typeface="Calibri"/>
                <a:ea typeface="Calibri"/>
                <a:cs typeface="Calibri"/>
                <a:sym typeface="Calibri"/>
              </a:rPr>
              <a:t> a </a:t>
            </a:r>
            <a:r>
              <a:rPr lang="en-GB" sz="1800" dirty="0" err="1">
                <a:solidFill>
                  <a:srgbClr val="000000"/>
                </a:solidFill>
                <a:latin typeface="Calibri"/>
                <a:ea typeface="Calibri"/>
                <a:cs typeface="Calibri"/>
                <a:sym typeface="Calibri"/>
              </a:rPr>
              <a:t>unei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persoane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obiectivele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economice</a:t>
            </a:r>
            <a:r>
              <a:rPr lang="en-GB" sz="1800" dirty="0">
                <a:solidFill>
                  <a:srgbClr val="000000"/>
                </a:solidFill>
                <a:latin typeface="Calibri"/>
                <a:ea typeface="Calibri"/>
                <a:cs typeface="Calibri"/>
                <a:sym typeface="Calibri"/>
              </a:rPr>
              <a:t> pe termen </a:t>
            </a:r>
            <a:r>
              <a:rPr lang="en-GB" sz="1800" dirty="0" err="1">
                <a:solidFill>
                  <a:srgbClr val="000000"/>
                </a:solidFill>
                <a:latin typeface="Calibri"/>
                <a:ea typeface="Calibri"/>
                <a:cs typeface="Calibri"/>
                <a:sym typeface="Calibri"/>
              </a:rPr>
              <a:t>scurt</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lung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o </a:t>
            </a:r>
            <a:r>
              <a:rPr lang="en-GB" sz="1800" dirty="0" err="1">
                <a:solidFill>
                  <a:srgbClr val="000000"/>
                </a:solidFill>
                <a:latin typeface="Calibri"/>
                <a:ea typeface="Calibri"/>
                <a:cs typeface="Calibri"/>
                <a:sym typeface="Calibri"/>
              </a:rPr>
              <a:t>strategie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detaliată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pentru</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atingerea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acestor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obiective</a:t>
            </a:r>
            <a:r>
              <a:rPr lang="en-GB" sz="1800" dirty="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GB" sz="1800" dirty="0">
                <a:solidFill>
                  <a:srgbClr val="000000"/>
                </a:solidFill>
                <a:latin typeface="Calibri"/>
                <a:ea typeface="Calibri"/>
                <a:cs typeface="Calibri"/>
                <a:sym typeface="Calibri"/>
              </a:rPr>
              <a:t>Un plan </a:t>
            </a:r>
            <a:r>
              <a:rPr lang="en-GB" sz="1800" dirty="0" err="1">
                <a:solidFill>
                  <a:srgbClr val="000000"/>
                </a:solidFill>
                <a:latin typeface="Calibri"/>
                <a:ea typeface="Calibri"/>
                <a:cs typeface="Calibri"/>
                <a:sym typeface="Calibri"/>
              </a:rPr>
              <a:t>financiar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ar</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trebui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să</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acopere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toate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aspectele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financiare</a:t>
            </a:r>
            <a:r>
              <a:rPr lang="en-GB" sz="1800" dirty="0">
                <a:solidFill>
                  <a:srgbClr val="000000"/>
                </a:solidFill>
                <a:latin typeface="Calibri"/>
                <a:ea typeface="Calibri"/>
                <a:cs typeface="Calibri"/>
                <a:sym typeface="Calibri"/>
              </a:rPr>
              <a:t> ale </a:t>
            </a:r>
            <a:r>
              <a:rPr lang="en-GB" sz="1800" dirty="0" err="1">
                <a:solidFill>
                  <a:srgbClr val="000000"/>
                </a:solidFill>
                <a:latin typeface="Calibri"/>
                <a:ea typeface="Calibri"/>
                <a:cs typeface="Calibri"/>
                <a:sym typeface="Calibri"/>
              </a:rPr>
              <a:t>unei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persoane</a:t>
            </a:r>
            <a:r>
              <a:rPr lang="en-GB" sz="1800" dirty="0">
                <a:solidFill>
                  <a:srgbClr val="000000"/>
                </a:solidFill>
                <a:latin typeface="Calibri"/>
                <a:ea typeface="Calibri"/>
                <a:cs typeface="Calibri"/>
                <a:sym typeface="Calibri"/>
              </a:rPr>
              <a:t>, cum </a:t>
            </a:r>
            <a:r>
              <a:rPr lang="en-GB" sz="1800" dirty="0" err="1">
                <a:solidFill>
                  <a:srgbClr val="000000"/>
                </a:solidFill>
                <a:latin typeface="Calibri"/>
                <a:ea typeface="Calibri"/>
                <a:cs typeface="Calibri"/>
                <a:sym typeface="Calibri"/>
              </a:rPr>
              <a:t>ar</a:t>
            </a:r>
            <a:r>
              <a:rPr lang="en-GB" sz="1800" dirty="0">
                <a:solidFill>
                  <a:srgbClr val="000000"/>
                </a:solidFill>
                <a:latin typeface="Calibri"/>
                <a:ea typeface="Calibri"/>
                <a:cs typeface="Calibri"/>
                <a:sym typeface="Calibri"/>
              </a:rPr>
              <a:t> fi </a:t>
            </a:r>
            <a:r>
              <a:rPr lang="en-GB" sz="1800" dirty="0" err="1">
                <a:solidFill>
                  <a:srgbClr val="000000"/>
                </a:solidFill>
                <a:latin typeface="Calibri"/>
                <a:ea typeface="Calibri"/>
                <a:cs typeface="Calibri"/>
                <a:sym typeface="Calibri"/>
              </a:rPr>
              <a:t>economiile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investițiile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datoriile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asigurările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impozitele</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și</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pensionarea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Planul</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poate</a:t>
            </a:r>
            <a:r>
              <a:rPr lang="en-GB" sz="1800" dirty="0">
                <a:solidFill>
                  <a:srgbClr val="000000"/>
                </a:solidFill>
                <a:latin typeface="Calibri"/>
                <a:ea typeface="Calibri"/>
                <a:cs typeface="Calibri"/>
                <a:sym typeface="Calibri"/>
              </a:rPr>
              <a:t> fi </a:t>
            </a:r>
            <a:r>
              <a:rPr lang="en-GB" sz="1800" dirty="0" err="1">
                <a:solidFill>
                  <a:srgbClr val="000000"/>
                </a:solidFill>
                <a:latin typeface="Calibri"/>
                <a:ea typeface="Calibri"/>
                <a:cs typeface="Calibri"/>
                <a:sym typeface="Calibri"/>
              </a:rPr>
              <a:t>pregătit</a:t>
            </a:r>
            <a:r>
              <a:rPr lang="en-GB" sz="1800" dirty="0">
                <a:solidFill>
                  <a:srgbClr val="000000"/>
                </a:solidFill>
                <a:latin typeface="Calibri"/>
                <a:ea typeface="Calibri"/>
                <a:cs typeface="Calibri"/>
                <a:sym typeface="Calibri"/>
              </a:rPr>
              <a:t> pe </a:t>
            </a:r>
            <a:r>
              <a:rPr lang="en-GB" sz="1800" dirty="0" err="1">
                <a:solidFill>
                  <a:srgbClr val="000000"/>
                </a:solidFill>
                <a:latin typeface="Calibri"/>
                <a:ea typeface="Calibri"/>
                <a:cs typeface="Calibri"/>
                <a:sym typeface="Calibri"/>
              </a:rPr>
              <a:t>cont</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propriu</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sau</a:t>
            </a:r>
            <a:r>
              <a:rPr lang="en-GB" sz="1800" dirty="0">
                <a:solidFill>
                  <a:srgbClr val="000000"/>
                </a:solidFill>
                <a:latin typeface="Calibri"/>
                <a:ea typeface="Calibri"/>
                <a:cs typeface="Calibri"/>
                <a:sym typeface="Calibri"/>
              </a:rPr>
              <a:t> cu </a:t>
            </a:r>
            <a:r>
              <a:rPr lang="en-GB" sz="1800" dirty="0" err="1">
                <a:solidFill>
                  <a:srgbClr val="000000"/>
                </a:solidFill>
                <a:latin typeface="Calibri"/>
                <a:ea typeface="Calibri"/>
                <a:cs typeface="Calibri"/>
                <a:sym typeface="Calibri"/>
              </a:rPr>
              <a:t>ajutorul</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unui</a:t>
            </a:r>
            <a:r>
              <a:rPr lang="en-GB" sz="1800" dirty="0">
                <a:solidFill>
                  <a:srgbClr val="000000"/>
                </a:solidFill>
                <a:latin typeface="Calibri"/>
                <a:ea typeface="Calibri"/>
                <a:cs typeface="Calibri"/>
                <a:sym typeface="Calibri"/>
              </a:rPr>
              <a:t> expert </a:t>
            </a:r>
            <a:r>
              <a:rPr lang="en-GB" sz="1800" dirty="0" err="1">
                <a:solidFill>
                  <a:srgbClr val="000000"/>
                </a:solidFill>
                <a:latin typeface="Calibri"/>
                <a:ea typeface="Calibri"/>
                <a:cs typeface="Calibri"/>
                <a:sym typeface="Calibri"/>
              </a:rPr>
              <a:t>financiar</a:t>
            </a:r>
            <a:r>
              <a:rPr lang="en-GB" sz="1800" dirty="0">
                <a:solidFill>
                  <a:srgbClr val="000000"/>
                </a:solidFill>
                <a:latin typeface="Calibri"/>
                <a:ea typeface="Calibri"/>
                <a:cs typeface="Calibri"/>
                <a:sym typeface="Calibri"/>
              </a:rPr>
              <a:t>. </a:t>
            </a:r>
            <a:endParaRPr sz="1800" dirty="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22"/>
          <p:cNvSpPr txBox="1"/>
          <p:nvPr/>
        </p:nvSpPr>
        <p:spPr>
          <a:xfrm>
            <a:off x="1517265" y="1515984"/>
            <a:ext cx="5885483" cy="433027"/>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en-GB" sz="1800" dirty="0">
                <a:solidFill>
                  <a:schemeClr val="dk1"/>
                </a:solidFill>
                <a:latin typeface="Calibri"/>
                <a:ea typeface="Calibri"/>
                <a:cs typeface="Calibri"/>
                <a:sym typeface="Calibri"/>
              </a:rPr>
              <a:t>Se </a:t>
            </a:r>
            <a:r>
              <a:rPr lang="en-GB" sz="1800" dirty="0" err="1">
                <a:solidFill>
                  <a:schemeClr val="dk1"/>
                </a:solidFill>
                <a:latin typeface="Calibri"/>
                <a:ea typeface="Calibri"/>
                <a:cs typeface="Calibri"/>
                <a:sym typeface="Calibri"/>
              </a:rPr>
              <a:t>referă</a:t>
            </a:r>
            <a:r>
              <a:rPr lang="en-GB" sz="1800" dirty="0">
                <a:solidFill>
                  <a:schemeClr val="dk1"/>
                </a:solidFill>
                <a:latin typeface="Calibri"/>
                <a:ea typeface="Calibri"/>
                <a:cs typeface="Calibri"/>
                <a:sym typeface="Calibri"/>
              </a:rPr>
              <a:t> la </a:t>
            </a:r>
            <a:r>
              <a:rPr lang="en-GB" sz="1800" dirty="0" err="1">
                <a:solidFill>
                  <a:schemeClr val="dk1"/>
                </a:solidFill>
                <a:latin typeface="Calibri"/>
                <a:ea typeface="Calibri"/>
                <a:cs typeface="Calibri"/>
                <a:sym typeface="Calibri"/>
              </a:rPr>
              <a:t>strategia</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obținere</a:t>
            </a:r>
            <a:r>
              <a:rPr lang="en-GB" sz="1800" dirty="0">
                <a:solidFill>
                  <a:schemeClr val="dk1"/>
                </a:solidFill>
                <a:latin typeface="Calibri"/>
                <a:ea typeface="Calibri"/>
                <a:cs typeface="Calibri"/>
                <a:sym typeface="Calibri"/>
              </a:rPr>
              <a:t> a </a:t>
            </a:r>
            <a:r>
              <a:rPr lang="en-GB" sz="1800" dirty="0" err="1">
                <a:solidFill>
                  <a:schemeClr val="dk1"/>
                </a:solidFill>
                <a:latin typeface="Calibri"/>
                <a:ea typeface="Calibri"/>
                <a:cs typeface="Calibri"/>
                <a:sym typeface="Calibri"/>
              </a:rPr>
              <a:t>profitului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unei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companii</a:t>
            </a:r>
            <a:r>
              <a:rPr lang="en-GB" sz="1800" dirty="0">
                <a:solidFill>
                  <a:schemeClr val="dk1"/>
                </a:solidFill>
                <a:latin typeface="Calibri"/>
                <a:ea typeface="Calibri"/>
                <a:cs typeface="Calibri"/>
                <a:sym typeface="Calibri"/>
              </a:rPr>
              <a:t>.</a:t>
            </a:r>
            <a:endParaRPr dirty="0"/>
          </a:p>
        </p:txBody>
      </p:sp>
      <p:sp>
        <p:nvSpPr>
          <p:cNvPr id="322" name="Google Shape;322;p22"/>
          <p:cNvSpPr/>
          <p:nvPr/>
        </p:nvSpPr>
        <p:spPr>
          <a:xfrm>
            <a:off x="1468857" y="1154901"/>
            <a:ext cx="248401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AB632"/>
                </a:solidFill>
                <a:latin typeface="Calibri"/>
                <a:ea typeface="Calibri"/>
                <a:cs typeface="Calibri"/>
                <a:sym typeface="Calibri"/>
              </a:rPr>
              <a:t>Model de </a:t>
            </a:r>
            <a:r>
              <a:rPr lang="en-GB" sz="2000" b="1" dirty="0" err="1">
                <a:solidFill>
                  <a:srgbClr val="FAB632"/>
                </a:solidFill>
                <a:latin typeface="Calibri"/>
                <a:ea typeface="Calibri"/>
                <a:cs typeface="Calibri"/>
                <a:sym typeface="Calibri"/>
              </a:rPr>
              <a:t>afaceri</a:t>
            </a:r>
            <a:endParaRPr dirty="0"/>
          </a:p>
        </p:txBody>
      </p:sp>
      <p:sp>
        <p:nvSpPr>
          <p:cNvPr id="323" name="Google Shape;323;p22"/>
          <p:cNvSpPr/>
          <p:nvPr/>
        </p:nvSpPr>
        <p:spPr>
          <a:xfrm>
            <a:off x="550864" y="563441"/>
            <a:ext cx="8245474"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GB" sz="3600" b="1" dirty="0" err="1">
                <a:solidFill>
                  <a:srgbClr val="EA4E46"/>
                </a:solidFill>
                <a:latin typeface="Calibri"/>
                <a:ea typeface="Calibri"/>
                <a:cs typeface="Calibri"/>
                <a:sym typeface="Calibri"/>
              </a:rPr>
              <a:t>Rezum</a:t>
            </a:r>
            <a:r>
              <a:rPr lang="ro-RO" sz="3600" b="1" dirty="0">
                <a:solidFill>
                  <a:srgbClr val="EA4E46"/>
                </a:solidFill>
                <a:latin typeface="Calibri"/>
                <a:ea typeface="Calibri"/>
                <a:cs typeface="Calibri"/>
                <a:sym typeface="Calibri"/>
              </a:rPr>
              <a:t>at</a:t>
            </a:r>
            <a:endParaRPr dirty="0"/>
          </a:p>
        </p:txBody>
      </p:sp>
      <p:sp>
        <p:nvSpPr>
          <p:cNvPr id="324" name="Google Shape;324;p22"/>
          <p:cNvSpPr txBox="1"/>
          <p:nvPr/>
        </p:nvSpPr>
        <p:spPr>
          <a:xfrm>
            <a:off x="1304082" y="1326645"/>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325" name="Google Shape;325;p22"/>
          <p:cNvSpPr txBox="1"/>
          <p:nvPr/>
        </p:nvSpPr>
        <p:spPr>
          <a:xfrm>
            <a:off x="3808335" y="2508235"/>
            <a:ext cx="8407319" cy="65659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en-GB" sz="1800" dirty="0" err="1">
                <a:solidFill>
                  <a:schemeClr val="dk1"/>
                </a:solidFill>
                <a:latin typeface="Calibri"/>
                <a:ea typeface="Calibri"/>
                <a:cs typeface="Calibri"/>
                <a:sym typeface="Calibri"/>
              </a:rPr>
              <a:t>Analiza</a:t>
            </a:r>
            <a:r>
              <a:rPr lang="en-GB" sz="1800" dirty="0">
                <a:solidFill>
                  <a:schemeClr val="dk1"/>
                </a:solidFill>
                <a:latin typeface="Calibri"/>
                <a:ea typeface="Calibri"/>
                <a:cs typeface="Calibri"/>
                <a:sym typeface="Calibri"/>
              </a:rPr>
              <a:t> PESTEL: un </a:t>
            </a:r>
            <a:r>
              <a:rPr lang="en-GB" sz="1800" dirty="0" err="1">
                <a:solidFill>
                  <a:schemeClr val="dk1"/>
                </a:solidFill>
                <a:latin typeface="Calibri"/>
                <a:ea typeface="Calibri"/>
                <a:cs typeface="Calibri"/>
                <a:sym typeface="Calibri"/>
              </a:rPr>
              <a:t>cadru</a:t>
            </a:r>
            <a:r>
              <a:rPr lang="en-GB" sz="1800" dirty="0">
                <a:solidFill>
                  <a:schemeClr val="dk1"/>
                </a:solidFill>
                <a:latin typeface="Calibri"/>
                <a:ea typeface="Calibri"/>
                <a:cs typeface="Calibri"/>
                <a:sym typeface="Calibri"/>
              </a:rPr>
              <a:t> strategic care </a:t>
            </a:r>
            <a:r>
              <a:rPr lang="en-GB" sz="1800" dirty="0" err="1">
                <a:solidFill>
                  <a:schemeClr val="dk1"/>
                </a:solidFill>
                <a:latin typeface="Calibri"/>
                <a:ea typeface="Calibri"/>
                <a:cs typeface="Calibri"/>
                <a:sym typeface="Calibri"/>
              </a:rPr>
              <a:t>este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adesea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utilizat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pentru</a:t>
            </a:r>
            <a:r>
              <a:rPr lang="en-GB" sz="1800" dirty="0">
                <a:solidFill>
                  <a:schemeClr val="dk1"/>
                </a:solidFill>
                <a:latin typeface="Calibri"/>
                <a:ea typeface="Calibri"/>
                <a:cs typeface="Calibri"/>
                <a:sym typeface="Calibri"/>
              </a:rPr>
              <a:t> a </a:t>
            </a:r>
            <a:r>
              <a:rPr lang="en-GB" sz="1800" dirty="0" err="1">
                <a:solidFill>
                  <a:schemeClr val="dk1"/>
                </a:solidFill>
                <a:latin typeface="Calibri"/>
                <a:ea typeface="Calibri"/>
                <a:cs typeface="Calibri"/>
                <a:sym typeface="Calibri"/>
              </a:rPr>
              <a:t>examina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mediul</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afaceri</a:t>
            </a:r>
            <a:r>
              <a:rPr lang="en-GB" sz="1800" dirty="0">
                <a:solidFill>
                  <a:schemeClr val="dk1"/>
                </a:solidFill>
                <a:latin typeface="Calibri"/>
                <a:ea typeface="Calibri"/>
                <a:cs typeface="Calibri"/>
                <a:sym typeface="Calibri"/>
              </a:rPr>
              <a:t> al </a:t>
            </a:r>
            <a:r>
              <a:rPr lang="en-GB" sz="1800" dirty="0" err="1">
                <a:solidFill>
                  <a:schemeClr val="dk1"/>
                </a:solidFill>
                <a:latin typeface="Calibri"/>
                <a:ea typeface="Calibri"/>
                <a:cs typeface="Calibri"/>
                <a:sym typeface="Calibri"/>
              </a:rPr>
              <a:t>unei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companii</a:t>
            </a:r>
            <a:r>
              <a:rPr lang="en-GB" sz="1800" dirty="0">
                <a:solidFill>
                  <a:schemeClr val="dk1"/>
                </a:solidFill>
                <a:latin typeface="Calibri"/>
                <a:ea typeface="Calibri"/>
                <a:cs typeface="Calibri"/>
                <a:sym typeface="Calibri"/>
              </a:rPr>
              <a:t>. </a:t>
            </a:r>
            <a:endParaRPr dirty="0"/>
          </a:p>
        </p:txBody>
      </p:sp>
      <p:sp>
        <p:nvSpPr>
          <p:cNvPr id="326" name="Google Shape;326;p22"/>
          <p:cNvSpPr/>
          <p:nvPr/>
        </p:nvSpPr>
        <p:spPr>
          <a:xfrm>
            <a:off x="3713446" y="2124086"/>
            <a:ext cx="429854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err="1">
                <a:solidFill>
                  <a:srgbClr val="FAB632"/>
                </a:solidFill>
                <a:latin typeface="Calibri"/>
                <a:ea typeface="Calibri"/>
                <a:cs typeface="Calibri"/>
                <a:sym typeface="Calibri"/>
              </a:rPr>
              <a:t>Cunoașterea</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pieței</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și</a:t>
            </a:r>
            <a:r>
              <a:rPr lang="en-GB" sz="2000" b="1" dirty="0">
                <a:solidFill>
                  <a:srgbClr val="FAB632"/>
                </a:solidFill>
                <a:latin typeface="Calibri"/>
                <a:ea typeface="Calibri"/>
                <a:cs typeface="Calibri"/>
                <a:sym typeface="Calibri"/>
              </a:rPr>
              <a:t> a </a:t>
            </a:r>
            <a:r>
              <a:rPr lang="en-GB" sz="2000" b="1" dirty="0" err="1">
                <a:solidFill>
                  <a:srgbClr val="FAB632"/>
                </a:solidFill>
                <a:latin typeface="Calibri"/>
                <a:ea typeface="Calibri"/>
                <a:cs typeface="Calibri"/>
                <a:sym typeface="Calibri"/>
              </a:rPr>
              <a:t>clientelei</a:t>
            </a:r>
            <a:endParaRPr dirty="0"/>
          </a:p>
        </p:txBody>
      </p:sp>
      <p:sp>
        <p:nvSpPr>
          <p:cNvPr id="327" name="Google Shape;327;p22"/>
          <p:cNvSpPr txBox="1"/>
          <p:nvPr/>
        </p:nvSpPr>
        <p:spPr>
          <a:xfrm>
            <a:off x="3548671" y="2367793"/>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328" name="Google Shape;328;p22"/>
          <p:cNvSpPr txBox="1"/>
          <p:nvPr/>
        </p:nvSpPr>
        <p:spPr>
          <a:xfrm>
            <a:off x="5862720" y="3787955"/>
            <a:ext cx="4673266" cy="433027"/>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ro-RO" sz="1800" dirty="0">
                <a:solidFill>
                  <a:schemeClr val="dk1"/>
                </a:solidFill>
                <a:latin typeface="Calibri"/>
                <a:ea typeface="Calibri"/>
                <a:cs typeface="Calibri"/>
                <a:sym typeface="Calibri"/>
              </a:rPr>
              <a:t>D</a:t>
            </a:r>
            <a:r>
              <a:rPr lang="en-GB" sz="1800" dirty="0" err="1">
                <a:solidFill>
                  <a:schemeClr val="dk1"/>
                </a:solidFill>
                <a:latin typeface="Calibri"/>
                <a:ea typeface="Calibri"/>
                <a:cs typeface="Calibri"/>
                <a:sym typeface="Calibri"/>
              </a:rPr>
              <a:t>esign</a:t>
            </a:r>
            <a:r>
              <a:rPr lang="ro-RO" sz="1800" dirty="0">
                <a:solidFill>
                  <a:schemeClr val="dk1"/>
                </a:solidFill>
                <a:latin typeface="Calibri"/>
                <a:ea typeface="Calibri"/>
                <a:cs typeface="Calibri"/>
                <a:sym typeface="Calibri"/>
              </a:rPr>
              <a:t> Thinking</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și</a:t>
            </a:r>
            <a:r>
              <a:rPr lang="ro-RO" sz="1800" dirty="0">
                <a:solidFill>
                  <a:schemeClr val="dk1"/>
                </a:solidFill>
                <a:latin typeface="Calibri"/>
                <a:ea typeface="Calibri"/>
                <a:cs typeface="Calibri"/>
                <a:sym typeface="Calibri"/>
              </a:rPr>
              <a:t> Sprint Design</a:t>
            </a:r>
            <a:endParaRPr dirty="0"/>
          </a:p>
        </p:txBody>
      </p:sp>
      <p:sp>
        <p:nvSpPr>
          <p:cNvPr id="329" name="Google Shape;329;p22"/>
          <p:cNvSpPr/>
          <p:nvPr/>
        </p:nvSpPr>
        <p:spPr>
          <a:xfrm>
            <a:off x="5795507" y="3176320"/>
            <a:ext cx="467326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err="1">
                <a:solidFill>
                  <a:srgbClr val="FAB632"/>
                </a:solidFill>
                <a:latin typeface="Calibri"/>
                <a:ea typeface="Calibri"/>
                <a:cs typeface="Calibri"/>
                <a:sym typeface="Calibri"/>
              </a:rPr>
              <a:t>Proiectarea</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și</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validarea</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produselor</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și</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serviciilor</a:t>
            </a:r>
            <a:endParaRPr dirty="0"/>
          </a:p>
        </p:txBody>
      </p:sp>
      <p:sp>
        <p:nvSpPr>
          <p:cNvPr id="330" name="Google Shape;330;p22"/>
          <p:cNvSpPr txBox="1"/>
          <p:nvPr/>
        </p:nvSpPr>
        <p:spPr>
          <a:xfrm>
            <a:off x="5633068" y="3475290"/>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331" name="Google Shape;331;p22"/>
          <p:cNvSpPr txBox="1"/>
          <p:nvPr/>
        </p:nvSpPr>
        <p:spPr>
          <a:xfrm>
            <a:off x="8087470" y="4473028"/>
            <a:ext cx="4040652" cy="1211229"/>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en-GB" sz="1800" dirty="0" err="1">
                <a:solidFill>
                  <a:schemeClr val="dk1"/>
                </a:solidFill>
                <a:latin typeface="Calibri"/>
                <a:ea typeface="Calibri"/>
                <a:cs typeface="Calibri"/>
                <a:sym typeface="Calibri"/>
              </a:rPr>
              <a:t>Apare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atunci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când</a:t>
            </a:r>
            <a:r>
              <a:rPr lang="en-GB" sz="1800" dirty="0">
                <a:solidFill>
                  <a:schemeClr val="dk1"/>
                </a:solidFill>
                <a:latin typeface="Calibri"/>
                <a:ea typeface="Calibri"/>
                <a:cs typeface="Calibri"/>
                <a:sym typeface="Calibri"/>
              </a:rPr>
              <a:t> un </a:t>
            </a:r>
            <a:r>
              <a:rPr lang="en-GB" sz="1800" dirty="0" err="1">
                <a:solidFill>
                  <a:schemeClr val="dk1"/>
                </a:solidFill>
                <a:latin typeface="Calibri"/>
                <a:ea typeface="Calibri"/>
                <a:cs typeface="Calibri"/>
                <a:sym typeface="Calibri"/>
              </a:rPr>
              <a:t>proiect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demonstrează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fezabil</a:t>
            </a:r>
            <a:r>
              <a:rPr lang="en-GB" sz="1800" dirty="0">
                <a:solidFill>
                  <a:schemeClr val="dk1"/>
                </a:solidFill>
                <a:latin typeface="Calibri"/>
                <a:ea typeface="Calibri"/>
                <a:cs typeface="Calibri"/>
                <a:sym typeface="Calibri"/>
              </a:rPr>
              <a:t> din </a:t>
            </a:r>
            <a:r>
              <a:rPr lang="en-GB" sz="1800" dirty="0" err="1">
                <a:solidFill>
                  <a:schemeClr val="dk1"/>
                </a:solidFill>
                <a:latin typeface="Calibri"/>
                <a:ea typeface="Calibri"/>
                <a:cs typeface="Calibri"/>
                <a:sym typeface="Calibri"/>
              </a:rPr>
              <a:t>punct</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vedere</a:t>
            </a:r>
            <a:r>
              <a:rPr lang="en-GB" sz="1800" dirty="0">
                <a:solidFill>
                  <a:schemeClr val="dk1"/>
                </a:solidFill>
                <a:latin typeface="Calibri"/>
                <a:ea typeface="Calibri"/>
                <a:cs typeface="Calibri"/>
                <a:sym typeface="Calibri"/>
              </a:rPr>
              <a:t> economic, </a:t>
            </a:r>
            <a:r>
              <a:rPr lang="en-GB" sz="1800" dirty="0" err="1">
                <a:solidFill>
                  <a:schemeClr val="dk1"/>
                </a:solidFill>
                <a:latin typeface="Calibri"/>
                <a:ea typeface="Calibri"/>
                <a:cs typeface="Calibri"/>
                <a:sym typeface="Calibri"/>
              </a:rPr>
              <a:t>inventiv</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și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durabil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în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ceea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privește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resursele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financiare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investite</a:t>
            </a:r>
            <a:r>
              <a:rPr lang="en-GB" sz="1800" dirty="0">
                <a:solidFill>
                  <a:schemeClr val="dk1"/>
                </a:solidFill>
                <a:latin typeface="Calibri"/>
                <a:ea typeface="Calibri"/>
                <a:cs typeface="Calibri"/>
                <a:sym typeface="Calibri"/>
              </a:rPr>
              <a:t>.</a:t>
            </a:r>
            <a:endParaRPr dirty="0"/>
          </a:p>
        </p:txBody>
      </p:sp>
      <p:sp>
        <p:nvSpPr>
          <p:cNvPr id="332" name="Google Shape;332;p22"/>
          <p:cNvSpPr/>
          <p:nvPr/>
        </p:nvSpPr>
        <p:spPr>
          <a:xfrm>
            <a:off x="7951651" y="4199560"/>
            <a:ext cx="305924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err="1">
                <a:solidFill>
                  <a:srgbClr val="FAB632"/>
                </a:solidFill>
                <a:latin typeface="Calibri"/>
                <a:ea typeface="Calibri"/>
                <a:cs typeface="Calibri"/>
                <a:sym typeface="Calibri"/>
              </a:rPr>
              <a:t>Viabilitatea</a:t>
            </a:r>
            <a:r>
              <a:rPr lang="en-GB" sz="2000" b="1" dirty="0">
                <a:solidFill>
                  <a:srgbClr val="FAB632"/>
                </a:solidFill>
                <a:latin typeface="Calibri"/>
                <a:ea typeface="Calibri"/>
                <a:cs typeface="Calibri"/>
                <a:sym typeface="Calibri"/>
              </a:rPr>
              <a:t> </a:t>
            </a:r>
            <a:r>
              <a:rPr lang="en-GB" sz="2000" b="1" dirty="0" err="1">
                <a:solidFill>
                  <a:srgbClr val="FAB632"/>
                </a:solidFill>
                <a:latin typeface="Calibri"/>
                <a:ea typeface="Calibri"/>
                <a:cs typeface="Calibri"/>
                <a:sym typeface="Calibri"/>
              </a:rPr>
              <a:t>economică</a:t>
            </a:r>
            <a:endParaRPr dirty="0"/>
          </a:p>
        </p:txBody>
      </p:sp>
      <p:sp>
        <p:nvSpPr>
          <p:cNvPr id="333" name="Google Shape;333;p22"/>
          <p:cNvSpPr txBox="1"/>
          <p:nvPr/>
        </p:nvSpPr>
        <p:spPr>
          <a:xfrm>
            <a:off x="7789213" y="4478769"/>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23"/>
          <p:cNvSpPr/>
          <p:nvPr/>
        </p:nvSpPr>
        <p:spPr>
          <a:xfrm>
            <a:off x="569914" y="68729"/>
            <a:ext cx="8245474"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GB" sz="3600" b="1" dirty="0">
                <a:solidFill>
                  <a:srgbClr val="21B4A9"/>
                </a:solidFill>
                <a:latin typeface="Calibri"/>
                <a:ea typeface="Calibri"/>
                <a:cs typeface="Calibri"/>
                <a:sym typeface="Calibri"/>
              </a:rPr>
              <a:t>Test de </a:t>
            </a:r>
            <a:r>
              <a:rPr lang="en-GB" sz="3600" b="1" dirty="0" err="1">
                <a:solidFill>
                  <a:srgbClr val="21B4A9"/>
                </a:solidFill>
                <a:latin typeface="Calibri"/>
                <a:ea typeface="Calibri"/>
                <a:cs typeface="Calibri"/>
                <a:sym typeface="Calibri"/>
              </a:rPr>
              <a:t>autoevaluare</a:t>
            </a:r>
            <a:r>
              <a:rPr lang="en-GB" sz="3600" b="1" dirty="0">
                <a:solidFill>
                  <a:srgbClr val="21B4A9"/>
                </a:solidFill>
                <a:latin typeface="Calibri"/>
                <a:ea typeface="Calibri"/>
                <a:cs typeface="Calibri"/>
                <a:sym typeface="Calibri"/>
              </a:rPr>
              <a:t>:</a:t>
            </a:r>
            <a:endParaRPr dirty="0"/>
          </a:p>
        </p:txBody>
      </p:sp>
      <p:grpSp>
        <p:nvGrpSpPr>
          <p:cNvPr id="339" name="Google Shape;339;p23"/>
          <p:cNvGrpSpPr/>
          <p:nvPr/>
        </p:nvGrpSpPr>
        <p:grpSpPr>
          <a:xfrm>
            <a:off x="1432736" y="622727"/>
            <a:ext cx="9787714" cy="6166543"/>
            <a:chOff x="523348" y="924321"/>
            <a:chExt cx="9787714" cy="6166543"/>
          </a:xfrm>
        </p:grpSpPr>
        <p:sp>
          <p:nvSpPr>
            <p:cNvPr id="340" name="Google Shape;340;p23"/>
            <p:cNvSpPr/>
            <p:nvPr/>
          </p:nvSpPr>
          <p:spPr>
            <a:xfrm>
              <a:off x="523348" y="924321"/>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3"/>
            <p:cNvSpPr/>
            <p:nvPr/>
          </p:nvSpPr>
          <p:spPr>
            <a:xfrm>
              <a:off x="523348" y="924321"/>
              <a:ext cx="4518286" cy="42203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600" dirty="0">
                  <a:solidFill>
                    <a:schemeClr val="lt1"/>
                  </a:solidFill>
                  <a:latin typeface="Calibri"/>
                  <a:ea typeface="Calibri"/>
                  <a:cs typeface="Calibri"/>
                  <a:sym typeface="Calibri"/>
                </a:rPr>
                <a:t>Ce straturi </a:t>
              </a:r>
              <a:r>
                <a:rPr lang="ro-RO" sz="1600">
                  <a:solidFill>
                    <a:schemeClr val="lt1"/>
                  </a:solidFill>
                  <a:latin typeface="Calibri"/>
                  <a:ea typeface="Calibri"/>
                  <a:cs typeface="Calibri"/>
                  <a:sym typeface="Calibri"/>
                </a:rPr>
                <a:t>adaugă modelul cu 3 niveluri</a:t>
              </a:r>
              <a:r>
                <a:rPr lang="en-GB" sz="1600">
                  <a:solidFill>
                    <a:schemeClr val="lt1"/>
                  </a:solidFill>
                  <a:latin typeface="Calibri"/>
                  <a:ea typeface="Calibri"/>
                  <a:cs typeface="Calibri"/>
                  <a:sym typeface="Calibri"/>
                </a:rPr>
                <a:t>?</a:t>
              </a:r>
              <a:endParaRPr dirty="0"/>
            </a:p>
          </p:txBody>
        </p:sp>
        <p:sp>
          <p:nvSpPr>
            <p:cNvPr id="342" name="Google Shape;342;p23"/>
            <p:cNvSpPr txBox="1"/>
            <p:nvPr/>
          </p:nvSpPr>
          <p:spPr>
            <a:xfrm>
              <a:off x="813305" y="1393955"/>
              <a:ext cx="4064999" cy="10617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Politice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și</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economice</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Mediu</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și</a:t>
              </a:r>
              <a:r>
                <a:rPr lang="en-GB" sz="1400" dirty="0">
                  <a:solidFill>
                    <a:schemeClr val="dk1"/>
                  </a:solidFill>
                  <a:latin typeface="Calibri"/>
                  <a:ea typeface="Calibri"/>
                  <a:cs typeface="Calibri"/>
                  <a:sym typeface="Calibri"/>
                </a:rPr>
                <a:t> social</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Mediu</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și</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politică</a:t>
              </a:r>
              <a:endParaRPr dirty="0"/>
            </a:p>
          </p:txBody>
        </p:sp>
        <p:sp>
          <p:nvSpPr>
            <p:cNvPr id="343" name="Google Shape;343;p23"/>
            <p:cNvSpPr/>
            <p:nvPr/>
          </p:nvSpPr>
          <p:spPr>
            <a:xfrm>
              <a:off x="5331589" y="924321"/>
              <a:ext cx="4979469"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3"/>
            <p:cNvSpPr/>
            <p:nvPr/>
          </p:nvSpPr>
          <p:spPr>
            <a:xfrm>
              <a:off x="5331590" y="924321"/>
              <a:ext cx="4979470"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"L" din PESTEL </a:t>
              </a:r>
              <a:r>
                <a:rPr lang="en-GB" sz="1600" dirty="0" err="1">
                  <a:solidFill>
                    <a:schemeClr val="lt1"/>
                  </a:solidFill>
                  <a:latin typeface="Calibri"/>
                  <a:ea typeface="Calibri"/>
                  <a:cs typeface="Calibri"/>
                  <a:sym typeface="Calibri"/>
                </a:rPr>
                <a:t>înseamnă</a:t>
              </a:r>
              <a:r>
                <a:rPr lang="en-GB" sz="1600" dirty="0">
                  <a:solidFill>
                    <a:schemeClr val="lt1"/>
                  </a:solidFill>
                  <a:latin typeface="Calibri"/>
                  <a:ea typeface="Calibri"/>
                  <a:cs typeface="Calibri"/>
                  <a:sym typeface="Calibri"/>
                </a:rPr>
                <a:t>:</a:t>
              </a:r>
              <a:endParaRPr dirty="0"/>
            </a:p>
          </p:txBody>
        </p:sp>
        <p:sp>
          <p:nvSpPr>
            <p:cNvPr id="345" name="Google Shape;345;p23"/>
            <p:cNvSpPr txBox="1"/>
            <p:nvPr/>
          </p:nvSpPr>
          <p:spPr>
            <a:xfrm>
              <a:off x="5621547" y="1557124"/>
              <a:ext cx="1035444" cy="10617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a:solidFill>
                    <a:schemeClr val="dk1"/>
                  </a:solidFill>
                  <a:latin typeface="Calibri"/>
                  <a:ea typeface="Calibri"/>
                  <a:cs typeface="Calibri"/>
                  <a:sym typeface="Calibri"/>
                </a:rPr>
                <a:t>Lo</a:t>
              </a:r>
              <a:r>
                <a:rPr lang="ro-RO" sz="1400" dirty="0">
                  <a:solidFill>
                    <a:schemeClr val="dk1"/>
                  </a:solidFill>
                  <a:latin typeface="Calibri"/>
                  <a:ea typeface="Calibri"/>
                  <a:cs typeface="Calibri"/>
                  <a:sym typeface="Calibri"/>
                </a:rPr>
                <a:t>i</a:t>
              </a:r>
              <a:r>
                <a:rPr lang="en-GB" sz="1400" dirty="0">
                  <a:solidFill>
                    <a:schemeClr val="dk1"/>
                  </a:solidFill>
                  <a:latin typeface="Calibri"/>
                  <a:ea typeface="Calibri"/>
                  <a:cs typeface="Calibri"/>
                  <a:sym typeface="Calibri"/>
                </a:rPr>
                <a:t>al</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a:solidFill>
                    <a:schemeClr val="dk1"/>
                  </a:solidFill>
                  <a:latin typeface="Calibri"/>
                  <a:ea typeface="Calibri"/>
                  <a:cs typeface="Calibri"/>
                  <a:sym typeface="Calibri"/>
                </a:rPr>
                <a:t>Local</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a:solidFill>
                    <a:schemeClr val="dk1"/>
                  </a:solidFill>
                  <a:latin typeface="Calibri"/>
                  <a:ea typeface="Calibri"/>
                  <a:cs typeface="Calibri"/>
                  <a:sym typeface="Calibri"/>
                </a:rPr>
                <a:t>Legal</a:t>
              </a:r>
              <a:endParaRPr dirty="0"/>
            </a:p>
          </p:txBody>
        </p:sp>
        <p:sp>
          <p:nvSpPr>
            <p:cNvPr id="346" name="Google Shape;346;p23"/>
            <p:cNvSpPr/>
            <p:nvPr/>
          </p:nvSpPr>
          <p:spPr>
            <a:xfrm>
              <a:off x="523348" y="3001874"/>
              <a:ext cx="4518286" cy="1837678"/>
            </a:xfrm>
            <a:prstGeom prst="rect">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3"/>
            <p:cNvSpPr/>
            <p:nvPr/>
          </p:nvSpPr>
          <p:spPr>
            <a:xfrm>
              <a:off x="523348" y="3001874"/>
              <a:ext cx="4518286" cy="531766"/>
            </a:xfrm>
            <a:prstGeom prst="roundRect">
              <a:avLst>
                <a:gd name="adj" fmla="val 16667"/>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Procesul de transformare a ideilor în elemente reale și practice este: </a:t>
              </a:r>
              <a:endParaRPr/>
            </a:p>
          </p:txBody>
        </p:sp>
        <p:sp>
          <p:nvSpPr>
            <p:cNvPr id="348" name="Google Shape;348;p23"/>
            <p:cNvSpPr txBox="1"/>
            <p:nvPr/>
          </p:nvSpPr>
          <p:spPr>
            <a:xfrm>
              <a:off x="813305" y="3501759"/>
              <a:ext cx="3296240" cy="10617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Proiectarea</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serviciilor</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Designul</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produsului</a:t>
              </a:r>
              <a:r>
                <a:rPr lang="en-GB" sz="1400" dirty="0">
                  <a:solidFill>
                    <a:schemeClr val="dk1"/>
                  </a:solidFill>
                  <a:latin typeface="Calibri"/>
                  <a:ea typeface="Calibri"/>
                  <a:cs typeface="Calibri"/>
                  <a:sym typeface="Calibri"/>
                </a:rPr>
                <a:t> </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Gândirea</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prin</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proiectare</a:t>
              </a:r>
              <a:endParaRPr sz="1600" dirty="0">
                <a:solidFill>
                  <a:schemeClr val="dk1"/>
                </a:solidFill>
                <a:latin typeface="Calibri"/>
                <a:ea typeface="Calibri"/>
                <a:cs typeface="Calibri"/>
                <a:sym typeface="Calibri"/>
              </a:endParaRPr>
            </a:p>
          </p:txBody>
        </p:sp>
        <p:sp>
          <p:nvSpPr>
            <p:cNvPr id="349" name="Google Shape;349;p23"/>
            <p:cNvSpPr/>
            <p:nvPr/>
          </p:nvSpPr>
          <p:spPr>
            <a:xfrm>
              <a:off x="5331589" y="3021670"/>
              <a:ext cx="4979471"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3"/>
            <p:cNvSpPr/>
            <p:nvPr/>
          </p:nvSpPr>
          <p:spPr>
            <a:xfrm>
              <a:off x="5331590" y="2851939"/>
              <a:ext cx="4979472" cy="826693"/>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dirty="0">
                  <a:solidFill>
                    <a:schemeClr val="lt1"/>
                  </a:solidFill>
                  <a:latin typeface="Calibri"/>
                  <a:ea typeface="Calibri"/>
                  <a:cs typeface="Calibri"/>
                  <a:sym typeface="Calibri"/>
                </a:rPr>
                <a:t>Ce se </a:t>
              </a:r>
              <a:r>
                <a:rPr lang="en-GB" sz="1500" dirty="0" err="1">
                  <a:solidFill>
                    <a:schemeClr val="lt1"/>
                  </a:solidFill>
                  <a:latin typeface="Calibri"/>
                  <a:ea typeface="Calibri"/>
                  <a:cs typeface="Calibri"/>
                  <a:sym typeface="Calibri"/>
                </a:rPr>
                <a:t>întâmplă</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atunci</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când</a:t>
              </a:r>
              <a:r>
                <a:rPr lang="en-GB" sz="1500" dirty="0">
                  <a:solidFill>
                    <a:schemeClr val="lt1"/>
                  </a:solidFill>
                  <a:latin typeface="Calibri"/>
                  <a:ea typeface="Calibri"/>
                  <a:cs typeface="Calibri"/>
                  <a:sym typeface="Calibri"/>
                </a:rPr>
                <a:t> un </a:t>
              </a:r>
              <a:r>
                <a:rPr lang="en-GB" sz="1500" dirty="0" err="1">
                  <a:solidFill>
                    <a:schemeClr val="lt1"/>
                  </a:solidFill>
                  <a:latin typeface="Calibri"/>
                  <a:ea typeface="Calibri"/>
                  <a:cs typeface="Calibri"/>
                  <a:sym typeface="Calibri"/>
                </a:rPr>
                <a:t>proiect</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demonstrează</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că</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este</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fezabil</a:t>
              </a:r>
              <a:r>
                <a:rPr lang="en-GB" sz="1500" dirty="0">
                  <a:solidFill>
                    <a:schemeClr val="lt1"/>
                  </a:solidFill>
                  <a:latin typeface="Calibri"/>
                  <a:ea typeface="Calibri"/>
                  <a:cs typeface="Calibri"/>
                  <a:sym typeface="Calibri"/>
                </a:rPr>
                <a:t> din </a:t>
              </a:r>
              <a:r>
                <a:rPr lang="en-GB" sz="1500" dirty="0" err="1">
                  <a:solidFill>
                    <a:schemeClr val="lt1"/>
                  </a:solidFill>
                  <a:latin typeface="Calibri"/>
                  <a:ea typeface="Calibri"/>
                  <a:cs typeface="Calibri"/>
                  <a:sym typeface="Calibri"/>
                </a:rPr>
                <a:t>punct</a:t>
              </a:r>
              <a:r>
                <a:rPr lang="en-GB" sz="1500" dirty="0">
                  <a:solidFill>
                    <a:schemeClr val="lt1"/>
                  </a:solidFill>
                  <a:latin typeface="Calibri"/>
                  <a:ea typeface="Calibri"/>
                  <a:cs typeface="Calibri"/>
                  <a:sym typeface="Calibri"/>
                </a:rPr>
                <a:t> de </a:t>
              </a:r>
              <a:r>
                <a:rPr lang="en-GB" sz="1500" dirty="0" err="1">
                  <a:solidFill>
                    <a:schemeClr val="lt1"/>
                  </a:solidFill>
                  <a:latin typeface="Calibri"/>
                  <a:ea typeface="Calibri"/>
                  <a:cs typeface="Calibri"/>
                  <a:sym typeface="Calibri"/>
                </a:rPr>
                <a:t>vedere</a:t>
              </a:r>
              <a:r>
                <a:rPr lang="en-GB" sz="1500" dirty="0">
                  <a:solidFill>
                    <a:schemeClr val="lt1"/>
                  </a:solidFill>
                  <a:latin typeface="Calibri"/>
                  <a:ea typeface="Calibri"/>
                  <a:cs typeface="Calibri"/>
                  <a:sym typeface="Calibri"/>
                </a:rPr>
                <a:t> economic, </a:t>
              </a:r>
              <a:r>
                <a:rPr lang="en-GB" sz="1500" dirty="0" err="1">
                  <a:solidFill>
                    <a:schemeClr val="lt1"/>
                  </a:solidFill>
                  <a:latin typeface="Calibri"/>
                  <a:ea typeface="Calibri"/>
                  <a:cs typeface="Calibri"/>
                  <a:sym typeface="Calibri"/>
                </a:rPr>
                <a:t>inventiv</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și</a:t>
              </a:r>
              <a:r>
                <a:rPr lang="en-GB" sz="1500" dirty="0">
                  <a:solidFill>
                    <a:schemeClr val="lt1"/>
                  </a:solidFill>
                  <a:latin typeface="Calibri"/>
                  <a:ea typeface="Calibri"/>
                  <a:cs typeface="Calibri"/>
                  <a:sym typeface="Calibri"/>
                </a:rPr>
                <a:t> </a:t>
              </a:r>
              <a:r>
                <a:rPr lang="en-GB" sz="1500" dirty="0" err="1">
                  <a:solidFill>
                    <a:schemeClr val="lt1"/>
                  </a:solidFill>
                  <a:latin typeface="Calibri"/>
                  <a:ea typeface="Calibri"/>
                  <a:cs typeface="Calibri"/>
                  <a:sym typeface="Calibri"/>
                </a:rPr>
                <a:t>sustenabil</a:t>
              </a:r>
              <a:r>
                <a:rPr lang="en-GB" sz="1500" dirty="0">
                  <a:solidFill>
                    <a:schemeClr val="lt1"/>
                  </a:solidFill>
                  <a:latin typeface="Calibri"/>
                  <a:ea typeface="Calibri"/>
                  <a:cs typeface="Calibri"/>
                  <a:sym typeface="Calibri"/>
                </a:rPr>
                <a:t> din </a:t>
              </a:r>
              <a:r>
                <a:rPr lang="en-GB" sz="1500" dirty="0" err="1">
                  <a:solidFill>
                    <a:schemeClr val="lt1"/>
                  </a:solidFill>
                  <a:latin typeface="Calibri"/>
                  <a:ea typeface="Calibri"/>
                  <a:cs typeface="Calibri"/>
                  <a:sym typeface="Calibri"/>
                </a:rPr>
                <a:t>punct</a:t>
              </a:r>
              <a:r>
                <a:rPr lang="en-GB" sz="1500" dirty="0">
                  <a:solidFill>
                    <a:schemeClr val="lt1"/>
                  </a:solidFill>
                  <a:latin typeface="Calibri"/>
                  <a:ea typeface="Calibri"/>
                  <a:cs typeface="Calibri"/>
                  <a:sym typeface="Calibri"/>
                </a:rPr>
                <a:t> de </a:t>
              </a:r>
              <a:r>
                <a:rPr lang="en-GB" sz="1600" dirty="0" err="1">
                  <a:solidFill>
                    <a:schemeClr val="lt1"/>
                  </a:solidFill>
                  <a:latin typeface="Calibri"/>
                  <a:ea typeface="Calibri"/>
                  <a:cs typeface="Calibri"/>
                  <a:sym typeface="Calibri"/>
                </a:rPr>
                <a:t>vedere</a:t>
              </a:r>
              <a:r>
                <a:rPr lang="en-GB" sz="1600" dirty="0">
                  <a:solidFill>
                    <a:schemeClr val="lt1"/>
                  </a:solidFill>
                  <a:latin typeface="Calibri"/>
                  <a:ea typeface="Calibri"/>
                  <a:cs typeface="Calibri"/>
                  <a:sym typeface="Calibri"/>
                </a:rPr>
                <a:t> al </a:t>
              </a:r>
              <a:r>
                <a:rPr lang="en-GB" sz="1600" dirty="0" err="1">
                  <a:solidFill>
                    <a:schemeClr val="lt1"/>
                  </a:solidFill>
                  <a:latin typeface="Calibri"/>
                  <a:ea typeface="Calibri"/>
                  <a:cs typeface="Calibri"/>
                  <a:sym typeface="Calibri"/>
                </a:rPr>
                <a:t>resurselor</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financiare</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investite</a:t>
              </a:r>
              <a:r>
                <a:rPr lang="en-GB" sz="1600" dirty="0">
                  <a:solidFill>
                    <a:schemeClr val="lt1"/>
                  </a:solidFill>
                  <a:latin typeface="Calibri"/>
                  <a:ea typeface="Calibri"/>
                  <a:cs typeface="Calibri"/>
                  <a:sym typeface="Calibri"/>
                </a:rPr>
                <a:t>?</a:t>
              </a:r>
              <a:endParaRPr dirty="0"/>
            </a:p>
          </p:txBody>
        </p:sp>
        <p:sp>
          <p:nvSpPr>
            <p:cNvPr id="351" name="Google Shape;351;p23"/>
            <p:cNvSpPr txBox="1"/>
            <p:nvPr/>
          </p:nvSpPr>
          <p:spPr>
            <a:xfrm>
              <a:off x="5621547" y="3696903"/>
              <a:ext cx="2923363" cy="10617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Interviu</a:t>
              </a:r>
              <a:r>
                <a:rPr lang="en-GB" sz="1400" dirty="0">
                  <a:solidFill>
                    <a:schemeClr val="dk1"/>
                  </a:solidFill>
                  <a:latin typeface="Calibri"/>
                  <a:ea typeface="Calibri"/>
                  <a:cs typeface="Calibri"/>
                  <a:sym typeface="Calibri"/>
                </a:rPr>
                <a:t> de </a:t>
              </a:r>
              <a:r>
                <a:rPr lang="en-GB" sz="1400" dirty="0" err="1">
                  <a:solidFill>
                    <a:schemeClr val="dk1"/>
                  </a:solidFill>
                  <a:latin typeface="Calibri"/>
                  <a:ea typeface="Calibri"/>
                  <a:cs typeface="Calibri"/>
                  <a:sym typeface="Calibri"/>
                </a:rPr>
                <a:t>soluționare</a:t>
              </a:r>
              <a:r>
                <a:rPr lang="en-GB" sz="1400" dirty="0">
                  <a:solidFill>
                    <a:schemeClr val="dk1"/>
                  </a:solidFill>
                  <a:latin typeface="Calibri"/>
                  <a:ea typeface="Calibri"/>
                  <a:cs typeface="Calibri"/>
                  <a:sym typeface="Calibri"/>
                </a:rPr>
                <a:t> </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Viabilitatea</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economică</a:t>
              </a:r>
              <a:endParaRPr dirty="0"/>
            </a:p>
            <a:p>
              <a:pPr marL="342900" marR="0" lvl="0" indent="-342900" algn="l" rtl="0">
                <a:lnSpc>
                  <a:spcPct val="150000"/>
                </a:lnSpc>
                <a:spcBef>
                  <a:spcPts val="0"/>
                </a:spcBef>
                <a:spcAft>
                  <a:spcPts val="0"/>
                </a:spcAft>
                <a:buClr>
                  <a:schemeClr val="dk1"/>
                </a:buClr>
                <a:buSzPts val="1400"/>
                <a:buFont typeface="Calibri"/>
                <a:buAutoNum type="alphaLcPeriod"/>
              </a:pPr>
              <a:r>
                <a:rPr lang="en-GB" sz="1400" dirty="0">
                  <a:solidFill>
                    <a:schemeClr val="dk1"/>
                  </a:solidFill>
                  <a:latin typeface="Calibri"/>
                  <a:ea typeface="Calibri"/>
                  <a:cs typeface="Calibri"/>
                  <a:sym typeface="Calibri"/>
                </a:rPr>
                <a:t>Test de </a:t>
              </a:r>
              <a:r>
                <a:rPr lang="en-GB" sz="1400" dirty="0" err="1">
                  <a:solidFill>
                    <a:schemeClr val="dk1"/>
                  </a:solidFill>
                  <a:latin typeface="Calibri"/>
                  <a:ea typeface="Calibri"/>
                  <a:cs typeface="Calibri"/>
                  <a:sym typeface="Calibri"/>
                </a:rPr>
                <a:t>piață</a:t>
              </a:r>
              <a:endParaRPr dirty="0"/>
            </a:p>
          </p:txBody>
        </p:sp>
        <p:sp>
          <p:nvSpPr>
            <p:cNvPr id="352" name="Google Shape;352;p23"/>
            <p:cNvSpPr/>
            <p:nvPr/>
          </p:nvSpPr>
          <p:spPr>
            <a:xfrm>
              <a:off x="2954985" y="4949287"/>
              <a:ext cx="5270102" cy="2141577"/>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3"/>
            <p:cNvSpPr/>
            <p:nvPr/>
          </p:nvSpPr>
          <p:spPr>
            <a:xfrm>
              <a:off x="2961527" y="4950179"/>
              <a:ext cx="5270102"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Pragul de rentabilitate apare atunci când:</a:t>
              </a:r>
              <a:endParaRPr/>
            </a:p>
          </p:txBody>
        </p:sp>
        <p:sp>
          <p:nvSpPr>
            <p:cNvPr id="354" name="Google Shape;354;p23"/>
            <p:cNvSpPr txBox="1"/>
            <p:nvPr/>
          </p:nvSpPr>
          <p:spPr>
            <a:xfrm>
              <a:off x="3244941" y="5331369"/>
              <a:ext cx="4661059" cy="1753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257142"/>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Costurile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totale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și</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veniturile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totale</a:t>
              </a:r>
              <a:r>
                <a:rPr lang="en-GB" sz="1400" dirty="0">
                  <a:solidFill>
                    <a:schemeClr val="dk1"/>
                  </a:solidFill>
                  <a:latin typeface="Calibri"/>
                  <a:ea typeface="Calibri"/>
                  <a:cs typeface="Calibri"/>
                  <a:sym typeface="Calibri"/>
                </a:rPr>
                <a:t> sunt </a:t>
              </a:r>
              <a:r>
                <a:rPr lang="en-GB" sz="1400" dirty="0" err="1">
                  <a:solidFill>
                    <a:schemeClr val="dk1"/>
                  </a:solidFill>
                  <a:latin typeface="Calibri"/>
                  <a:ea typeface="Calibri"/>
                  <a:cs typeface="Calibri"/>
                  <a:sym typeface="Calibri"/>
                </a:rPr>
                <a:t>egale</a:t>
              </a:r>
              <a:endParaRPr dirty="0"/>
            </a:p>
            <a:p>
              <a:pPr marL="342900" marR="0" lvl="0" indent="-342900" algn="l" rtl="0">
                <a:lnSpc>
                  <a:spcPct val="257142"/>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Costurile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totale</a:t>
              </a:r>
              <a:r>
                <a:rPr lang="en-GB" sz="1400" dirty="0">
                  <a:solidFill>
                    <a:schemeClr val="dk1"/>
                  </a:solidFill>
                  <a:latin typeface="Calibri"/>
                  <a:ea typeface="Calibri"/>
                  <a:cs typeface="Calibri"/>
                  <a:sym typeface="Calibri"/>
                </a:rPr>
                <a:t> sunt </a:t>
              </a:r>
              <a:r>
                <a:rPr lang="en-GB" sz="1400" dirty="0" err="1">
                  <a:solidFill>
                    <a:schemeClr val="dk1"/>
                  </a:solidFill>
                  <a:latin typeface="Calibri"/>
                  <a:ea typeface="Calibri"/>
                  <a:cs typeface="Calibri"/>
                  <a:sym typeface="Calibri"/>
                </a:rPr>
                <a:t>mai</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mari</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decât</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veniturile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totale</a:t>
              </a:r>
              <a:endParaRPr dirty="0"/>
            </a:p>
            <a:p>
              <a:pPr marL="342900" marR="0" lvl="0" indent="-342900" algn="l" rtl="0">
                <a:lnSpc>
                  <a:spcPct val="257142"/>
                </a:lnSpc>
                <a:spcBef>
                  <a:spcPts val="0"/>
                </a:spcBef>
                <a:spcAft>
                  <a:spcPts val="0"/>
                </a:spcAft>
                <a:buClr>
                  <a:schemeClr val="dk1"/>
                </a:buClr>
                <a:buSzPts val="1400"/>
                <a:buFont typeface="Calibri"/>
                <a:buAutoNum type="alphaLcPeriod"/>
              </a:pPr>
              <a:r>
                <a:rPr lang="en-GB" sz="1400" dirty="0" err="1">
                  <a:solidFill>
                    <a:schemeClr val="dk1"/>
                  </a:solidFill>
                  <a:latin typeface="Calibri"/>
                  <a:ea typeface="Calibri"/>
                  <a:cs typeface="Calibri"/>
                  <a:sym typeface="Calibri"/>
                </a:rPr>
                <a:t>Costurile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totale</a:t>
              </a:r>
              <a:r>
                <a:rPr lang="en-GB" sz="1400" dirty="0">
                  <a:solidFill>
                    <a:schemeClr val="dk1"/>
                  </a:solidFill>
                  <a:latin typeface="Calibri"/>
                  <a:ea typeface="Calibri"/>
                  <a:cs typeface="Calibri"/>
                  <a:sym typeface="Calibri"/>
                </a:rPr>
                <a:t> sunt </a:t>
              </a:r>
              <a:r>
                <a:rPr lang="en-GB" sz="1400" dirty="0" err="1">
                  <a:solidFill>
                    <a:schemeClr val="dk1"/>
                  </a:solidFill>
                  <a:latin typeface="Calibri"/>
                  <a:ea typeface="Calibri"/>
                  <a:cs typeface="Calibri"/>
                  <a:sym typeface="Calibri"/>
                </a:rPr>
                <a:t>mai</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mici</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decât</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veniturile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totale</a:t>
              </a:r>
              <a:endParaRPr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24"/>
          <p:cNvSpPr txBox="1"/>
          <p:nvPr/>
        </p:nvSpPr>
        <p:spPr>
          <a:xfrm>
            <a:off x="4849426" y="4214219"/>
            <a:ext cx="195086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EA4E46"/>
                </a:solidFill>
                <a:latin typeface="Calibri"/>
                <a:ea typeface="Calibri"/>
                <a:cs typeface="Calibri"/>
                <a:sym typeface="Calibri"/>
              </a:rPr>
              <a:t>moreproject.eu</a:t>
            </a:r>
            <a:endParaRPr/>
          </a:p>
        </p:txBody>
      </p:sp>
      <p:pic>
        <p:nvPicPr>
          <p:cNvPr id="360" name="Google Shape;360;p24"/>
          <p:cNvPicPr preferRelativeResize="0"/>
          <p:nvPr/>
        </p:nvPicPr>
        <p:blipFill rotWithShape="1">
          <a:blip r:embed="rId3">
            <a:alphaModFix/>
          </a:blip>
          <a:srcRect l="17326" t="38446" r="19050" b="33333"/>
          <a:stretch/>
        </p:blipFill>
        <p:spPr>
          <a:xfrm>
            <a:off x="9123889" y="327888"/>
            <a:ext cx="2766269" cy="1225704"/>
          </a:xfrm>
          <a:prstGeom prst="rect">
            <a:avLst/>
          </a:prstGeom>
          <a:noFill/>
          <a:ln>
            <a:noFill/>
          </a:ln>
        </p:spPr>
      </p:pic>
      <p:sp>
        <p:nvSpPr>
          <p:cNvPr id="361" name="Google Shape;361;p24"/>
          <p:cNvSpPr txBox="1"/>
          <p:nvPr/>
        </p:nvSpPr>
        <p:spPr>
          <a:xfrm>
            <a:off x="3943184" y="3306278"/>
            <a:ext cx="4295941" cy="907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300" b="1" dirty="0">
                <a:solidFill>
                  <a:schemeClr val="dk1"/>
                </a:solidFill>
                <a:latin typeface="Calibri"/>
                <a:ea typeface="Calibri"/>
                <a:cs typeface="Calibri"/>
                <a:sym typeface="Calibri"/>
              </a:rPr>
              <a:t>MULȚUM</a:t>
            </a:r>
            <a:r>
              <a:rPr lang="ro-RO" sz="5300" b="1" dirty="0">
                <a:solidFill>
                  <a:schemeClr val="dk1"/>
                </a:solidFill>
                <a:latin typeface="Calibri"/>
                <a:ea typeface="Calibri"/>
                <a:cs typeface="Calibri"/>
                <a:sym typeface="Calibri"/>
              </a:rPr>
              <a:t>IM</a:t>
            </a:r>
            <a:endParaRPr sz="5300" b="1"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grpSp>
        <p:nvGrpSpPr>
          <p:cNvPr id="107" name="Google Shape;107;p3"/>
          <p:cNvGrpSpPr/>
          <p:nvPr/>
        </p:nvGrpSpPr>
        <p:grpSpPr>
          <a:xfrm>
            <a:off x="1806215" y="909875"/>
            <a:ext cx="8579571" cy="5038250"/>
            <a:chOff x="1371282" y="616799"/>
            <a:chExt cx="8579571" cy="5038250"/>
          </a:xfrm>
        </p:grpSpPr>
        <p:sp>
          <p:nvSpPr>
            <p:cNvPr id="108" name="Google Shape;108;p3"/>
            <p:cNvSpPr txBox="1"/>
            <p:nvPr/>
          </p:nvSpPr>
          <p:spPr>
            <a:xfrm>
              <a:off x="7550686" y="3697848"/>
              <a:ext cx="153149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b="1">
                  <a:solidFill>
                    <a:srgbClr val="FAB632"/>
                  </a:solidFill>
                  <a:latin typeface="Calibri"/>
                  <a:ea typeface="Calibri"/>
                  <a:cs typeface="Calibri"/>
                  <a:sym typeface="Calibri"/>
                </a:rPr>
                <a:t>Viabilitatea economică</a:t>
              </a:r>
              <a:endParaRPr/>
            </a:p>
          </p:txBody>
        </p:sp>
        <p:sp>
          <p:nvSpPr>
            <p:cNvPr id="109" name="Google Shape;109;p3"/>
            <p:cNvSpPr txBox="1"/>
            <p:nvPr/>
          </p:nvSpPr>
          <p:spPr>
            <a:xfrm>
              <a:off x="7550686" y="3974847"/>
              <a:ext cx="2400167" cy="1054135"/>
            </a:xfrm>
            <a:prstGeom prst="rect">
              <a:avLst/>
            </a:prstGeom>
            <a:noFill/>
            <a:ln>
              <a:noFill/>
            </a:ln>
          </p:spPr>
          <p:txBody>
            <a:bodyPr spcFirstLastPara="1" wrap="square" lIns="91425" tIns="45700" rIns="91425" bIns="45700" anchor="t" anchorCtr="0">
              <a:spAutoFit/>
            </a:bodyPr>
            <a:lstStyle/>
            <a:p>
              <a:pPr marL="0" marR="0" lvl="0" indent="0" algn="l" rtl="0">
                <a:lnSpc>
                  <a:spcPct val="227272"/>
                </a:lnSpc>
                <a:spcBef>
                  <a:spcPts val="0"/>
                </a:spcBef>
                <a:spcAft>
                  <a:spcPts val="0"/>
                </a:spcAft>
                <a:buNone/>
              </a:pPr>
              <a:r>
                <a:rPr lang="en-GB" sz="1100">
                  <a:solidFill>
                    <a:schemeClr val="dk1"/>
                  </a:solidFill>
                  <a:latin typeface="Calibri"/>
                  <a:ea typeface="Calibri"/>
                  <a:cs typeface="Calibri"/>
                  <a:sym typeface="Calibri"/>
                </a:rPr>
                <a:t>Cheltuieli fixe și variabile</a:t>
              </a:r>
              <a:endParaRPr/>
            </a:p>
            <a:p>
              <a:pPr marL="0" marR="0" lvl="0" indent="0" algn="l" rtl="0">
                <a:lnSpc>
                  <a:spcPct val="227272"/>
                </a:lnSpc>
                <a:spcBef>
                  <a:spcPts val="0"/>
                </a:spcBef>
                <a:spcAft>
                  <a:spcPts val="0"/>
                </a:spcAft>
                <a:buNone/>
              </a:pPr>
              <a:r>
                <a:rPr lang="en-GB" sz="1100">
                  <a:solidFill>
                    <a:schemeClr val="dk1"/>
                  </a:solidFill>
                  <a:latin typeface="Calibri"/>
                  <a:ea typeface="Calibri"/>
                  <a:cs typeface="Calibri"/>
                  <a:sym typeface="Calibri"/>
                </a:rPr>
                <a:t>Pragul de rentabilitate</a:t>
              </a:r>
              <a:endParaRPr/>
            </a:p>
            <a:p>
              <a:pPr marL="0" marR="0" lvl="0" indent="0" algn="l" rtl="0">
                <a:lnSpc>
                  <a:spcPct val="227272"/>
                </a:lnSpc>
                <a:spcBef>
                  <a:spcPts val="0"/>
                </a:spcBef>
                <a:spcAft>
                  <a:spcPts val="0"/>
                </a:spcAft>
                <a:buNone/>
              </a:pPr>
              <a:r>
                <a:rPr lang="en-GB" sz="1100">
                  <a:solidFill>
                    <a:schemeClr val="dk1"/>
                  </a:solidFill>
                  <a:latin typeface="Calibri"/>
                  <a:ea typeface="Calibri"/>
                  <a:cs typeface="Calibri"/>
                  <a:sym typeface="Calibri"/>
                </a:rPr>
                <a:t>Plan economic și financiar</a:t>
              </a:r>
              <a:endParaRPr/>
            </a:p>
          </p:txBody>
        </p:sp>
        <p:sp>
          <p:nvSpPr>
            <p:cNvPr id="110" name="Google Shape;110;p3"/>
            <p:cNvSpPr txBox="1"/>
            <p:nvPr/>
          </p:nvSpPr>
          <p:spPr>
            <a:xfrm>
              <a:off x="5526323" y="1684294"/>
              <a:ext cx="2400167" cy="1245109"/>
            </a:xfrm>
            <a:prstGeom prst="rect">
              <a:avLst/>
            </a:prstGeom>
            <a:noFill/>
            <a:ln>
              <a:noFill/>
            </a:ln>
          </p:spPr>
          <p:txBody>
            <a:bodyPr spcFirstLastPara="1" wrap="square" lIns="91425" tIns="45700" rIns="91425" bIns="45700" anchor="t" anchorCtr="0">
              <a:spAutoFit/>
            </a:bodyPr>
            <a:lstStyle/>
            <a:p>
              <a:pPr marL="0" marR="0" lvl="0" indent="0" algn="l" rtl="0">
                <a:lnSpc>
                  <a:spcPct val="227272"/>
                </a:lnSpc>
                <a:spcBef>
                  <a:spcPts val="0"/>
                </a:spcBef>
                <a:spcAft>
                  <a:spcPts val="0"/>
                </a:spcAft>
                <a:buNone/>
              </a:pPr>
              <a:r>
                <a:rPr lang="ro-RO" sz="1100" dirty="0">
                  <a:solidFill>
                    <a:schemeClr val="dk1"/>
                  </a:solidFill>
                  <a:latin typeface="Calibri"/>
                  <a:ea typeface="Calibri"/>
                  <a:cs typeface="Calibri"/>
                  <a:sym typeface="Calibri"/>
                </a:rPr>
                <a:t>Design</a:t>
              </a:r>
              <a:r>
                <a:rPr lang="en-GB" sz="1100" dirty="0">
                  <a:solidFill>
                    <a:schemeClr val="dk1"/>
                  </a:solidFill>
                  <a:latin typeface="Calibri"/>
                  <a:ea typeface="Calibri"/>
                  <a:cs typeface="Calibri"/>
                  <a:sym typeface="Calibri"/>
                </a:rPr>
                <a:t> </a:t>
              </a:r>
              <a:r>
                <a:rPr lang="ro-RO" sz="1100" dirty="0" err="1">
                  <a:solidFill>
                    <a:schemeClr val="dk1"/>
                  </a:solidFill>
                  <a:latin typeface="Calibri"/>
                  <a:ea typeface="Calibri"/>
                  <a:cs typeface="Calibri"/>
                  <a:sym typeface="Calibri"/>
                </a:rPr>
                <a:t>Thinking</a:t>
              </a:r>
              <a:r>
                <a:rPr lang="ro-RO"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și</a:t>
              </a:r>
              <a:r>
                <a:rPr lang="en-GB" sz="1100" dirty="0">
                  <a:solidFill>
                    <a:schemeClr val="dk1"/>
                  </a:solidFill>
                  <a:latin typeface="Calibri"/>
                  <a:ea typeface="Calibri"/>
                  <a:cs typeface="Calibri"/>
                  <a:sym typeface="Calibri"/>
                </a:rPr>
                <a:t> Sprint </a:t>
              </a:r>
              <a:r>
                <a:rPr lang="ro-RO" sz="1100" dirty="0">
                  <a:solidFill>
                    <a:schemeClr val="dk1"/>
                  </a:solidFill>
                  <a:latin typeface="Calibri"/>
                  <a:ea typeface="Calibri"/>
                  <a:cs typeface="Calibri"/>
                  <a:sym typeface="Calibri"/>
                </a:rPr>
                <a:t>D</a:t>
              </a:r>
              <a:r>
                <a:rPr lang="en-GB" sz="1100" dirty="0" err="1">
                  <a:solidFill>
                    <a:schemeClr val="dk1"/>
                  </a:solidFill>
                  <a:latin typeface="Calibri"/>
                  <a:ea typeface="Calibri"/>
                  <a:cs typeface="Calibri"/>
                  <a:sym typeface="Calibri"/>
                </a:rPr>
                <a:t>esign</a:t>
              </a:r>
              <a:endParaRPr dirty="0"/>
            </a:p>
            <a:p>
              <a:pPr marL="0" marR="0" lvl="0" indent="0" algn="l" rtl="0">
                <a:lnSpc>
                  <a:spcPct val="227272"/>
                </a:lnSpc>
                <a:spcBef>
                  <a:spcPts val="0"/>
                </a:spcBef>
                <a:spcAft>
                  <a:spcPts val="0"/>
                </a:spcAft>
                <a:buNone/>
              </a:pPr>
              <a:r>
                <a:rPr lang="en-GB" sz="1100" dirty="0">
                  <a:solidFill>
                    <a:schemeClr val="dk1"/>
                  </a:solidFill>
                  <a:latin typeface="Calibri"/>
                  <a:ea typeface="Calibri"/>
                  <a:cs typeface="Calibri"/>
                  <a:sym typeface="Calibri"/>
                </a:rPr>
                <a:t>Test de </a:t>
              </a:r>
              <a:r>
                <a:rPr lang="en-GB" sz="1100" dirty="0" err="1">
                  <a:solidFill>
                    <a:schemeClr val="dk1"/>
                  </a:solidFill>
                  <a:latin typeface="Calibri"/>
                  <a:ea typeface="Calibri"/>
                  <a:cs typeface="Calibri"/>
                  <a:sym typeface="Calibri"/>
                </a:rPr>
                <a:t>piață</a:t>
              </a:r>
              <a:endParaRPr dirty="0"/>
            </a:p>
            <a:p>
              <a:pPr marL="0" marR="0" lvl="0" indent="0" algn="l" rtl="0">
                <a:lnSpc>
                  <a:spcPct val="227272"/>
                </a:lnSpc>
                <a:spcBef>
                  <a:spcPts val="0"/>
                </a:spcBef>
                <a:spcAft>
                  <a:spcPts val="0"/>
                </a:spcAft>
                <a:buNone/>
              </a:pPr>
              <a:r>
                <a:rPr lang="en-GB" sz="1100" dirty="0" err="1">
                  <a:solidFill>
                    <a:schemeClr val="dk1"/>
                  </a:solidFill>
                  <a:latin typeface="Calibri"/>
                  <a:ea typeface="Calibri"/>
                  <a:cs typeface="Calibri"/>
                  <a:sym typeface="Calibri"/>
                </a:rPr>
                <a:t>Interviuri</a:t>
              </a:r>
              <a:r>
                <a:rPr lang="en-GB" sz="1100" dirty="0">
                  <a:solidFill>
                    <a:schemeClr val="dk1"/>
                  </a:solidFill>
                  <a:latin typeface="Calibri"/>
                  <a:ea typeface="Calibri"/>
                  <a:cs typeface="Calibri"/>
                  <a:sym typeface="Calibri"/>
                </a:rPr>
                <a:t> </a:t>
              </a:r>
              <a:r>
                <a:rPr lang="ro-RO" sz="1100" dirty="0">
                  <a:solidFill>
                    <a:schemeClr val="dk1"/>
                  </a:solidFill>
                  <a:latin typeface="Calibri"/>
                  <a:ea typeface="Calibri"/>
                  <a:cs typeface="Calibri"/>
                  <a:sym typeface="Calibri"/>
                </a:rPr>
                <a:t>de soluționare</a:t>
              </a:r>
              <a:endParaRPr dirty="0"/>
            </a:p>
          </p:txBody>
        </p:sp>
        <p:sp>
          <p:nvSpPr>
            <p:cNvPr id="111" name="Google Shape;111;p3"/>
            <p:cNvSpPr txBox="1"/>
            <p:nvPr/>
          </p:nvSpPr>
          <p:spPr>
            <a:xfrm>
              <a:off x="5539966" y="1258320"/>
              <a:ext cx="19477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EA4E46"/>
                  </a:solidFill>
                  <a:latin typeface="Calibri"/>
                  <a:ea typeface="Calibri"/>
                  <a:cs typeface="Calibri"/>
                  <a:sym typeface="Calibri"/>
                </a:rPr>
                <a:t>3. Proiectarea și validarea produselor și serviciilor</a:t>
              </a:r>
              <a:endParaRPr/>
            </a:p>
          </p:txBody>
        </p:sp>
        <p:sp>
          <p:nvSpPr>
            <p:cNvPr id="112" name="Google Shape;112;p3"/>
            <p:cNvSpPr txBox="1"/>
            <p:nvPr/>
          </p:nvSpPr>
          <p:spPr>
            <a:xfrm>
              <a:off x="1781982" y="1588806"/>
              <a:ext cx="1798648" cy="1245109"/>
            </a:xfrm>
            <a:prstGeom prst="rect">
              <a:avLst/>
            </a:prstGeom>
            <a:noFill/>
            <a:ln>
              <a:noFill/>
            </a:ln>
          </p:spPr>
          <p:txBody>
            <a:bodyPr spcFirstLastPara="1" wrap="square" lIns="91425" tIns="45700" rIns="91425" bIns="45700" anchor="t" anchorCtr="0">
              <a:spAutoFit/>
            </a:bodyPr>
            <a:lstStyle/>
            <a:p>
              <a:pPr marL="0" marR="0" lvl="0" indent="0" algn="l" rtl="0">
                <a:lnSpc>
                  <a:spcPct val="227272"/>
                </a:lnSpc>
                <a:spcBef>
                  <a:spcPts val="0"/>
                </a:spcBef>
                <a:spcAft>
                  <a:spcPts val="0"/>
                </a:spcAft>
                <a:buNone/>
              </a:pPr>
              <a:r>
                <a:rPr lang="ro-RO" sz="1100" dirty="0">
                  <a:solidFill>
                    <a:schemeClr val="dk1"/>
                  </a:solidFill>
                  <a:latin typeface="Calibri"/>
                  <a:ea typeface="Calibri"/>
                  <a:cs typeface="Calibri"/>
                  <a:sym typeface="Calibri"/>
                </a:rPr>
                <a:t>Balanța triplă </a:t>
              </a:r>
              <a:r>
                <a:rPr lang="en-GB" sz="1100" dirty="0">
                  <a:solidFill>
                    <a:schemeClr val="dk1"/>
                  </a:solidFill>
                  <a:latin typeface="Calibri"/>
                  <a:ea typeface="Calibri"/>
                  <a:cs typeface="Calibri"/>
                  <a:sym typeface="Calibri"/>
                </a:rPr>
                <a:t>CANVAS</a:t>
              </a:r>
              <a:endParaRPr dirty="0"/>
            </a:p>
            <a:p>
              <a:pPr marL="0" marR="0" lvl="0" indent="0" algn="l" rtl="0">
                <a:lnSpc>
                  <a:spcPct val="227272"/>
                </a:lnSpc>
                <a:spcBef>
                  <a:spcPts val="0"/>
                </a:spcBef>
                <a:spcAft>
                  <a:spcPts val="0"/>
                </a:spcAft>
                <a:buNone/>
              </a:pPr>
              <a:r>
                <a:rPr lang="en-GB" sz="1100" dirty="0" err="1">
                  <a:solidFill>
                    <a:schemeClr val="dk1"/>
                  </a:solidFill>
                  <a:latin typeface="Calibri"/>
                  <a:ea typeface="Calibri"/>
                  <a:cs typeface="Calibri"/>
                  <a:sym typeface="Calibri"/>
                </a:rPr>
                <a:t>Noile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economii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și</a:t>
              </a:r>
              <a:r>
                <a:rPr lang="en-GB" sz="1100" dirty="0">
                  <a:solidFill>
                    <a:schemeClr val="dk1"/>
                  </a:solidFill>
                  <a:latin typeface="Calibri"/>
                  <a:ea typeface="Calibri"/>
                  <a:cs typeface="Calibri"/>
                  <a:sym typeface="Calibri"/>
                </a:rPr>
                <a:t> ODD-urile</a:t>
              </a:r>
              <a:endParaRPr dirty="0"/>
            </a:p>
            <a:p>
              <a:pPr marL="0" marR="0" lvl="0" indent="0" algn="l" rtl="0">
                <a:lnSpc>
                  <a:spcPct val="227272"/>
                </a:lnSpc>
                <a:spcBef>
                  <a:spcPts val="0"/>
                </a:spcBef>
                <a:spcAft>
                  <a:spcPts val="0"/>
                </a:spcAft>
                <a:buNone/>
              </a:pPr>
              <a:r>
                <a:rPr lang="en-GB" sz="1100" dirty="0">
                  <a:solidFill>
                    <a:schemeClr val="dk1"/>
                  </a:solidFill>
                  <a:latin typeface="Calibri"/>
                  <a:ea typeface="Calibri"/>
                  <a:cs typeface="Calibri"/>
                  <a:sym typeface="Calibri"/>
                </a:rPr>
                <a:t>Antreprenoriat social</a:t>
              </a:r>
              <a:endParaRPr dirty="0"/>
            </a:p>
          </p:txBody>
        </p:sp>
        <p:sp>
          <p:nvSpPr>
            <p:cNvPr id="113" name="Google Shape;113;p3"/>
            <p:cNvSpPr txBox="1"/>
            <p:nvPr/>
          </p:nvSpPr>
          <p:spPr>
            <a:xfrm>
              <a:off x="1800563" y="1213497"/>
              <a:ext cx="18976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21B4A9"/>
                  </a:solidFill>
                  <a:latin typeface="Calibri"/>
                  <a:ea typeface="Calibri"/>
                  <a:cs typeface="Calibri"/>
                  <a:sym typeface="Calibri"/>
                </a:rPr>
                <a:t>1. Definirea ideii și a concepției B. M. </a:t>
              </a:r>
              <a:endParaRPr/>
            </a:p>
          </p:txBody>
        </p:sp>
        <p:sp>
          <p:nvSpPr>
            <p:cNvPr id="114" name="Google Shape;114;p3"/>
            <p:cNvSpPr txBox="1"/>
            <p:nvPr/>
          </p:nvSpPr>
          <p:spPr>
            <a:xfrm>
              <a:off x="3537567" y="3945693"/>
              <a:ext cx="2225852" cy="1245109"/>
            </a:xfrm>
            <a:prstGeom prst="rect">
              <a:avLst/>
            </a:prstGeom>
            <a:noFill/>
            <a:ln>
              <a:noFill/>
            </a:ln>
          </p:spPr>
          <p:txBody>
            <a:bodyPr spcFirstLastPara="1" wrap="square" lIns="91425" tIns="45700" rIns="91425" bIns="45700" anchor="t" anchorCtr="0">
              <a:spAutoFit/>
            </a:bodyPr>
            <a:lstStyle/>
            <a:p>
              <a:pPr marL="0" marR="0" lvl="0" indent="0" algn="l" rtl="0">
                <a:lnSpc>
                  <a:spcPct val="227272"/>
                </a:lnSpc>
                <a:spcBef>
                  <a:spcPts val="0"/>
                </a:spcBef>
                <a:spcAft>
                  <a:spcPts val="0"/>
                </a:spcAft>
                <a:buNone/>
              </a:pPr>
              <a:r>
                <a:rPr lang="en-GB" sz="1100" dirty="0" err="1">
                  <a:solidFill>
                    <a:schemeClr val="dk1"/>
                  </a:solidFill>
                  <a:latin typeface="Calibri"/>
                  <a:ea typeface="Calibri"/>
                  <a:cs typeface="Calibri"/>
                  <a:sym typeface="Calibri"/>
                </a:rPr>
                <a:t>Analiză</a:t>
              </a:r>
              <a:r>
                <a:rPr lang="en-GB" sz="1100" dirty="0">
                  <a:solidFill>
                    <a:schemeClr val="dk1"/>
                  </a:solidFill>
                  <a:latin typeface="Calibri"/>
                  <a:ea typeface="Calibri"/>
                  <a:cs typeface="Calibri"/>
                  <a:sym typeface="Calibri"/>
                </a:rPr>
                <a:t> PESTEL </a:t>
              </a:r>
              <a:r>
                <a:rPr lang="en-GB" sz="1100" dirty="0" err="1">
                  <a:solidFill>
                    <a:schemeClr val="dk1"/>
                  </a:solidFill>
                  <a:latin typeface="Calibri"/>
                  <a:ea typeface="Calibri"/>
                  <a:cs typeface="Calibri"/>
                  <a:sym typeface="Calibri"/>
                </a:rPr>
                <a:t>și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studiu</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piață</a:t>
              </a:r>
              <a:endParaRPr dirty="0"/>
            </a:p>
            <a:p>
              <a:pPr marL="0" marR="0" lvl="0" indent="0" algn="l" rtl="0">
                <a:lnSpc>
                  <a:spcPct val="227272"/>
                </a:lnSpc>
                <a:spcBef>
                  <a:spcPts val="0"/>
                </a:spcBef>
                <a:spcAft>
                  <a:spcPts val="0"/>
                </a:spcAft>
                <a:buNone/>
              </a:pPr>
              <a:r>
                <a:rPr lang="en-GB" sz="1100" dirty="0" err="1">
                  <a:solidFill>
                    <a:schemeClr val="dk1"/>
                  </a:solidFill>
                  <a:latin typeface="Calibri"/>
                  <a:ea typeface="Calibri"/>
                  <a:cs typeface="Calibri"/>
                  <a:sym typeface="Calibri"/>
                </a:rPr>
                <a:t>Concurență</a:t>
              </a:r>
              <a:r>
                <a:rPr lang="en-GB" sz="1100" dirty="0">
                  <a:solidFill>
                    <a:schemeClr val="dk1"/>
                  </a:solidFill>
                  <a:latin typeface="Calibri"/>
                  <a:ea typeface="Calibri"/>
                  <a:cs typeface="Calibri"/>
                  <a:sym typeface="Calibri"/>
                </a:rPr>
                <a:t> vs. </a:t>
              </a:r>
              <a:r>
                <a:rPr lang="en-GB" sz="1100" dirty="0" err="1">
                  <a:solidFill>
                    <a:schemeClr val="dk1"/>
                  </a:solidFill>
                  <a:latin typeface="Calibri"/>
                  <a:ea typeface="Calibri"/>
                  <a:cs typeface="Calibri"/>
                  <a:sym typeface="Calibri"/>
                </a:rPr>
                <a:t>Colaborare</a:t>
              </a:r>
              <a:endParaRPr dirty="0"/>
            </a:p>
            <a:p>
              <a:pPr marL="0" marR="0" lvl="0" indent="0" algn="l" rtl="0">
                <a:lnSpc>
                  <a:spcPct val="227272"/>
                </a:lnSpc>
                <a:spcBef>
                  <a:spcPts val="0"/>
                </a:spcBef>
                <a:spcAft>
                  <a:spcPts val="0"/>
                </a:spcAft>
                <a:buNone/>
              </a:pPr>
              <a:r>
                <a:rPr lang="en-GB" sz="1100" dirty="0" err="1">
                  <a:solidFill>
                    <a:schemeClr val="dk1"/>
                  </a:solidFill>
                  <a:latin typeface="Calibri"/>
                  <a:ea typeface="Calibri"/>
                  <a:cs typeface="Calibri"/>
                  <a:sym typeface="Calibri"/>
                </a:rPr>
                <a:t>Construirea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unei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rețele</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sprijin</a:t>
              </a:r>
              <a:endParaRPr dirty="0"/>
            </a:p>
          </p:txBody>
        </p:sp>
        <p:sp>
          <p:nvSpPr>
            <p:cNvPr id="115" name="Google Shape;115;p3"/>
            <p:cNvSpPr txBox="1"/>
            <p:nvPr/>
          </p:nvSpPr>
          <p:spPr>
            <a:xfrm>
              <a:off x="3627574" y="3584035"/>
              <a:ext cx="19246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rgbClr val="FAB632"/>
                  </a:solidFill>
                  <a:latin typeface="Calibri"/>
                  <a:ea typeface="Calibri"/>
                  <a:cs typeface="Calibri"/>
                  <a:sym typeface="Calibri"/>
                </a:rPr>
                <a:t>2. Cunoașterea pieței și a clientelei</a:t>
              </a:r>
              <a:endParaRPr/>
            </a:p>
          </p:txBody>
        </p:sp>
        <p:sp>
          <p:nvSpPr>
            <p:cNvPr id="116" name="Google Shape;116;p3"/>
            <p:cNvSpPr/>
            <p:nvPr/>
          </p:nvSpPr>
          <p:spPr>
            <a:xfrm>
              <a:off x="3334484" y="3653361"/>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7272360" y="3698720"/>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1508776" y="1331740"/>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p:nvPr/>
          </p:nvSpPr>
          <p:spPr>
            <a:xfrm>
              <a:off x="5266510" y="1344720"/>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rot="5400000">
              <a:off x="3069364" y="3172175"/>
              <a:ext cx="2638784" cy="2326964"/>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p:nvPr/>
          </p:nvSpPr>
          <p:spPr>
            <a:xfrm rot="5400000">
              <a:off x="1215372" y="895049"/>
              <a:ext cx="2638784" cy="2326964"/>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3"/>
            <p:cNvSpPr/>
            <p:nvPr/>
          </p:nvSpPr>
          <p:spPr>
            <a:xfrm rot="5400000">
              <a:off x="5004873" y="895049"/>
              <a:ext cx="2638784" cy="2326964"/>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p:cNvSpPr/>
            <p:nvPr/>
          </p:nvSpPr>
          <p:spPr>
            <a:xfrm rot="5400000">
              <a:off x="7021671" y="3172175"/>
              <a:ext cx="2638784" cy="2326964"/>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3"/>
            <p:cNvSpPr txBox="1"/>
            <p:nvPr/>
          </p:nvSpPr>
          <p:spPr>
            <a:xfrm>
              <a:off x="1526293" y="1634092"/>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125" name="Google Shape;125;p3"/>
            <p:cNvSpPr txBox="1"/>
            <p:nvPr/>
          </p:nvSpPr>
          <p:spPr>
            <a:xfrm>
              <a:off x="5315014" y="1719985"/>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126" name="Google Shape;126;p3"/>
            <p:cNvSpPr txBox="1"/>
            <p:nvPr/>
          </p:nvSpPr>
          <p:spPr>
            <a:xfrm>
              <a:off x="3362787" y="3998259"/>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127" name="Google Shape;127;p3"/>
            <p:cNvSpPr txBox="1"/>
            <p:nvPr/>
          </p:nvSpPr>
          <p:spPr>
            <a:xfrm>
              <a:off x="7280267" y="4022010"/>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128" name="Google Shape;128;p3"/>
            <p:cNvSpPr txBox="1"/>
            <p:nvPr/>
          </p:nvSpPr>
          <p:spPr>
            <a:xfrm rot="-3696416">
              <a:off x="3029714" y="304527"/>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129" name="Google Shape;129;p3"/>
            <p:cNvSpPr txBox="1"/>
            <p:nvPr/>
          </p:nvSpPr>
          <p:spPr>
            <a:xfrm rot="-6890559">
              <a:off x="6793751" y="2685386"/>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130" name="Google Shape;130;p3"/>
            <p:cNvSpPr txBox="1"/>
            <p:nvPr/>
          </p:nvSpPr>
          <p:spPr>
            <a:xfrm rot="-3696416">
              <a:off x="8832415" y="2579263"/>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sp>
          <p:nvSpPr>
            <p:cNvPr id="131" name="Google Shape;131;p3"/>
            <p:cNvSpPr txBox="1"/>
            <p:nvPr/>
          </p:nvSpPr>
          <p:spPr>
            <a:xfrm rot="-3696416">
              <a:off x="3439158" y="4939811"/>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21B4A9"/>
                  </a:solidFill>
                  <a:latin typeface="Calibri"/>
                  <a:ea typeface="Calibri"/>
                  <a:cs typeface="Calibri"/>
                  <a:sym typeface="Calibri"/>
                </a:rPr>
                <a:t>+++</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4"/>
          <p:cNvSpPr txBox="1"/>
          <p:nvPr/>
        </p:nvSpPr>
        <p:spPr>
          <a:xfrm>
            <a:off x="762527" y="243912"/>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err="1">
                <a:solidFill>
                  <a:srgbClr val="FAB632"/>
                </a:solidFill>
                <a:latin typeface="Calibri"/>
                <a:ea typeface="Calibri"/>
                <a:cs typeface="Calibri"/>
                <a:sym typeface="Calibri"/>
              </a:rPr>
              <a:t>Unitatea</a:t>
            </a:r>
            <a:r>
              <a:rPr lang="en-GB" sz="2800" b="1" dirty="0">
                <a:solidFill>
                  <a:srgbClr val="FAB632"/>
                </a:solidFill>
                <a:latin typeface="Calibri"/>
                <a:ea typeface="Calibri"/>
                <a:cs typeface="Calibri"/>
                <a:sym typeface="Calibri"/>
              </a:rPr>
              <a:t> 1: </a:t>
            </a:r>
            <a:r>
              <a:rPr lang="en-GB" sz="2800" b="1" dirty="0" err="1">
                <a:solidFill>
                  <a:srgbClr val="FAB632"/>
                </a:solidFill>
                <a:latin typeface="Calibri"/>
                <a:ea typeface="Calibri"/>
                <a:cs typeface="Calibri"/>
                <a:sym typeface="Calibri"/>
              </a:rPr>
              <a:t>Definirea</a:t>
            </a:r>
            <a:r>
              <a:rPr lang="en-GB" sz="2800" b="1" dirty="0">
                <a:solidFill>
                  <a:srgbClr val="FAB632"/>
                </a:solidFill>
                <a:latin typeface="Calibri"/>
                <a:ea typeface="Calibri"/>
                <a:cs typeface="Calibri"/>
                <a:sym typeface="Calibri"/>
              </a:rPr>
              <a:t> </a:t>
            </a:r>
            <a:r>
              <a:rPr lang="en-GB" sz="2800" b="1" dirty="0" err="1">
                <a:solidFill>
                  <a:srgbClr val="FAB632"/>
                </a:solidFill>
                <a:latin typeface="Calibri"/>
                <a:ea typeface="Calibri"/>
                <a:cs typeface="Calibri"/>
                <a:sym typeface="Calibri"/>
              </a:rPr>
              <a:t>ideii</a:t>
            </a:r>
            <a:r>
              <a:rPr lang="en-GB" sz="2800" b="1" dirty="0">
                <a:solidFill>
                  <a:srgbClr val="FAB632"/>
                </a:solidFill>
                <a:latin typeface="Calibri"/>
                <a:ea typeface="Calibri"/>
                <a:cs typeface="Calibri"/>
                <a:sym typeface="Calibri"/>
              </a:rPr>
              <a:t> </a:t>
            </a:r>
            <a:r>
              <a:rPr lang="en-GB" sz="2800" b="1" dirty="0" err="1">
                <a:solidFill>
                  <a:srgbClr val="FAB632"/>
                </a:solidFill>
                <a:latin typeface="Calibri"/>
                <a:ea typeface="Calibri"/>
                <a:cs typeface="Calibri"/>
                <a:sym typeface="Calibri"/>
              </a:rPr>
              <a:t>și</a:t>
            </a:r>
            <a:r>
              <a:rPr lang="en-GB" sz="2800" b="1" dirty="0">
                <a:solidFill>
                  <a:srgbClr val="FAB632"/>
                </a:solidFill>
                <a:latin typeface="Calibri"/>
                <a:ea typeface="Calibri"/>
                <a:cs typeface="Calibri"/>
                <a:sym typeface="Calibri"/>
              </a:rPr>
              <a:t> </a:t>
            </a:r>
            <a:r>
              <a:rPr lang="en-GB" sz="2800" b="1" dirty="0" err="1">
                <a:solidFill>
                  <a:srgbClr val="FAB632"/>
                </a:solidFill>
                <a:latin typeface="Calibri"/>
                <a:ea typeface="Calibri"/>
                <a:cs typeface="Calibri"/>
                <a:sym typeface="Calibri"/>
              </a:rPr>
              <a:t>conceperea</a:t>
            </a:r>
            <a:r>
              <a:rPr lang="en-GB" sz="2800" b="1" dirty="0">
                <a:solidFill>
                  <a:srgbClr val="FAB632"/>
                </a:solidFill>
                <a:latin typeface="Calibri"/>
                <a:ea typeface="Calibri"/>
                <a:cs typeface="Calibri"/>
                <a:sym typeface="Calibri"/>
              </a:rPr>
              <a:t> </a:t>
            </a:r>
            <a:r>
              <a:rPr lang="en-GB" sz="2800" b="1" dirty="0" err="1">
                <a:solidFill>
                  <a:srgbClr val="FAB632"/>
                </a:solidFill>
                <a:latin typeface="Calibri"/>
                <a:ea typeface="Calibri"/>
                <a:cs typeface="Calibri"/>
                <a:sym typeface="Calibri"/>
              </a:rPr>
              <a:t>modelului</a:t>
            </a:r>
            <a:r>
              <a:rPr lang="en-GB" sz="2800" b="1" dirty="0">
                <a:solidFill>
                  <a:srgbClr val="FAB632"/>
                </a:solidFill>
                <a:latin typeface="Calibri"/>
                <a:ea typeface="Calibri"/>
                <a:cs typeface="Calibri"/>
                <a:sym typeface="Calibri"/>
              </a:rPr>
              <a:t> de </a:t>
            </a:r>
            <a:r>
              <a:rPr lang="en-GB" sz="2800" b="1" dirty="0" err="1">
                <a:solidFill>
                  <a:srgbClr val="FAB632"/>
                </a:solidFill>
                <a:latin typeface="Calibri"/>
                <a:ea typeface="Calibri"/>
                <a:cs typeface="Calibri"/>
                <a:sym typeface="Calibri"/>
              </a:rPr>
              <a:t>afaceri</a:t>
            </a:r>
            <a:endParaRPr dirty="0"/>
          </a:p>
        </p:txBody>
      </p:sp>
      <p:grpSp>
        <p:nvGrpSpPr>
          <p:cNvPr id="137" name="Google Shape;137;p4"/>
          <p:cNvGrpSpPr/>
          <p:nvPr/>
        </p:nvGrpSpPr>
        <p:grpSpPr>
          <a:xfrm>
            <a:off x="2549993" y="1216790"/>
            <a:ext cx="5781730" cy="5415017"/>
            <a:chOff x="1173134" y="1824"/>
            <a:chExt cx="5781730" cy="5415017"/>
          </a:xfrm>
        </p:grpSpPr>
        <p:sp>
          <p:nvSpPr>
            <p:cNvPr id="138" name="Google Shape;138;p4"/>
            <p:cNvSpPr/>
            <p:nvPr/>
          </p:nvSpPr>
          <p:spPr>
            <a:xfrm>
              <a:off x="3540125" y="182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3573370" y="35069"/>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Costuri și distribuție</a:t>
              </a:r>
              <a:endParaRPr sz="1200">
                <a:solidFill>
                  <a:schemeClr val="lt1"/>
                </a:solidFill>
                <a:latin typeface="Calibri"/>
                <a:ea typeface="Calibri"/>
                <a:cs typeface="Calibri"/>
                <a:sym typeface="Calibri"/>
              </a:endParaRPr>
            </a:p>
          </p:txBody>
        </p:sp>
        <p:sp>
          <p:nvSpPr>
            <p:cNvPr id="140" name="Google Shape;140;p4"/>
            <p:cNvSpPr/>
            <p:nvPr/>
          </p:nvSpPr>
          <p:spPr>
            <a:xfrm>
              <a:off x="1697009" y="342343"/>
              <a:ext cx="4733980" cy="4733980"/>
            </a:xfrm>
            <a:custGeom>
              <a:avLst/>
              <a:gdLst/>
              <a:ahLst/>
              <a:cxnLst/>
              <a:rect l="l" t="t" r="r" b="b"/>
              <a:pathLst>
                <a:path w="120000" h="120000" extrusionOk="0">
                  <a:moveTo>
                    <a:pt x="73472" y="1532"/>
                  </a:moveTo>
                  <a:lnTo>
                    <a:pt x="73472" y="1532"/>
                  </a:lnTo>
                  <a:cubicBezTo>
                    <a:pt x="79785" y="2987"/>
                    <a:pt x="85821" y="5454"/>
                    <a:pt x="91346" y="883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213839" y="695100"/>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5247084" y="728345"/>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Valoarea de bază</a:t>
              </a:r>
              <a:endParaRPr sz="1200">
                <a:solidFill>
                  <a:schemeClr val="lt1"/>
                </a:solidFill>
                <a:latin typeface="Calibri"/>
                <a:ea typeface="Calibri"/>
                <a:cs typeface="Calibri"/>
                <a:sym typeface="Calibri"/>
              </a:endParaRPr>
            </a:p>
          </p:txBody>
        </p:sp>
        <p:sp>
          <p:nvSpPr>
            <p:cNvPr id="143" name="Google Shape;143;p4"/>
            <p:cNvSpPr/>
            <p:nvPr/>
          </p:nvSpPr>
          <p:spPr>
            <a:xfrm>
              <a:off x="1697009" y="342343"/>
              <a:ext cx="4733980" cy="4733980"/>
            </a:xfrm>
            <a:custGeom>
              <a:avLst/>
              <a:gdLst/>
              <a:ahLst/>
              <a:cxnLst/>
              <a:rect l="l" t="t" r="r" b="b"/>
              <a:pathLst>
                <a:path w="120000" h="120000" extrusionOk="0">
                  <a:moveTo>
                    <a:pt x="109729" y="26429"/>
                  </a:moveTo>
                  <a:lnTo>
                    <a:pt x="109729" y="26429"/>
                  </a:lnTo>
                  <a:cubicBezTo>
                    <a:pt x="114729" y="33835"/>
                    <a:pt x="118011" y="42264"/>
                    <a:pt x="119336" y="5110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907115" y="236881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5940360" y="2402059"/>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Competențe </a:t>
              </a:r>
              <a:endParaRPr sz="1200">
                <a:solidFill>
                  <a:schemeClr val="lt1"/>
                </a:solidFill>
                <a:latin typeface="Calibri"/>
                <a:ea typeface="Calibri"/>
                <a:cs typeface="Calibri"/>
                <a:sym typeface="Calibri"/>
              </a:endParaRPr>
            </a:p>
          </p:txBody>
        </p:sp>
        <p:sp>
          <p:nvSpPr>
            <p:cNvPr id="146" name="Google Shape;146;p4"/>
            <p:cNvSpPr/>
            <p:nvPr/>
          </p:nvSpPr>
          <p:spPr>
            <a:xfrm>
              <a:off x="1697009" y="342343"/>
              <a:ext cx="4733980" cy="4733980"/>
            </a:xfrm>
            <a:custGeom>
              <a:avLst/>
              <a:gdLst/>
              <a:ahLst/>
              <a:cxnLst/>
              <a:rect l="l" t="t" r="r" b="b"/>
              <a:pathLst>
                <a:path w="120000" h="120000" extrusionOk="0">
                  <a:moveTo>
                    <a:pt x="119336" y="68899"/>
                  </a:moveTo>
                  <a:cubicBezTo>
                    <a:pt x="118011" y="77736"/>
                    <a:pt x="114728" y="86165"/>
                    <a:pt x="109729" y="9357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13839" y="4042529"/>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5247084" y="4075774"/>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dirty="0">
                  <a:solidFill>
                    <a:schemeClr val="lt1"/>
                  </a:solidFill>
                  <a:latin typeface="Calibri"/>
                  <a:ea typeface="Calibri"/>
                  <a:cs typeface="Calibri"/>
                  <a:sym typeface="Calibri"/>
                </a:rPr>
                <a:t>Client</a:t>
              </a:r>
              <a:r>
                <a:rPr lang="ro-RO" sz="1200" dirty="0" err="1">
                  <a:solidFill>
                    <a:schemeClr val="lt1"/>
                  </a:solidFill>
                  <a:latin typeface="Calibri"/>
                  <a:ea typeface="Calibri"/>
                  <a:cs typeface="Calibri"/>
                  <a:sym typeface="Calibri"/>
                </a:rPr>
                <a:t>ul</a:t>
              </a:r>
              <a:r>
                <a:rPr lang="en-GB" sz="1200" dirty="0">
                  <a:solidFill>
                    <a:schemeClr val="lt1"/>
                  </a:solidFill>
                  <a:latin typeface="Calibri"/>
                  <a:ea typeface="Calibri"/>
                  <a:cs typeface="Calibri"/>
                  <a:sym typeface="Calibri"/>
                </a:rPr>
                <a:t> </a:t>
              </a:r>
              <a:r>
                <a:rPr lang="en-GB" sz="1200" dirty="0" err="1">
                  <a:solidFill>
                    <a:schemeClr val="lt1"/>
                  </a:solidFill>
                  <a:latin typeface="Calibri"/>
                  <a:ea typeface="Calibri"/>
                  <a:cs typeface="Calibri"/>
                  <a:sym typeface="Calibri"/>
                </a:rPr>
                <a:t>țintă</a:t>
              </a:r>
              <a:endParaRPr sz="1200" dirty="0">
                <a:solidFill>
                  <a:schemeClr val="lt1"/>
                </a:solidFill>
                <a:latin typeface="Calibri"/>
                <a:ea typeface="Calibri"/>
                <a:cs typeface="Calibri"/>
                <a:sym typeface="Calibri"/>
              </a:endParaRPr>
            </a:p>
          </p:txBody>
        </p:sp>
        <p:sp>
          <p:nvSpPr>
            <p:cNvPr id="149" name="Google Shape;149;p4"/>
            <p:cNvSpPr/>
            <p:nvPr/>
          </p:nvSpPr>
          <p:spPr>
            <a:xfrm>
              <a:off x="1697009" y="342343"/>
              <a:ext cx="4733980" cy="4733980"/>
            </a:xfrm>
            <a:custGeom>
              <a:avLst/>
              <a:gdLst/>
              <a:ahLst/>
              <a:cxnLst/>
              <a:rect l="l" t="t" r="r" b="b"/>
              <a:pathLst>
                <a:path w="120000" h="120000" extrusionOk="0">
                  <a:moveTo>
                    <a:pt x="91345" y="111161"/>
                  </a:moveTo>
                  <a:cubicBezTo>
                    <a:pt x="85821" y="114546"/>
                    <a:pt x="79785" y="117013"/>
                    <a:pt x="73471" y="118468"/>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540124" y="473580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txBox="1"/>
            <p:nvPr/>
          </p:nvSpPr>
          <p:spPr>
            <a:xfrm>
              <a:off x="3573369" y="4769049"/>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Produse și servicii</a:t>
              </a:r>
              <a:endParaRPr sz="1200">
                <a:solidFill>
                  <a:schemeClr val="lt1"/>
                </a:solidFill>
                <a:latin typeface="Calibri"/>
                <a:ea typeface="Calibri"/>
                <a:cs typeface="Calibri"/>
                <a:sym typeface="Calibri"/>
              </a:endParaRPr>
            </a:p>
          </p:txBody>
        </p:sp>
        <p:sp>
          <p:nvSpPr>
            <p:cNvPr id="152" name="Google Shape;152;p4"/>
            <p:cNvSpPr/>
            <p:nvPr/>
          </p:nvSpPr>
          <p:spPr>
            <a:xfrm>
              <a:off x="1697009" y="342343"/>
              <a:ext cx="4733980" cy="4733980"/>
            </a:xfrm>
            <a:custGeom>
              <a:avLst/>
              <a:gdLst/>
              <a:ahLst/>
              <a:cxnLst/>
              <a:rect l="l" t="t" r="r" b="b"/>
              <a:pathLst>
                <a:path w="120000" h="120000" extrusionOk="0">
                  <a:moveTo>
                    <a:pt x="46528" y="118468"/>
                  </a:moveTo>
                  <a:lnTo>
                    <a:pt x="46528" y="118468"/>
                  </a:lnTo>
                  <a:cubicBezTo>
                    <a:pt x="40215" y="117013"/>
                    <a:pt x="34179" y="114546"/>
                    <a:pt x="28654" y="11116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1866410" y="4042529"/>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p:nvPr/>
          </p:nvSpPr>
          <p:spPr>
            <a:xfrm>
              <a:off x="1899655" y="4075774"/>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Marketing</a:t>
              </a:r>
              <a:endParaRPr sz="1200">
                <a:solidFill>
                  <a:schemeClr val="lt1"/>
                </a:solidFill>
                <a:latin typeface="Calibri"/>
                <a:ea typeface="Calibri"/>
                <a:cs typeface="Calibri"/>
                <a:sym typeface="Calibri"/>
              </a:endParaRPr>
            </a:p>
          </p:txBody>
        </p:sp>
        <p:sp>
          <p:nvSpPr>
            <p:cNvPr id="155" name="Google Shape;155;p4"/>
            <p:cNvSpPr/>
            <p:nvPr/>
          </p:nvSpPr>
          <p:spPr>
            <a:xfrm>
              <a:off x="1697009" y="342343"/>
              <a:ext cx="4733980" cy="4733980"/>
            </a:xfrm>
            <a:custGeom>
              <a:avLst/>
              <a:gdLst/>
              <a:ahLst/>
              <a:cxnLst/>
              <a:rect l="l" t="t" r="r" b="b"/>
              <a:pathLst>
                <a:path w="120000" h="120000" extrusionOk="0">
                  <a:moveTo>
                    <a:pt x="10271" y="93571"/>
                  </a:moveTo>
                  <a:lnTo>
                    <a:pt x="10271" y="93571"/>
                  </a:lnTo>
                  <a:cubicBezTo>
                    <a:pt x="5271" y="86165"/>
                    <a:pt x="1989" y="77736"/>
                    <a:pt x="664" y="6889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173134" y="236881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a:off x="1206379" y="2402059"/>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Management </a:t>
              </a:r>
              <a:endParaRPr sz="1200">
                <a:solidFill>
                  <a:schemeClr val="lt1"/>
                </a:solidFill>
                <a:latin typeface="Calibri"/>
                <a:ea typeface="Calibri"/>
                <a:cs typeface="Calibri"/>
                <a:sym typeface="Calibri"/>
              </a:endParaRPr>
            </a:p>
          </p:txBody>
        </p:sp>
        <p:sp>
          <p:nvSpPr>
            <p:cNvPr id="158" name="Google Shape;158;p4"/>
            <p:cNvSpPr/>
            <p:nvPr/>
          </p:nvSpPr>
          <p:spPr>
            <a:xfrm>
              <a:off x="1697009" y="342343"/>
              <a:ext cx="4733980" cy="4733980"/>
            </a:xfrm>
            <a:custGeom>
              <a:avLst/>
              <a:gdLst/>
              <a:ahLst/>
              <a:cxnLst/>
              <a:rect l="l" t="t" r="r" b="b"/>
              <a:pathLst>
                <a:path w="120000" h="120000" extrusionOk="0">
                  <a:moveTo>
                    <a:pt x="664" y="51101"/>
                  </a:moveTo>
                  <a:lnTo>
                    <a:pt x="664" y="51101"/>
                  </a:lnTo>
                  <a:cubicBezTo>
                    <a:pt x="1989" y="42264"/>
                    <a:pt x="5272" y="33835"/>
                    <a:pt x="10271" y="2642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1866410" y="695100"/>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txBox="1"/>
            <p:nvPr/>
          </p:nvSpPr>
          <p:spPr>
            <a:xfrm>
              <a:off x="1899655" y="728345"/>
              <a:ext cx="981259" cy="6145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Distribuție</a:t>
              </a:r>
              <a:endParaRPr sz="1200">
                <a:solidFill>
                  <a:schemeClr val="lt1"/>
                </a:solidFill>
                <a:latin typeface="Calibri"/>
                <a:ea typeface="Calibri"/>
                <a:cs typeface="Calibri"/>
                <a:sym typeface="Calibri"/>
              </a:endParaRPr>
            </a:p>
          </p:txBody>
        </p:sp>
        <p:sp>
          <p:nvSpPr>
            <p:cNvPr id="161" name="Google Shape;161;p4"/>
            <p:cNvSpPr/>
            <p:nvPr/>
          </p:nvSpPr>
          <p:spPr>
            <a:xfrm>
              <a:off x="1697009" y="342343"/>
              <a:ext cx="4733980" cy="4733980"/>
            </a:xfrm>
            <a:custGeom>
              <a:avLst/>
              <a:gdLst/>
              <a:ahLst/>
              <a:cxnLst/>
              <a:rect l="l" t="t" r="r" b="b"/>
              <a:pathLst>
                <a:path w="120000" h="120000" extrusionOk="0">
                  <a:moveTo>
                    <a:pt x="28655" y="8839"/>
                  </a:moveTo>
                  <a:lnTo>
                    <a:pt x="28655" y="8839"/>
                  </a:lnTo>
                  <a:cubicBezTo>
                    <a:pt x="34179" y="5454"/>
                    <a:pt x="40215" y="2987"/>
                    <a:pt x="46529" y="153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4"/>
          <p:cNvSpPr txBox="1"/>
          <p:nvPr/>
        </p:nvSpPr>
        <p:spPr>
          <a:xfrm>
            <a:off x="4526458" y="3601133"/>
            <a:ext cx="1932707" cy="93195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Elementele esențiale ale unui model de afaceri </a:t>
            </a:r>
            <a:endParaRPr sz="1800">
              <a:solidFill>
                <a:schemeClr val="dk1"/>
              </a:solidFill>
              <a:latin typeface="Calibri"/>
              <a:ea typeface="Calibri"/>
              <a:cs typeface="Calibri"/>
              <a:sym typeface="Calibri"/>
            </a:endParaRPr>
          </a:p>
        </p:txBody>
      </p:sp>
      <p:sp>
        <p:nvSpPr>
          <p:cNvPr id="163" name="Google Shape;163;p4"/>
          <p:cNvSpPr txBox="1"/>
          <p:nvPr/>
        </p:nvSpPr>
        <p:spPr>
          <a:xfrm>
            <a:off x="762527" y="794374"/>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err="1">
                <a:solidFill>
                  <a:srgbClr val="21B4A9"/>
                </a:solidFill>
                <a:latin typeface="Calibri"/>
                <a:ea typeface="Calibri"/>
                <a:cs typeface="Calibri"/>
                <a:sym typeface="Calibri"/>
              </a:rPr>
              <a:t>Secțiunea</a:t>
            </a:r>
            <a:r>
              <a:rPr lang="en-GB" sz="2400" dirty="0">
                <a:solidFill>
                  <a:srgbClr val="21B4A9"/>
                </a:solidFill>
                <a:latin typeface="Calibri"/>
                <a:ea typeface="Calibri"/>
                <a:cs typeface="Calibri"/>
                <a:sym typeface="Calibri"/>
              </a:rPr>
              <a:t> 1.2: </a:t>
            </a:r>
            <a:r>
              <a:rPr lang="en-GB" sz="2400" dirty="0" err="1">
                <a:solidFill>
                  <a:srgbClr val="21B4A9"/>
                </a:solidFill>
                <a:latin typeface="Calibri"/>
                <a:ea typeface="Calibri"/>
                <a:cs typeface="Calibri"/>
                <a:sym typeface="Calibri"/>
              </a:rPr>
              <a:t>Modelul</a:t>
            </a:r>
            <a:r>
              <a:rPr lang="en-GB" sz="2400" dirty="0">
                <a:solidFill>
                  <a:srgbClr val="21B4A9"/>
                </a:solidFill>
                <a:latin typeface="Calibri"/>
                <a:ea typeface="Calibri"/>
                <a:cs typeface="Calibri"/>
                <a:sym typeface="Calibri"/>
              </a:rPr>
              <a:t> de </a:t>
            </a:r>
            <a:r>
              <a:rPr lang="en-GB" sz="2400" dirty="0" err="1">
                <a:solidFill>
                  <a:srgbClr val="21B4A9"/>
                </a:solidFill>
                <a:latin typeface="Calibri"/>
                <a:ea typeface="Calibri"/>
                <a:cs typeface="Calibri"/>
                <a:sym typeface="Calibri"/>
              </a:rPr>
              <a:t>afaceri</a:t>
            </a:r>
            <a:endParaRPr sz="2400" dirty="0">
              <a:solidFill>
                <a:srgbClr val="21B4A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5"/>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Modelul de afaceri: vizualizat</a:t>
            </a:r>
            <a:endParaRPr sz="2400">
              <a:solidFill>
                <a:srgbClr val="21B4A9"/>
              </a:solidFill>
              <a:latin typeface="Calibri"/>
              <a:ea typeface="Calibri"/>
              <a:cs typeface="Calibri"/>
              <a:sym typeface="Calibri"/>
            </a:endParaRPr>
          </a:p>
        </p:txBody>
      </p:sp>
      <p:sp>
        <p:nvSpPr>
          <p:cNvPr id="169" name="Google Shape;169;p5"/>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pic>
        <p:nvPicPr>
          <p:cNvPr id="170" name="Google Shape;170;p5"/>
          <p:cNvPicPr preferRelativeResize="0"/>
          <p:nvPr/>
        </p:nvPicPr>
        <p:blipFill rotWithShape="1">
          <a:blip r:embed="rId3">
            <a:alphaModFix/>
          </a:blip>
          <a:srcRect/>
          <a:stretch/>
        </p:blipFill>
        <p:spPr>
          <a:xfrm>
            <a:off x="926589" y="1573080"/>
            <a:ext cx="9028539" cy="4988650"/>
          </a:xfrm>
          <a:prstGeom prst="rect">
            <a:avLst/>
          </a:prstGeom>
          <a:noFill/>
          <a:ln>
            <a:noFill/>
          </a:ln>
        </p:spPr>
      </p:pic>
      <p:sp>
        <p:nvSpPr>
          <p:cNvPr id="171" name="Google Shape;171;p5"/>
          <p:cNvSpPr/>
          <p:nvPr/>
        </p:nvSpPr>
        <p:spPr>
          <a:xfrm>
            <a:off x="10119189" y="3767323"/>
            <a:ext cx="195851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u="sng">
                <a:solidFill>
                  <a:srgbClr val="1A0DA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Generarea de </a:t>
            </a:r>
            <a:r>
              <a:rPr lang="en-GB" sz="1100" b="1" u="sng">
                <a:solidFill>
                  <a:srgbClr val="1A0DA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modele de afaceri</a:t>
            </a:r>
            <a:r>
              <a:rPr lang="en-GB" sz="1100" u="sng">
                <a:solidFill>
                  <a:srgbClr val="1A0DA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Un manual pentru vizionari, schimbători de joc și provocatori</a:t>
            </a:r>
            <a:endParaRPr sz="1100" b="0" i="0">
              <a:solidFill>
                <a:srgbClr val="22222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6"/>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21B4A9"/>
                </a:solidFill>
                <a:latin typeface="Calibri"/>
                <a:ea typeface="Calibri"/>
                <a:cs typeface="Calibri"/>
                <a:sym typeface="Calibri"/>
              </a:rPr>
              <a:t>Tabloul modelului de afaceri: o perspectivă avansată</a:t>
            </a:r>
            <a:endParaRPr sz="2400">
              <a:solidFill>
                <a:srgbClr val="21B4A9"/>
              </a:solidFill>
              <a:latin typeface="Calibri"/>
              <a:ea typeface="Calibri"/>
              <a:cs typeface="Calibri"/>
              <a:sym typeface="Calibri"/>
            </a:endParaRPr>
          </a:p>
        </p:txBody>
      </p:sp>
      <p:sp>
        <p:nvSpPr>
          <p:cNvPr id="177" name="Google Shape;177;p6"/>
          <p:cNvSpPr/>
          <p:nvPr/>
        </p:nvSpPr>
        <p:spPr>
          <a:xfrm>
            <a:off x="875909" y="1736562"/>
            <a:ext cx="10296916"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err="1">
                <a:solidFill>
                  <a:schemeClr val="dk1"/>
                </a:solidFill>
                <a:latin typeface="Calibri"/>
                <a:ea typeface="Calibri"/>
                <a:cs typeface="Calibri"/>
                <a:sym typeface="Calibri"/>
              </a:rPr>
              <a:t>Panoul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modelului</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afaceri</a:t>
            </a:r>
            <a:r>
              <a:rPr lang="en-GB" sz="1800" dirty="0">
                <a:solidFill>
                  <a:schemeClr val="dk1"/>
                </a:solidFill>
                <a:latin typeface="Calibri"/>
                <a:ea typeface="Calibri"/>
                <a:cs typeface="Calibri"/>
                <a:sym typeface="Calibri"/>
              </a:rPr>
              <a:t> cu </a:t>
            </a:r>
            <a:r>
              <a:rPr lang="en-GB" sz="1800" dirty="0" err="1">
                <a:solidFill>
                  <a:schemeClr val="dk1"/>
                </a:solidFill>
                <a:latin typeface="Calibri"/>
                <a:ea typeface="Calibri"/>
                <a:cs typeface="Calibri"/>
                <a:sym typeface="Calibri"/>
              </a:rPr>
              <a:t>trei</a:t>
            </a:r>
            <a:r>
              <a:rPr lang="en-GB" sz="1800" dirty="0">
                <a:solidFill>
                  <a:schemeClr val="dk1"/>
                </a:solidFill>
                <a:latin typeface="Calibri"/>
                <a:ea typeface="Calibri"/>
                <a:cs typeface="Calibri"/>
                <a:sym typeface="Calibri"/>
              </a:rPr>
              <a:t> </a:t>
            </a:r>
            <a:r>
              <a:rPr lang="ro-RO" sz="1800" dirty="0">
                <a:solidFill>
                  <a:schemeClr val="dk1"/>
                </a:solidFill>
                <a:latin typeface="Calibri"/>
                <a:ea typeface="Calibri"/>
                <a:cs typeface="Calibri"/>
                <a:sym typeface="Calibri"/>
              </a:rPr>
              <a:t>niveluri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este</a:t>
            </a:r>
            <a:r>
              <a:rPr lang="en-GB" sz="1800" dirty="0">
                <a:solidFill>
                  <a:schemeClr val="dk1"/>
                </a:solidFill>
                <a:latin typeface="Calibri"/>
                <a:ea typeface="Calibri"/>
                <a:cs typeface="Calibri"/>
                <a:sym typeface="Calibri"/>
              </a:rPr>
              <a:t> un instrument </a:t>
            </a:r>
            <a:r>
              <a:rPr lang="ro-RO" sz="1800" dirty="0">
                <a:solidFill>
                  <a:schemeClr val="dk1"/>
                </a:solidFill>
                <a:latin typeface="Calibri"/>
                <a:ea typeface="Calibri"/>
                <a:cs typeface="Calibri"/>
                <a:sym typeface="Calibri"/>
              </a:rPr>
              <a:t>în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experimenta</a:t>
            </a:r>
            <a:r>
              <a:rPr lang="ro-RO" sz="1800" dirty="0">
                <a:solidFill>
                  <a:schemeClr val="dk1"/>
                </a:solidFill>
                <a:latin typeface="Calibri"/>
                <a:ea typeface="Calibri"/>
                <a:cs typeface="Calibri"/>
                <a:sym typeface="Calibri"/>
              </a:rPr>
              <a:t>rea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inov</a:t>
            </a:r>
            <a:r>
              <a:rPr lang="ro-RO" sz="1800" dirty="0" err="1">
                <a:solidFill>
                  <a:schemeClr val="dk1"/>
                </a:solidFill>
                <a:latin typeface="Calibri"/>
                <a:ea typeface="Calibri"/>
                <a:cs typeface="Calibri"/>
                <a:sym typeface="Calibri"/>
              </a:rPr>
              <a:t>ării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durabil</a:t>
            </a:r>
            <a:r>
              <a:rPr lang="ro-RO" sz="1800" dirty="0">
                <a:solidFill>
                  <a:schemeClr val="dk1"/>
                </a:solidFill>
                <a:latin typeface="Calibri"/>
                <a:ea typeface="Calibri"/>
                <a:cs typeface="Calibri"/>
                <a:sym typeface="Calibri"/>
              </a:rPr>
              <a:t>e</a:t>
            </a:r>
            <a:r>
              <a:rPr lang="en-GB" sz="1800" dirty="0">
                <a:solidFill>
                  <a:schemeClr val="dk1"/>
                </a:solidFill>
                <a:latin typeface="Calibri"/>
                <a:ea typeface="Calibri"/>
                <a:cs typeface="Calibri"/>
                <a:sym typeface="Calibri"/>
              </a:rPr>
              <a:t> a </a:t>
            </a:r>
            <a:r>
              <a:rPr lang="en-GB" sz="1800" dirty="0" err="1">
                <a:solidFill>
                  <a:schemeClr val="dk1"/>
                </a:solidFill>
                <a:latin typeface="Calibri"/>
                <a:ea typeface="Calibri"/>
                <a:cs typeface="Calibri"/>
                <a:sym typeface="Calibri"/>
              </a:rPr>
              <a:t>modelului</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afaceri</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dirty="0" err="1">
                <a:solidFill>
                  <a:schemeClr val="dk1"/>
                </a:solidFill>
                <a:latin typeface="Calibri"/>
                <a:ea typeface="Calibri"/>
                <a:cs typeface="Calibri"/>
                <a:sym typeface="Calibri"/>
              </a:rPr>
              <a:t>Acesta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adaugă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două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noi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niveluri</a:t>
            </a:r>
            <a:r>
              <a:rPr lang="en-GB" sz="1800" dirty="0">
                <a:solidFill>
                  <a:schemeClr val="dk1"/>
                </a:solidFill>
                <a:latin typeface="Calibri"/>
                <a:ea typeface="Calibri"/>
                <a:cs typeface="Calibri"/>
                <a:sym typeface="Calibri"/>
              </a:rPr>
              <a:t> la </a:t>
            </a:r>
            <a:r>
              <a:rPr lang="en-GB" sz="1800" dirty="0" err="1">
                <a:solidFill>
                  <a:schemeClr val="dk1"/>
                </a:solidFill>
                <a:latin typeface="Calibri"/>
                <a:ea typeface="Calibri"/>
                <a:cs typeface="Calibri"/>
                <a:sym typeface="Calibri"/>
              </a:rPr>
              <a:t>modelul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tradițional</a:t>
            </a:r>
            <a:r>
              <a:rPr lang="en-GB" sz="1800" dirty="0">
                <a:solidFill>
                  <a:schemeClr val="dk1"/>
                </a:solidFill>
                <a:latin typeface="Calibri"/>
                <a:ea typeface="Calibri"/>
                <a:cs typeface="Calibri"/>
                <a:sym typeface="Calibri"/>
              </a:rPr>
              <a:t> de model de </a:t>
            </a:r>
            <a:r>
              <a:rPr lang="en-GB" sz="1800" dirty="0" err="1">
                <a:solidFill>
                  <a:schemeClr val="dk1"/>
                </a:solidFill>
                <a:latin typeface="Calibri"/>
                <a:ea typeface="Calibri"/>
                <a:cs typeface="Calibri"/>
                <a:sym typeface="Calibri"/>
              </a:rPr>
              <a:t>afaceri</a:t>
            </a:r>
            <a:r>
              <a:rPr lang="en-GB" sz="1800" dirty="0">
                <a:solidFill>
                  <a:schemeClr val="dk1"/>
                </a:solidFill>
                <a:latin typeface="Calibri"/>
                <a:ea typeface="Calibri"/>
                <a:cs typeface="Calibri"/>
                <a:sym typeface="Calibri"/>
              </a:rPr>
              <a:t>: un </a:t>
            </a:r>
            <a:r>
              <a:rPr lang="en-GB" sz="1800" dirty="0" err="1">
                <a:solidFill>
                  <a:schemeClr val="dk1"/>
                </a:solidFill>
                <a:latin typeface="Calibri"/>
                <a:ea typeface="Calibri"/>
                <a:cs typeface="Calibri"/>
                <a:sym typeface="Calibri"/>
              </a:rPr>
              <a:t>nivel</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mediu</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bazat</a:t>
            </a:r>
            <a:r>
              <a:rPr lang="en-GB" sz="1800" dirty="0">
                <a:solidFill>
                  <a:schemeClr val="dk1"/>
                </a:solidFill>
                <a:latin typeface="Calibri"/>
                <a:ea typeface="Calibri"/>
                <a:cs typeface="Calibri"/>
                <a:sym typeface="Calibri"/>
              </a:rPr>
              <a:t> pe o </a:t>
            </a:r>
            <a:r>
              <a:rPr lang="en-GB" sz="1800" dirty="0" err="1">
                <a:solidFill>
                  <a:schemeClr val="dk1"/>
                </a:solidFill>
                <a:latin typeface="Calibri"/>
                <a:ea typeface="Calibri"/>
                <a:cs typeface="Calibri"/>
                <a:sym typeface="Calibri"/>
              </a:rPr>
              <a:t>viziune</a:t>
            </a:r>
            <a:r>
              <a:rPr lang="en-GB" sz="1800" dirty="0">
                <a:solidFill>
                  <a:schemeClr val="dk1"/>
                </a:solidFill>
                <a:latin typeface="Calibri"/>
                <a:ea typeface="Calibri"/>
                <a:cs typeface="Calibri"/>
                <a:sym typeface="Calibri"/>
              </a:rPr>
              <a:t> a </a:t>
            </a:r>
            <a:r>
              <a:rPr lang="en-GB" sz="1800" dirty="0" err="1">
                <a:solidFill>
                  <a:schemeClr val="dk1"/>
                </a:solidFill>
                <a:latin typeface="Calibri"/>
                <a:ea typeface="Calibri"/>
                <a:cs typeface="Calibri"/>
                <a:sym typeface="Calibri"/>
              </a:rPr>
              <a:t>ciclului</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viață</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și</a:t>
            </a:r>
            <a:r>
              <a:rPr lang="en-GB" sz="1800" dirty="0">
                <a:solidFill>
                  <a:schemeClr val="dk1"/>
                </a:solidFill>
                <a:latin typeface="Calibri"/>
                <a:ea typeface="Calibri"/>
                <a:cs typeface="Calibri"/>
                <a:sym typeface="Calibri"/>
              </a:rPr>
              <a:t> un </a:t>
            </a:r>
            <a:r>
              <a:rPr lang="en-GB" sz="1800" dirty="0" err="1">
                <a:solidFill>
                  <a:schemeClr val="dk1"/>
                </a:solidFill>
                <a:latin typeface="Calibri"/>
                <a:ea typeface="Calibri"/>
                <a:cs typeface="Calibri"/>
                <a:sym typeface="Calibri"/>
              </a:rPr>
              <a:t>nivel</a:t>
            </a:r>
            <a:r>
              <a:rPr lang="en-GB" sz="1800" dirty="0">
                <a:solidFill>
                  <a:schemeClr val="dk1"/>
                </a:solidFill>
                <a:latin typeface="Calibri"/>
                <a:ea typeface="Calibri"/>
                <a:cs typeface="Calibri"/>
                <a:sym typeface="Calibri"/>
              </a:rPr>
              <a:t> social </a:t>
            </a:r>
            <a:r>
              <a:rPr lang="en-GB" sz="1800" dirty="0" err="1">
                <a:solidFill>
                  <a:schemeClr val="dk1"/>
                </a:solidFill>
                <a:latin typeface="Calibri"/>
                <a:ea typeface="Calibri"/>
                <a:cs typeface="Calibri"/>
                <a:sym typeface="Calibri"/>
              </a:rPr>
              <a:t>bazat</a:t>
            </a:r>
            <a:r>
              <a:rPr lang="en-GB" sz="1800" dirty="0">
                <a:solidFill>
                  <a:schemeClr val="dk1"/>
                </a:solidFill>
                <a:latin typeface="Calibri"/>
                <a:ea typeface="Calibri"/>
                <a:cs typeface="Calibri"/>
                <a:sym typeface="Calibri"/>
              </a:rPr>
              <a:t> pe </a:t>
            </a:r>
            <a:r>
              <a:rPr lang="en-GB" sz="1800" dirty="0" err="1">
                <a:solidFill>
                  <a:schemeClr val="dk1"/>
                </a:solidFill>
                <a:latin typeface="Calibri"/>
                <a:ea typeface="Calibri"/>
                <a:cs typeface="Calibri"/>
                <a:sym typeface="Calibri"/>
              </a:rPr>
              <a:t>perspectivele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părților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interesate</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1800" dirty="0" err="1">
                <a:solidFill>
                  <a:schemeClr val="dk1"/>
                </a:solidFill>
                <a:latin typeface="Calibri"/>
                <a:ea typeface="Calibri"/>
                <a:cs typeface="Calibri"/>
                <a:sym typeface="Calibri"/>
              </a:rPr>
              <a:t>Atunci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când</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cele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trei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niveluri</a:t>
            </a:r>
            <a:r>
              <a:rPr lang="en-GB" sz="1800" dirty="0">
                <a:solidFill>
                  <a:schemeClr val="dk1"/>
                </a:solidFill>
                <a:latin typeface="Calibri"/>
                <a:ea typeface="Calibri"/>
                <a:cs typeface="Calibri"/>
                <a:sym typeface="Calibri"/>
              </a:rPr>
              <a:t> ale </a:t>
            </a:r>
            <a:r>
              <a:rPr lang="en-GB" sz="1800" dirty="0" err="1">
                <a:solidFill>
                  <a:schemeClr val="dk1"/>
                </a:solidFill>
                <a:latin typeface="Calibri"/>
                <a:ea typeface="Calibri"/>
                <a:cs typeface="Calibri"/>
                <a:sym typeface="Calibri"/>
              </a:rPr>
              <a:t>modelului</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afaceri</a:t>
            </a:r>
            <a:r>
              <a:rPr lang="en-GB" sz="1800" dirty="0">
                <a:solidFill>
                  <a:schemeClr val="dk1"/>
                </a:solidFill>
                <a:latin typeface="Calibri"/>
                <a:ea typeface="Calibri"/>
                <a:cs typeface="Calibri"/>
                <a:sym typeface="Calibri"/>
              </a:rPr>
              <a:t> sunt combinate, </a:t>
            </a:r>
            <a:r>
              <a:rPr lang="en-GB" sz="1800" dirty="0" err="1">
                <a:solidFill>
                  <a:schemeClr val="dk1"/>
                </a:solidFill>
                <a:latin typeface="Calibri"/>
                <a:ea typeface="Calibri"/>
                <a:cs typeface="Calibri"/>
                <a:sym typeface="Calibri"/>
              </a:rPr>
              <a:t>dezvăluie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modul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în</a:t>
            </a:r>
            <a:r>
              <a:rPr lang="en-GB" sz="1800" dirty="0">
                <a:solidFill>
                  <a:schemeClr val="dk1"/>
                </a:solidFill>
                <a:latin typeface="Calibri"/>
                <a:ea typeface="Calibri"/>
                <a:cs typeface="Calibri"/>
                <a:sym typeface="Calibri"/>
              </a:rPr>
              <a:t> care o </a:t>
            </a:r>
            <a:r>
              <a:rPr lang="en-GB" sz="1800" dirty="0" err="1">
                <a:solidFill>
                  <a:schemeClr val="dk1"/>
                </a:solidFill>
                <a:latin typeface="Calibri"/>
                <a:ea typeface="Calibri"/>
                <a:cs typeface="Calibri"/>
                <a:sym typeface="Calibri"/>
              </a:rPr>
              <a:t>organizație</a:t>
            </a:r>
            <a:r>
              <a:rPr lang="en-GB" sz="1800" dirty="0">
                <a:solidFill>
                  <a:schemeClr val="dk1"/>
                </a:solidFill>
                <a:latin typeface="Calibri"/>
                <a:ea typeface="Calibri"/>
                <a:cs typeface="Calibri"/>
                <a:sym typeface="Calibri"/>
              </a:rPr>
              <a:t> produce </a:t>
            </a:r>
            <a:r>
              <a:rPr lang="en-GB" sz="1800" dirty="0" err="1">
                <a:solidFill>
                  <a:schemeClr val="dk1"/>
                </a:solidFill>
                <a:latin typeface="Calibri"/>
                <a:ea typeface="Calibri"/>
                <a:cs typeface="Calibri"/>
                <a:sym typeface="Calibri"/>
              </a:rPr>
              <a:t>mai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multe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tipuri</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valoare</a:t>
            </a:r>
            <a:r>
              <a:rPr lang="en-GB" sz="1800" dirty="0">
                <a:solidFill>
                  <a:schemeClr val="dk1"/>
                </a:solidFill>
                <a:latin typeface="Calibri"/>
                <a:ea typeface="Calibri"/>
                <a:cs typeface="Calibri"/>
                <a:sym typeface="Calibri"/>
              </a:rPr>
              <a:t> - </a:t>
            </a:r>
            <a:r>
              <a:rPr lang="en-GB" sz="1800" dirty="0" err="1">
                <a:solidFill>
                  <a:schemeClr val="dk1"/>
                </a:solidFill>
                <a:latin typeface="Calibri"/>
                <a:ea typeface="Calibri"/>
                <a:cs typeface="Calibri"/>
                <a:sym typeface="Calibri"/>
              </a:rPr>
              <a:t>economică</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mediu</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și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socială</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r>
              <a:rPr lang="en-GB" sz="1800" dirty="0">
                <a:solidFill>
                  <a:schemeClr val="dk1"/>
                </a:solidFill>
                <a:latin typeface="Calibri"/>
                <a:ea typeface="Calibri"/>
                <a:cs typeface="Calibri"/>
                <a:sym typeface="Calibri"/>
              </a:rPr>
              <a:t> </a:t>
            </a:r>
            <a:endParaRPr dirty="0"/>
          </a:p>
        </p:txBody>
      </p:sp>
      <p:sp>
        <p:nvSpPr>
          <p:cNvPr id="178" name="Google Shape;178;p6"/>
          <p:cNvSpPr txBox="1"/>
          <p:nvPr/>
        </p:nvSpPr>
        <p:spPr>
          <a:xfrm>
            <a:off x="875909" y="4198774"/>
            <a:ext cx="869821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Sursa: Pigneur, Yves &amp; Joyce, Alexandre &amp; Paquin, Raymond. (2015). The triple layered business model canvas: a tool to design more sustainable business models. </a:t>
            </a:r>
            <a:endParaRPr/>
          </a:p>
        </p:txBody>
      </p:sp>
      <p:sp>
        <p:nvSpPr>
          <p:cNvPr id="179" name="Google Shape;179;p6"/>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7"/>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rgbClr val="21B4A9"/>
                </a:solidFill>
                <a:latin typeface="Calibri"/>
                <a:ea typeface="Calibri"/>
                <a:cs typeface="Calibri"/>
                <a:sym typeface="Calibri"/>
              </a:rPr>
              <a:t>Tabloul m</a:t>
            </a:r>
            <a:r>
              <a:rPr lang="en-GB" sz="2400" dirty="0" err="1">
                <a:solidFill>
                  <a:srgbClr val="21B4A9"/>
                </a:solidFill>
                <a:latin typeface="Calibri"/>
                <a:ea typeface="Calibri"/>
                <a:cs typeface="Calibri"/>
                <a:sym typeface="Calibri"/>
              </a:rPr>
              <a:t>odelul</a:t>
            </a:r>
            <a:r>
              <a:rPr lang="ro-RO" sz="2400" dirty="0">
                <a:solidFill>
                  <a:srgbClr val="21B4A9"/>
                </a:solidFill>
                <a:latin typeface="Calibri"/>
                <a:ea typeface="Calibri"/>
                <a:cs typeface="Calibri"/>
                <a:sym typeface="Calibri"/>
              </a:rPr>
              <a:t>ui</a:t>
            </a:r>
            <a:r>
              <a:rPr lang="en-GB" sz="2400" dirty="0">
                <a:solidFill>
                  <a:srgbClr val="21B4A9"/>
                </a:solidFill>
                <a:latin typeface="Calibri"/>
                <a:ea typeface="Calibri"/>
                <a:cs typeface="Calibri"/>
                <a:sym typeface="Calibri"/>
              </a:rPr>
              <a:t> economic de </a:t>
            </a:r>
            <a:r>
              <a:rPr lang="en-GB" sz="2400" dirty="0" err="1">
                <a:solidFill>
                  <a:srgbClr val="21B4A9"/>
                </a:solidFill>
                <a:latin typeface="Calibri"/>
                <a:ea typeface="Calibri"/>
                <a:cs typeface="Calibri"/>
                <a:sym typeface="Calibri"/>
              </a:rPr>
              <a:t>afaceri</a:t>
            </a:r>
            <a:endParaRPr sz="2400" dirty="0">
              <a:solidFill>
                <a:srgbClr val="21B4A9"/>
              </a:solidFill>
              <a:latin typeface="Calibri"/>
              <a:ea typeface="Calibri"/>
              <a:cs typeface="Calibri"/>
              <a:sym typeface="Calibri"/>
            </a:endParaRPr>
          </a:p>
        </p:txBody>
      </p:sp>
      <p:sp>
        <p:nvSpPr>
          <p:cNvPr id="185" name="Google Shape;185;p7"/>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pic>
        <p:nvPicPr>
          <p:cNvPr id="186" name="Google Shape;186;p7"/>
          <p:cNvPicPr preferRelativeResize="0"/>
          <p:nvPr/>
        </p:nvPicPr>
        <p:blipFill rotWithShape="1">
          <a:blip r:embed="rId3">
            <a:alphaModFix/>
          </a:blip>
          <a:srcRect/>
          <a:stretch/>
        </p:blipFill>
        <p:spPr>
          <a:xfrm>
            <a:off x="762528" y="1573080"/>
            <a:ext cx="9356661" cy="4920068"/>
          </a:xfrm>
          <a:prstGeom prst="rect">
            <a:avLst/>
          </a:prstGeom>
          <a:noFill/>
          <a:ln>
            <a:noFill/>
          </a:ln>
        </p:spPr>
      </p:pic>
      <p:sp>
        <p:nvSpPr>
          <p:cNvPr id="187" name="Google Shape;187;p7"/>
          <p:cNvSpPr txBox="1"/>
          <p:nvPr/>
        </p:nvSpPr>
        <p:spPr>
          <a:xfrm>
            <a:off x="1473200" y="1542600"/>
            <a:ext cx="2326640" cy="20005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8"/>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rgbClr val="21B4A9"/>
                </a:solidFill>
                <a:latin typeface="Calibri"/>
                <a:ea typeface="Calibri"/>
                <a:cs typeface="Calibri"/>
                <a:sym typeface="Calibri"/>
              </a:rPr>
              <a:t>Tabloul m</a:t>
            </a:r>
            <a:r>
              <a:rPr lang="en-GB" sz="2400" dirty="0" err="1">
                <a:solidFill>
                  <a:srgbClr val="21B4A9"/>
                </a:solidFill>
                <a:latin typeface="Calibri"/>
                <a:ea typeface="Calibri"/>
                <a:cs typeface="Calibri"/>
                <a:sym typeface="Calibri"/>
              </a:rPr>
              <a:t>odelul</a:t>
            </a:r>
            <a:r>
              <a:rPr lang="en-GB" sz="2400" dirty="0">
                <a:solidFill>
                  <a:srgbClr val="21B4A9"/>
                </a:solidFill>
                <a:latin typeface="Calibri"/>
                <a:ea typeface="Calibri"/>
                <a:cs typeface="Calibri"/>
                <a:sym typeface="Calibri"/>
              </a:rPr>
              <a:t> de </a:t>
            </a:r>
            <a:r>
              <a:rPr lang="en-GB" sz="2400" dirty="0" err="1">
                <a:solidFill>
                  <a:srgbClr val="21B4A9"/>
                </a:solidFill>
                <a:latin typeface="Calibri"/>
                <a:ea typeface="Calibri"/>
                <a:cs typeface="Calibri"/>
                <a:sym typeface="Calibri"/>
              </a:rPr>
              <a:t>mediu</a:t>
            </a:r>
            <a:endParaRPr sz="2400" dirty="0">
              <a:solidFill>
                <a:srgbClr val="21B4A9"/>
              </a:solidFill>
              <a:latin typeface="Calibri"/>
              <a:ea typeface="Calibri"/>
              <a:cs typeface="Calibri"/>
              <a:sym typeface="Calibri"/>
            </a:endParaRPr>
          </a:p>
        </p:txBody>
      </p:sp>
      <p:sp>
        <p:nvSpPr>
          <p:cNvPr id="193" name="Google Shape;193;p8"/>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sp>
        <p:nvSpPr>
          <p:cNvPr id="194" name="Google Shape;194;p8"/>
          <p:cNvSpPr txBox="1"/>
          <p:nvPr/>
        </p:nvSpPr>
        <p:spPr>
          <a:xfrm>
            <a:off x="1473200" y="1542600"/>
            <a:ext cx="2326640" cy="20005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pic>
        <p:nvPicPr>
          <p:cNvPr id="195" name="Google Shape;195;p8"/>
          <p:cNvPicPr preferRelativeResize="0"/>
          <p:nvPr/>
        </p:nvPicPr>
        <p:blipFill rotWithShape="1">
          <a:blip r:embed="rId3">
            <a:alphaModFix/>
          </a:blip>
          <a:srcRect/>
          <a:stretch/>
        </p:blipFill>
        <p:spPr>
          <a:xfrm>
            <a:off x="762530" y="1581335"/>
            <a:ext cx="9356660" cy="4906193"/>
          </a:xfrm>
          <a:prstGeom prst="rect">
            <a:avLst/>
          </a:prstGeom>
          <a:noFill/>
          <a:ln>
            <a:noFill/>
          </a:ln>
        </p:spPr>
      </p:pic>
      <p:sp>
        <p:nvSpPr>
          <p:cNvPr id="196" name="Google Shape;196;p8"/>
          <p:cNvSpPr txBox="1"/>
          <p:nvPr/>
        </p:nvSpPr>
        <p:spPr>
          <a:xfrm>
            <a:off x="1373051" y="1573080"/>
            <a:ext cx="3094445" cy="1695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9"/>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rgbClr val="21B4A9"/>
                </a:solidFill>
                <a:latin typeface="Calibri"/>
                <a:ea typeface="Calibri"/>
                <a:cs typeface="Calibri"/>
                <a:sym typeface="Calibri"/>
              </a:rPr>
              <a:t>Tabloul m</a:t>
            </a:r>
            <a:r>
              <a:rPr lang="en-GB" sz="2400" dirty="0" err="1">
                <a:solidFill>
                  <a:srgbClr val="21B4A9"/>
                </a:solidFill>
                <a:latin typeface="Calibri"/>
                <a:ea typeface="Calibri"/>
                <a:cs typeface="Calibri"/>
                <a:sym typeface="Calibri"/>
              </a:rPr>
              <a:t>odelul</a:t>
            </a:r>
            <a:r>
              <a:rPr lang="ro-RO" sz="2400" dirty="0">
                <a:solidFill>
                  <a:srgbClr val="21B4A9"/>
                </a:solidFill>
                <a:latin typeface="Calibri"/>
                <a:ea typeface="Calibri"/>
                <a:cs typeface="Calibri"/>
                <a:sym typeface="Calibri"/>
              </a:rPr>
              <a:t>ui </a:t>
            </a:r>
            <a:r>
              <a:rPr lang="en-GB" sz="2400" dirty="0">
                <a:solidFill>
                  <a:srgbClr val="21B4A9"/>
                </a:solidFill>
                <a:latin typeface="Calibri"/>
                <a:ea typeface="Calibri"/>
                <a:cs typeface="Calibri"/>
                <a:sym typeface="Calibri"/>
              </a:rPr>
              <a:t>social</a:t>
            </a:r>
            <a:endParaRPr sz="2400" dirty="0">
              <a:solidFill>
                <a:srgbClr val="21B4A9"/>
              </a:solidFill>
              <a:latin typeface="Calibri"/>
              <a:ea typeface="Calibri"/>
              <a:cs typeface="Calibri"/>
              <a:sym typeface="Calibri"/>
            </a:endParaRPr>
          </a:p>
        </p:txBody>
      </p:sp>
      <p:sp>
        <p:nvSpPr>
          <p:cNvPr id="202" name="Google Shape;202;p9"/>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FAB632"/>
                </a:solidFill>
                <a:latin typeface="Calibri"/>
                <a:ea typeface="Calibri"/>
                <a:cs typeface="Calibri"/>
                <a:sym typeface="Calibri"/>
              </a:rPr>
              <a:t>Unitatea 1: Definirea ideii și conceperea modelului de afaceri</a:t>
            </a:r>
            <a:endParaRPr/>
          </a:p>
        </p:txBody>
      </p:sp>
      <p:sp>
        <p:nvSpPr>
          <p:cNvPr id="203" name="Google Shape;203;p9"/>
          <p:cNvSpPr txBox="1"/>
          <p:nvPr/>
        </p:nvSpPr>
        <p:spPr>
          <a:xfrm>
            <a:off x="1473200" y="1542600"/>
            <a:ext cx="2326640" cy="20005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
        <p:nvSpPr>
          <p:cNvPr id="204" name="Google Shape;204;p9"/>
          <p:cNvSpPr txBox="1"/>
          <p:nvPr/>
        </p:nvSpPr>
        <p:spPr>
          <a:xfrm>
            <a:off x="1373051" y="1573080"/>
            <a:ext cx="3094445" cy="1695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pic>
        <p:nvPicPr>
          <p:cNvPr id="205" name="Google Shape;205;p9" descr="https://sustainablebusinessmodel.files.wordpress.com/2015/04/social_business_model_canvas.png"/>
          <p:cNvPicPr preferRelativeResize="0"/>
          <p:nvPr/>
        </p:nvPicPr>
        <p:blipFill rotWithShape="1">
          <a:blip r:embed="rId3">
            <a:alphaModFix/>
          </a:blip>
          <a:srcRect/>
          <a:stretch/>
        </p:blipFill>
        <p:spPr>
          <a:xfrm>
            <a:off x="645186" y="1581335"/>
            <a:ext cx="9474003" cy="4935127"/>
          </a:xfrm>
          <a:prstGeom prst="rect">
            <a:avLst/>
          </a:prstGeom>
          <a:noFill/>
          <a:ln>
            <a:noFill/>
          </a:ln>
        </p:spPr>
      </p:pic>
      <p:sp>
        <p:nvSpPr>
          <p:cNvPr id="206" name="Google Shape;206;p9"/>
          <p:cNvSpPr txBox="1"/>
          <p:nvPr/>
        </p:nvSpPr>
        <p:spPr>
          <a:xfrm>
            <a:off x="1373050" y="1571175"/>
            <a:ext cx="3094445" cy="1695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1955</Words>
  <Application>Microsoft Office PowerPoint</Application>
  <PresentationFormat>Widescreen</PresentationFormat>
  <Paragraphs>201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Noto Sans Symbols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Gabriela Álvarez Bordón</dc:creator>
  <cp:keywords>, docId:8264FD6D4039AE114F1C26E75B59DA8E</cp:keywords>
  <cp:lastModifiedBy>OFFICE KLN</cp:lastModifiedBy>
  <cp:revision>10</cp:revision>
  <dcterms:created xsi:type="dcterms:W3CDTF">2022-05-18T10:18:40Z</dcterms:created>
  <dcterms:modified xsi:type="dcterms:W3CDTF">2023-02-16T17:09:52Z</dcterms:modified>
</cp:coreProperties>
</file>