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0" r:id="rId5"/>
    <p:sldId id="278" r:id="rId6"/>
    <p:sldId id="268" r:id="rId7"/>
    <p:sldId id="269" r:id="rId8"/>
    <p:sldId id="272" r:id="rId9"/>
    <p:sldId id="270" r:id="rId10"/>
    <p:sldId id="271" r:id="rId11"/>
    <p:sldId id="273" r:id="rId12"/>
    <p:sldId id="274" r:id="rId13"/>
    <p:sldId id="275" r:id="rId14"/>
    <p:sldId id="280" r:id="rId15"/>
    <p:sldId id="281" r:id="rId16"/>
    <p:sldId id="263" r:id="rId17"/>
    <p:sldId id="264" r:id="rId18"/>
    <p:sldId id="258"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4660"/>
  </p:normalViewPr>
  <p:slideViewPr>
    <p:cSldViewPr snapToGrid="0">
      <p:cViewPr varScale="1">
        <p:scale>
          <a:sx n="83" d="100"/>
          <a:sy n="83" d="100"/>
        </p:scale>
        <p:origin x="86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16/02/2023</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Faceți clic pentru a modifica stilul de titlu al patronului</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Faceți clic pentru a modifica stilurile de text ale patronului</a:t>
            </a:r>
          </a:p>
          <a:p>
            <a:pPr lvl="1"/>
            <a:r>
              <a:rPr lang="es-ES"/>
              <a:t>Al doilea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16/02/2023</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joint-research-centre.ec.europa.eu/greencomp-european-sustainability-competence-framework_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3" y="4253013"/>
            <a:ext cx="9724187" cy="584775"/>
          </a:xfrm>
          <a:prstGeom prst="rect">
            <a:avLst/>
          </a:prstGeom>
          <a:noFill/>
        </p:spPr>
        <p:txBody>
          <a:bodyPr wrap="square" rtlCol="0">
            <a:spAutoFit/>
          </a:bodyPr>
          <a:lstStyle/>
          <a:p>
            <a:r>
              <a:rPr lang="es-ES" sz="3200" b="1" dirty="0">
                <a:solidFill>
                  <a:srgbClr val="EA4E46"/>
                </a:solidFill>
              </a:rPr>
              <a:t>O introducere pentru utilizatori în cadrul GreenComp </a:t>
            </a:r>
            <a:endParaRPr lang="es-ES"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dirty="0"/>
              <a:t>Dezvoltat de </a:t>
            </a:r>
            <a:r>
              <a:rPr lang="en-GB" dirty="0"/>
              <a:t>IHF și CIRCLE</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b="1">
                <a:solidFill>
                  <a:srgbClr val="21B4A9"/>
                </a:solidFill>
              </a:rPr>
              <a:t>Acțiunea pentru durabilitate</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Zona de </a:t>
            </a:r>
            <a:r>
              <a:rPr lang="ro-RO" sz="3600" b="1" dirty="0">
                <a:solidFill>
                  <a:srgbClr val="FAB632"/>
                </a:solidFill>
                <a:ea typeface="Nunito Bold" charset="0"/>
                <a:cs typeface="Arima Madurai Semi" pitchFamily="2" charset="77"/>
              </a:rPr>
              <a:t>formare</a:t>
            </a:r>
            <a:r>
              <a:rPr lang="en-US" sz="3600" b="1" dirty="0">
                <a:solidFill>
                  <a:srgbClr val="FAB632"/>
                </a:solidFill>
                <a:ea typeface="Nunito Bold" charset="0"/>
                <a:cs typeface="Arima Madurai Semi" pitchFamily="2" charset="77"/>
              </a:rPr>
              <a:t> nr.4 </a:t>
            </a:r>
          </a:p>
        </p:txBody>
      </p:sp>
      <p:graphicFrame>
        <p:nvGraphicFramePr>
          <p:cNvPr id="6" name="Tabella 5"/>
          <p:cNvGraphicFramePr>
            <a:graphicFrameLocks noGrp="1"/>
          </p:cNvGraphicFramePr>
          <p:nvPr>
            <p:extLst>
              <p:ext uri="{D42A27DB-BD31-4B8C-83A1-F6EECF244321}">
                <p14:modId xmlns:p14="http://schemas.microsoft.com/office/powerpoint/2010/main" val="3396391361"/>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Zona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Competență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1747694396"/>
              </p:ext>
            </p:extLst>
          </p:nvPr>
        </p:nvGraphicFramePr>
        <p:xfrm>
          <a:off x="867306" y="2093130"/>
          <a:ext cx="10096499" cy="2897505"/>
        </p:xfrm>
        <a:graphic>
          <a:graphicData uri="http://schemas.openxmlformats.org/drawingml/2006/table">
            <a:tbl>
              <a:tblPr firstRow="1" firstCol="1" bandRow="1"/>
              <a:tblGrid>
                <a:gridCol w="2451493">
                  <a:extLst>
                    <a:ext uri="{9D8B030D-6E8A-4147-A177-3AD203B41FA5}">
                      <a16:colId xmlns:a16="http://schemas.microsoft.com/office/drawing/2014/main" val="969260973"/>
                    </a:ext>
                  </a:extLst>
                </a:gridCol>
                <a:gridCol w="3822503">
                  <a:extLst>
                    <a:ext uri="{9D8B030D-6E8A-4147-A177-3AD203B41FA5}">
                      <a16:colId xmlns:a16="http://schemas.microsoft.com/office/drawing/2014/main" val="3399592688"/>
                    </a:ext>
                  </a:extLst>
                </a:gridCol>
                <a:gridCol w="3822503">
                  <a:extLst>
                    <a:ext uri="{9D8B030D-6E8A-4147-A177-3AD203B41FA5}">
                      <a16:colId xmlns:a16="http://schemas.microsoft.com/office/drawing/2014/main" val="2945174129"/>
                    </a:ext>
                  </a:extLst>
                </a:gridCol>
              </a:tblGrid>
              <a:tr h="945804">
                <a:tc rowSpan="3">
                  <a:txBody>
                    <a:bodyPr/>
                    <a:lstStyle/>
                    <a:p>
                      <a:pPr algn="l">
                        <a:lnSpc>
                          <a:spcPct val="106000"/>
                        </a:lnSpc>
                        <a:spcAft>
                          <a:spcPts val="0"/>
                        </a:spcAft>
                      </a:pPr>
                      <a:r>
                        <a:rPr lang="es-ES_tradnl"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4. Acțiunea pentru durabilitate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A8D08D"/>
                    </a:solidFill>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4.1 Agenția politică</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ro-RO" sz="1500" dirty="0">
                          <a:effectLst/>
                          <a:latin typeface="Calibri" panose="020F0502020204030204" pitchFamily="34" charset="0"/>
                          <a:ea typeface="Calibri" panose="020F0502020204030204" pitchFamily="34" charset="0"/>
                          <a:cs typeface="Times New Roman" panose="02020603050405020304" pitchFamily="18" charset="0"/>
                        </a:rPr>
                        <a:t>Navigarea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în sistemul politic,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identific</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responsabilit</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ății</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și</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răspunder</a:t>
                      </a:r>
                      <a:r>
                        <a:rPr lang="ro-RO" sz="1500" dirty="0">
                          <a:effectLst/>
                          <a:latin typeface="Calibri" panose="020F0502020204030204" pitchFamily="34" charset="0"/>
                          <a:ea typeface="Calibri" panose="020F0502020204030204" pitchFamily="34" charset="0"/>
                          <a:cs typeface="Times New Roman" panose="02020603050405020304" pitchFamily="18" charset="0"/>
                        </a:rPr>
                        <a:t>ii</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politic</a:t>
                      </a:r>
                      <a:r>
                        <a:rPr lang="ro-RO" sz="1500" dirty="0">
                          <a:effectLst/>
                          <a:latin typeface="Calibri" panose="020F0502020204030204" pitchFamily="34" charset="0"/>
                          <a:ea typeface="Calibri" panose="020F0502020204030204" pitchFamily="34" charset="0"/>
                          <a:cs typeface="Times New Roman" panose="02020603050405020304" pitchFamily="18" charset="0"/>
                        </a:rPr>
                        <a:t>e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pentru</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comportamentele nedurabile și să solicite politici eficiente pentru durabilitate.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796828"/>
                  </a:ext>
                </a:extLst>
              </a:tr>
              <a:tr h="227541">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4.2 Acțiune colectivă</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ro-RO" sz="1500" dirty="0">
                          <a:effectLst/>
                          <a:latin typeface="Calibri" panose="020F0502020204030204" pitchFamily="34" charset="0"/>
                          <a:ea typeface="Calibri" panose="020F0502020204030204" pitchFamily="34" charset="0"/>
                          <a:cs typeface="Times New Roman" panose="02020603050405020304" pitchFamily="18" charset="0"/>
                        </a:rPr>
                        <a:t>A</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cțion</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pentru schimbare în colaborare cu alții.</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70471"/>
                  </a:ext>
                </a:extLst>
              </a:tr>
              <a:tr h="709353">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4.3 Inițiativa individuală</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Identificarea propriului potențial de sustenabilitate și contribuția activă la îmbunătățirea perspectivelor pentru comunitate și planetă.</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2264592"/>
                  </a:ext>
                </a:extLst>
              </a:tr>
            </a:tbl>
          </a:graphicData>
        </a:graphic>
      </p:graphicFrame>
    </p:spTree>
    <p:extLst>
      <p:ext uri="{BB962C8B-B14F-4D97-AF65-F5344CB8AC3E}">
        <p14:creationId xmlns:p14="http://schemas.microsoft.com/office/powerpoint/2010/main" val="4089785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Secțiunea 1.2: GreenComp - Scop</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Sursa: GreenComp</a:t>
            </a:r>
          </a:p>
        </p:txBody>
      </p:sp>
      <p:sp>
        <p:nvSpPr>
          <p:cNvPr id="6"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GreenComp</a:t>
            </a:r>
          </a:p>
        </p:txBody>
      </p:sp>
      <p:sp>
        <p:nvSpPr>
          <p:cNvPr id="7" name="Rectángulo 7">
            <a:extLst>
              <a:ext uri="{FF2B5EF4-FFF2-40B4-BE49-F238E27FC236}">
                <a16:creationId xmlns:a16="http://schemas.microsoft.com/office/drawing/2014/main" id="{5542BDAC-D70D-C5EB-3F26-F9277DFF6C62}"/>
              </a:ext>
            </a:extLst>
          </p:cNvPr>
          <p:cNvSpPr/>
          <p:nvPr/>
        </p:nvSpPr>
        <p:spPr>
          <a:xfrm>
            <a:off x="762529" y="1871201"/>
            <a:ext cx="10648421" cy="4031873"/>
          </a:xfrm>
          <a:prstGeom prst="rect">
            <a:avLst/>
          </a:prstGeom>
        </p:spPr>
        <p:txBody>
          <a:bodyPr wrap="square">
            <a:spAutoFit/>
          </a:bodyPr>
          <a:lstStyle/>
          <a:p>
            <a:pPr lvl="0" algn="just"/>
            <a:r>
              <a:rPr lang="en-GB" dirty="0"/>
              <a:t>Cadrul GreenComp prevede:</a:t>
            </a:r>
          </a:p>
          <a:p>
            <a:pPr lvl="0" algn="just"/>
            <a:r>
              <a:rPr lang="en-GB" dirty="0"/>
              <a:t> </a:t>
            </a:r>
          </a:p>
          <a:p>
            <a:pPr marL="742950" lvl="1" indent="-285750" algn="just">
              <a:buFont typeface="Arial" panose="020B0604020202020204" pitchFamily="34" charset="0"/>
              <a:buChar char="•"/>
            </a:pPr>
            <a:r>
              <a:rPr lang="en-GB" dirty="0"/>
              <a:t>Un model de domenii de </a:t>
            </a:r>
            <a:r>
              <a:rPr lang="en-GB" b="1" dirty="0">
                <a:solidFill>
                  <a:srgbClr val="002060"/>
                </a:solidFill>
              </a:rPr>
              <a:t>competență </a:t>
            </a:r>
            <a:r>
              <a:rPr lang="en-GB" dirty="0"/>
              <a:t>și competențe în domeniul </a:t>
            </a:r>
            <a:r>
              <a:rPr lang="en-GB" b="1" dirty="0">
                <a:solidFill>
                  <a:srgbClr val="002060"/>
                </a:solidFill>
              </a:rPr>
              <a:t>sustenabilității</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O resursă unică pe care toate persoanele implicate în </a:t>
            </a:r>
            <a:r>
              <a:rPr lang="en-GB" b="1" dirty="0">
                <a:solidFill>
                  <a:srgbClr val="002060"/>
                </a:solidFill>
              </a:rPr>
              <a:t>educația și formarea în domeniul sustenabilității </a:t>
            </a:r>
            <a:r>
              <a:rPr lang="en-GB" dirty="0"/>
              <a:t>mediului o pot utiliza, împărtăși și la care se pot referi.</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O listă preliminară de elemente de competență, inclusiv </a:t>
            </a:r>
            <a:r>
              <a:rPr lang="en-GB" b="1" dirty="0">
                <a:solidFill>
                  <a:srgbClr val="002060"/>
                </a:solidFill>
              </a:rPr>
              <a:t>cunoștințe</a:t>
            </a:r>
            <a:r>
              <a:rPr lang="en-GB" dirty="0"/>
              <a:t>, </a:t>
            </a:r>
            <a:r>
              <a:rPr lang="en-GB" b="1" dirty="0">
                <a:solidFill>
                  <a:srgbClr val="002060"/>
                </a:solidFill>
              </a:rPr>
              <a:t>abilități </a:t>
            </a:r>
            <a:r>
              <a:rPr lang="en-GB" dirty="0"/>
              <a:t>și </a:t>
            </a:r>
            <a:r>
              <a:rPr lang="en-GB" b="1" dirty="0">
                <a:solidFill>
                  <a:srgbClr val="002060"/>
                </a:solidFill>
              </a:rPr>
              <a:t>atitudini</a:t>
            </a:r>
            <a:r>
              <a:rPr lang="en-GB" dirty="0"/>
              <a:t>, ca ilustrații ale modului de aplicare a competențelor.</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Un punct de referință standard pentru discuții, </a:t>
            </a:r>
            <a:r>
              <a:rPr lang="en-GB" b="1" dirty="0">
                <a:solidFill>
                  <a:srgbClr val="002060"/>
                </a:solidFill>
              </a:rPr>
              <a:t>schimburi de practici </a:t>
            </a:r>
            <a:r>
              <a:rPr lang="en-GB" dirty="0"/>
              <a:t>și </a:t>
            </a:r>
            <a:r>
              <a:rPr lang="en-GB" b="1" dirty="0">
                <a:solidFill>
                  <a:srgbClr val="002060"/>
                </a:solidFill>
              </a:rPr>
              <a:t>învățare reciprocă </a:t>
            </a:r>
            <a:r>
              <a:rPr lang="en-GB" dirty="0"/>
              <a:t>între educatorii implicați în învățarea pe tot parcursul vieții din întreaga UE</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O contribuție la transferarea competențelor și la </a:t>
            </a:r>
            <a:r>
              <a:rPr lang="en-GB" b="1" dirty="0">
                <a:solidFill>
                  <a:srgbClr val="002060"/>
                </a:solidFill>
              </a:rPr>
              <a:t>promovarea mobilității </a:t>
            </a:r>
            <a:r>
              <a:rPr lang="en-GB" dirty="0"/>
              <a:t>în UE în vederea participării depline la societatea europeană.</a:t>
            </a:r>
          </a:p>
          <a:p>
            <a:pPr algn="just">
              <a:defRPr/>
            </a:pPr>
            <a:r>
              <a:rPr lang="en-GB" sz="1800" dirty="0">
                <a:effectLst/>
                <a:ea typeface="Times New Roman" panose="02020603050405020304" pitchFamily="18" charset="0"/>
                <a:cs typeface="Calibri" panose="020F0502020204030204" pitchFamily="34" charset="0"/>
              </a:rPr>
              <a:t> </a:t>
            </a:r>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0721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Secțiunea 1.3: GreenComp - Metodologie</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Sursa: GreenComp</a:t>
            </a:r>
          </a:p>
        </p:txBody>
      </p:sp>
      <p:sp>
        <p:nvSpPr>
          <p:cNvPr id="6"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GreenComp</a:t>
            </a:r>
          </a:p>
        </p:txBody>
      </p:sp>
      <p:sp>
        <p:nvSpPr>
          <p:cNvPr id="7" name="Rectángulo 7">
            <a:extLst>
              <a:ext uri="{FF2B5EF4-FFF2-40B4-BE49-F238E27FC236}">
                <a16:creationId xmlns:a16="http://schemas.microsoft.com/office/drawing/2014/main" id="{5542BDAC-D70D-C5EB-3F26-F9277DFF6C62}"/>
              </a:ext>
            </a:extLst>
          </p:cNvPr>
          <p:cNvSpPr/>
          <p:nvPr/>
        </p:nvSpPr>
        <p:spPr>
          <a:xfrm>
            <a:off x="762529" y="1871201"/>
            <a:ext cx="10648421" cy="3647152"/>
          </a:xfrm>
          <a:prstGeom prst="rect">
            <a:avLst/>
          </a:prstGeom>
        </p:spPr>
        <p:txBody>
          <a:bodyPr wrap="square">
            <a:spAutoFit/>
          </a:bodyPr>
          <a:lstStyle/>
          <a:p>
            <a:pPr lvl="0" algn="just"/>
            <a:r>
              <a:rPr lang="en-GB" dirty="0"/>
              <a:t>Dezvoltarea unui consens bazat pe o abordare de cercetare prin metode mixte a dus la crearea cadrului european de competențe în domeniul sustenabilității. </a:t>
            </a:r>
          </a:p>
          <a:p>
            <a:pPr lvl="0" algn="just"/>
            <a:endParaRPr lang="en-GB" dirty="0"/>
          </a:p>
          <a:p>
            <a:pPr lvl="0" algn="just"/>
            <a:r>
              <a:rPr lang="en-GB" dirty="0"/>
              <a:t>Prin acest proces, GreenComp a fost îmbunătățit treptat și constant și, ca urmare, a luat naștere cadrul cuprinzător prezentat în acest modul. </a:t>
            </a:r>
          </a:p>
          <a:p>
            <a:pPr lvl="0" algn="just"/>
            <a:endParaRPr lang="en-GB" dirty="0"/>
          </a:p>
          <a:p>
            <a:pPr lvl="0" algn="just"/>
            <a:r>
              <a:rPr lang="en-GB" dirty="0"/>
              <a:t>Un grup eterogen de peste 75 de profesioniști și părți </a:t>
            </a:r>
            <a:r>
              <a:rPr lang="en-GB" dirty="0" err="1"/>
              <a:t>interesate</a:t>
            </a:r>
            <a:r>
              <a:rPr lang="en-GB" dirty="0"/>
              <a:t> a</a:t>
            </a:r>
            <a:r>
              <a:rPr lang="ro-RO" dirty="0"/>
              <a:t>u</a:t>
            </a:r>
            <a:r>
              <a:rPr lang="en-GB" dirty="0"/>
              <a:t> fost contactat pe tot parcursul procesului pentru a obține contribuția lor și pentru a ajunge treptat la un acord. </a:t>
            </a:r>
          </a:p>
          <a:p>
            <a:pPr lvl="0" algn="just"/>
            <a:endParaRPr lang="en-GB" dirty="0"/>
          </a:p>
          <a:p>
            <a:pPr lvl="0" algn="just"/>
            <a:r>
              <a:rPr lang="en-GB" dirty="0"/>
              <a:t>Printre participanții la grup s-au numărat cadre universitare și cercetători cu experiență în domeniul învățării pe tot parcursul vieții și al educației durabile, precum și ONG-uri, reprezentanți ai tinerilor, profesori și factori de decizie politică din statele membre ale UE.</a:t>
            </a:r>
          </a:p>
          <a:p>
            <a:pPr lvl="0" algn="just"/>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19169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289871"/>
            <a:ext cx="10352314"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2: Competențe în domeniul sustenabilității</a:t>
            </a:r>
          </a:p>
        </p:txBody>
      </p:sp>
      <p:sp>
        <p:nvSpPr>
          <p:cNvPr id="16" name="CuadroTexto 6">
            <a:extLst>
              <a:ext uri="{FF2B5EF4-FFF2-40B4-BE49-F238E27FC236}">
                <a16:creationId xmlns:a16="http://schemas.microsoft.com/office/drawing/2014/main" id="{618107C6-F71B-F849-B2D5-0DD0FE2EE875}"/>
              </a:ext>
            </a:extLst>
          </p:cNvPr>
          <p:cNvSpPr txBox="1"/>
          <p:nvPr/>
        </p:nvSpPr>
        <p:spPr>
          <a:xfrm>
            <a:off x="762529" y="1034369"/>
            <a:ext cx="9676870" cy="461665"/>
          </a:xfrm>
          <a:prstGeom prst="rect">
            <a:avLst/>
          </a:prstGeom>
          <a:noFill/>
        </p:spPr>
        <p:txBody>
          <a:bodyPr wrap="square" rtlCol="0">
            <a:spAutoFit/>
          </a:bodyPr>
          <a:lstStyle/>
          <a:p>
            <a:r>
              <a:rPr lang="en-GB" sz="2400" dirty="0">
                <a:solidFill>
                  <a:srgbClr val="21B4A9"/>
                </a:solidFill>
              </a:rPr>
              <a:t>Secțiunea 2.1: Căutarea unei definiții pentru competențele în materie de durabilitate</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Sursa: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3000821"/>
          </a:xfrm>
          <a:prstGeom prst="rect">
            <a:avLst/>
          </a:prstGeom>
        </p:spPr>
        <p:txBody>
          <a:bodyPr wrap="square">
            <a:spAutoFit/>
          </a:bodyPr>
          <a:lstStyle/>
          <a:p>
            <a:pPr lvl="0" algn="just" fontAlgn="base"/>
            <a:r>
              <a:rPr lang="en-GB" dirty="0">
                <a:solidFill>
                  <a:prstClr val="black"/>
                </a:solidFill>
                <a:ea typeface="Times New Roman" panose="02020603050405020304" pitchFamily="18" charset="0"/>
                <a:cs typeface="Calibri" panose="020F0502020204030204" pitchFamily="34" charset="0"/>
              </a:rPr>
              <a:t>GreenComp propune următoarea definiție a competenței durabile: </a:t>
            </a:r>
            <a:endParaRPr lang="it-IT" dirty="0">
              <a:solidFill>
                <a:prstClr val="black"/>
              </a:solidFill>
              <a:ea typeface="Arial MT"/>
              <a:cs typeface="Arial MT"/>
            </a:endParaRPr>
          </a:p>
          <a:p>
            <a:pPr lvl="0" algn="just" fontAlgn="base"/>
            <a:r>
              <a:rPr lang="en-GB" dirty="0">
                <a:solidFill>
                  <a:prstClr val="black"/>
                </a:solidFill>
                <a:ea typeface="Times New Roman" panose="02020603050405020304" pitchFamily="18" charset="0"/>
                <a:cs typeface="Calibri" panose="020F0502020204030204" pitchFamily="34" charset="0"/>
              </a:rPr>
              <a:t> </a:t>
            </a:r>
            <a:endParaRPr lang="it-IT" dirty="0">
              <a:solidFill>
                <a:prstClr val="black"/>
              </a:solidFill>
              <a:ea typeface="Arial MT"/>
              <a:cs typeface="Arial MT"/>
            </a:endParaRPr>
          </a:p>
          <a:p>
            <a:pPr lvl="0" algn="just" fontAlgn="base"/>
            <a:r>
              <a:rPr lang="en-US" sz="2200" i="1" dirty="0">
                <a:solidFill>
                  <a:prstClr val="black"/>
                </a:solidFill>
                <a:ea typeface="Times New Roman" panose="02020603050405020304" pitchFamily="18" charset="0"/>
                <a:cs typeface="Calibri" panose="020F0502020204030204" pitchFamily="34" charset="0"/>
              </a:rPr>
              <a:t>O competență în domeniul sustenabilității le permite cursanților să </a:t>
            </a:r>
            <a:r>
              <a:rPr lang="en-US" sz="2200" b="1" i="1" dirty="0">
                <a:solidFill>
                  <a:srgbClr val="002060"/>
                </a:solidFill>
                <a:ea typeface="Times New Roman" panose="02020603050405020304" pitchFamily="18" charset="0"/>
                <a:cs typeface="Calibri" panose="020F0502020204030204" pitchFamily="34" charset="0"/>
              </a:rPr>
              <a:t>întruchipeze valorile sustenabilității </a:t>
            </a:r>
            <a:r>
              <a:rPr lang="en-US" sz="2200" i="1" dirty="0">
                <a:solidFill>
                  <a:prstClr val="black"/>
                </a:solidFill>
                <a:ea typeface="Times New Roman" panose="02020603050405020304" pitchFamily="18" charset="0"/>
                <a:cs typeface="Calibri" panose="020F0502020204030204" pitchFamily="34" charset="0"/>
              </a:rPr>
              <a:t>și să </a:t>
            </a:r>
            <a:r>
              <a:rPr lang="en-US" sz="2200" b="1" i="1" dirty="0">
                <a:solidFill>
                  <a:srgbClr val="002060"/>
                </a:solidFill>
                <a:ea typeface="Times New Roman" panose="02020603050405020304" pitchFamily="18" charset="0"/>
                <a:cs typeface="Calibri" panose="020F0502020204030204" pitchFamily="34" charset="0"/>
              </a:rPr>
              <a:t>îmbrățișeze sisteme complexe, </a:t>
            </a:r>
            <a:r>
              <a:rPr lang="en-US" sz="2200" i="1" dirty="0">
                <a:solidFill>
                  <a:prstClr val="black"/>
                </a:solidFill>
                <a:ea typeface="Times New Roman" panose="02020603050405020304" pitchFamily="18" charset="0"/>
                <a:cs typeface="Calibri" panose="020F0502020204030204" pitchFamily="34" charset="0"/>
              </a:rPr>
              <a:t>pentru a </a:t>
            </a:r>
            <a:r>
              <a:rPr lang="en-US" sz="2200" b="1" i="1" dirty="0">
                <a:solidFill>
                  <a:srgbClr val="002060"/>
                </a:solidFill>
                <a:ea typeface="Times New Roman" panose="02020603050405020304" pitchFamily="18" charset="0"/>
                <a:cs typeface="Calibri" panose="020F0502020204030204" pitchFamily="34" charset="0"/>
              </a:rPr>
              <a:t>întreprinde sau a solicita acțiuni </a:t>
            </a:r>
            <a:r>
              <a:rPr lang="en-US" sz="2200" i="1" dirty="0">
                <a:solidFill>
                  <a:prstClr val="black"/>
                </a:solidFill>
                <a:ea typeface="Times New Roman" panose="02020603050405020304" pitchFamily="18" charset="0"/>
                <a:cs typeface="Calibri" panose="020F0502020204030204" pitchFamily="34" charset="0"/>
              </a:rPr>
              <a:t>care să restabilească și să mențină sănătatea ecosistemelor și să consolideze justiția, generând viziuni pentru un viitor sustenabil. </a:t>
            </a:r>
          </a:p>
          <a:p>
            <a:pPr lvl="0" algn="just" fontAlgn="base"/>
            <a:endParaRPr lang="en-GB" i="1" dirty="0">
              <a:solidFill>
                <a:prstClr val="black"/>
              </a:solidFill>
              <a:ea typeface="Arial MT"/>
              <a:cs typeface="Calibri" panose="020F0502020204030204" pitchFamily="34" charset="0"/>
            </a:endParaRPr>
          </a:p>
          <a:p>
            <a:pPr lvl="0" algn="just" fontAlgn="base"/>
            <a:r>
              <a:rPr lang="en-GB" dirty="0">
                <a:solidFill>
                  <a:prstClr val="black"/>
                </a:solidFill>
                <a:ea typeface="Arial MT"/>
                <a:cs typeface="Arial MT"/>
              </a:rPr>
              <a:t>Pentru ca elevii să gândească, să planifice și să acționeze în mod durabil și în armonie cu mediul înconjurător, această definiție pune un accent puternic pe dezvoltarea cunoștințelor, abilităților și atitudinilor legate de durabilitate, așa cum am arătat în cele patru tabele anterioare.</a:t>
            </a:r>
          </a:p>
          <a:p>
            <a:pPr lvl="0" algn="just"/>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3597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8" y="341872"/>
            <a:ext cx="10742931"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2: Competențe în domeniul sustenabilității</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Sursa: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2816156"/>
          </a:xfrm>
          <a:prstGeom prst="rect">
            <a:avLst/>
          </a:prstGeom>
        </p:spPr>
        <p:txBody>
          <a:bodyPr wrap="square">
            <a:spAutoFit/>
          </a:bodyPr>
          <a:lstStyle/>
          <a:p>
            <a:pPr lvl="0" algn="just" fontAlgn="base"/>
            <a:r>
              <a:rPr lang="en-GB" dirty="0">
                <a:solidFill>
                  <a:prstClr val="black"/>
                </a:solidFill>
                <a:ea typeface="Times New Roman" panose="02020603050405020304" pitchFamily="18" charset="0"/>
                <a:cs typeface="Calibri" panose="020F0502020204030204" pitchFamily="34" charset="0"/>
              </a:rPr>
              <a:t>Încă de la prima sa propunere formală din anii 1960, </a:t>
            </a:r>
            <a:r>
              <a:rPr lang="en-GB" b="1" dirty="0">
                <a:solidFill>
                  <a:srgbClr val="002060"/>
                </a:solidFill>
                <a:ea typeface="Times New Roman" panose="02020603050405020304" pitchFamily="18" charset="0"/>
                <a:cs typeface="Calibri" panose="020F0502020204030204" pitchFamily="34" charset="0"/>
              </a:rPr>
              <a:t>învățarea transformațională </a:t>
            </a:r>
            <a:r>
              <a:rPr lang="en-GB" dirty="0">
                <a:solidFill>
                  <a:prstClr val="black"/>
                </a:solidFill>
                <a:ea typeface="Times New Roman" panose="02020603050405020304" pitchFamily="18" charset="0"/>
                <a:cs typeface="Calibri" panose="020F0502020204030204" pitchFamily="34" charset="0"/>
              </a:rPr>
              <a:t>a fost frecvent legată de educația pentru dezvoltare durabilă și de ideile conexe, deoarece urmărește să ne modifice în mod fundamental opiniile, atitudinile și comportamentul prin reflecția asupra a ceea ce știm și ceea ce nu știm. </a:t>
            </a:r>
          </a:p>
          <a:p>
            <a:pPr marL="285750" lvl="0" indent="-285750" algn="just" fontAlgn="base">
              <a:buFont typeface="Arial" panose="020B0604020202020204" pitchFamily="34" charset="0"/>
              <a:buChar char="•"/>
            </a:pPr>
            <a:endParaRPr lang="en-GB" dirty="0">
              <a:solidFill>
                <a:prstClr val="black"/>
              </a:solidFill>
              <a:ea typeface="Arial MT"/>
              <a:cs typeface="Calibri" panose="020F0502020204030204" pitchFamily="34" charset="0"/>
            </a:endParaRPr>
          </a:p>
          <a:p>
            <a:pPr lvl="0" algn="just" fontAlgn="base"/>
            <a:r>
              <a:rPr lang="en-GB" dirty="0">
                <a:solidFill>
                  <a:prstClr val="black"/>
                </a:solidFill>
                <a:ea typeface="Arial MT"/>
                <a:cs typeface="Arial MT"/>
              </a:rPr>
              <a:t>Ne provoacă să ne gândim în mod critic la modul în care ne percepem mediul înconjurător și la rolul pe care îl jucăm în el. </a:t>
            </a:r>
          </a:p>
          <a:p>
            <a:pPr marL="285750" lvl="0" indent="-285750" algn="just" fontAlgn="base">
              <a:buFont typeface="Arial" panose="020B0604020202020204" pitchFamily="34" charset="0"/>
              <a:buChar char="•"/>
            </a:pPr>
            <a:endParaRPr lang="en-GB" dirty="0">
              <a:solidFill>
                <a:prstClr val="black"/>
              </a:solidFill>
              <a:ea typeface="Arial MT"/>
              <a:cs typeface="Arial MT"/>
            </a:endParaRPr>
          </a:p>
          <a:p>
            <a:pPr lvl="0" algn="just" fontAlgn="base"/>
            <a:r>
              <a:rPr lang="en-GB" dirty="0">
                <a:solidFill>
                  <a:prstClr val="black"/>
                </a:solidFill>
                <a:ea typeface="Arial MT"/>
                <a:cs typeface="Arial MT"/>
              </a:rPr>
              <a:t>Pentru a reflecta și a îmbrățișa durabilitatea în rolurile lor zilnice de studenți, consumatori, producători, profesioniști, activiști, factori de decizie politică, vecini, angajați, profesori și formatori, organizații, comunități și societatea în general, educația pentru durabilitate are ca scop să doteze cursanții cu competențele necesare.</a:t>
            </a:r>
          </a:p>
          <a:p>
            <a:pPr lvl="0" algn="just" fontAlgn="base"/>
            <a:endParaRPr lang="en-US" sz="1500" i="1" dirty="0">
              <a:ea typeface="Times New Roman" panose="02020603050405020304" pitchFamily="18" charset="0"/>
              <a:cs typeface="Calibri" panose="020F0502020204030204" pitchFamily="34" charset="0"/>
            </a:endParaRPr>
          </a:p>
        </p:txBody>
      </p:sp>
      <p:sp>
        <p:nvSpPr>
          <p:cNvPr id="7" name="CuadroTexto 6">
            <a:extLst>
              <a:ext uri="{FF2B5EF4-FFF2-40B4-BE49-F238E27FC236}">
                <a16:creationId xmlns:a16="http://schemas.microsoft.com/office/drawing/2014/main" id="{618107C6-F71B-F849-B2D5-0DD0FE2EE875}"/>
              </a:ext>
            </a:extLst>
          </p:cNvPr>
          <p:cNvSpPr txBox="1"/>
          <p:nvPr/>
        </p:nvSpPr>
        <p:spPr>
          <a:xfrm>
            <a:off x="762530" y="1246054"/>
            <a:ext cx="8686270" cy="461665"/>
          </a:xfrm>
          <a:prstGeom prst="rect">
            <a:avLst/>
          </a:prstGeom>
          <a:noFill/>
        </p:spPr>
        <p:txBody>
          <a:bodyPr wrap="square" rtlCol="0">
            <a:spAutoFit/>
          </a:bodyPr>
          <a:lstStyle/>
          <a:p>
            <a:r>
              <a:rPr lang="en-GB" sz="2400" dirty="0">
                <a:solidFill>
                  <a:srgbClr val="21B4A9"/>
                </a:solidFill>
              </a:rPr>
              <a:t>Secțiunea 2.2: Predarea și învățarea competențelor de durabilitate </a:t>
            </a:r>
          </a:p>
        </p:txBody>
      </p:sp>
    </p:spTree>
    <p:extLst>
      <p:ext uri="{BB962C8B-B14F-4D97-AF65-F5344CB8AC3E}">
        <p14:creationId xmlns:p14="http://schemas.microsoft.com/office/powerpoint/2010/main" val="236789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8" y="495760"/>
            <a:ext cx="10574255"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2: Competențe în domeniul sustenabilității</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Sursa: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3123932"/>
          </a:xfrm>
          <a:prstGeom prst="rect">
            <a:avLst/>
          </a:prstGeom>
        </p:spPr>
        <p:txBody>
          <a:bodyPr wrap="square">
            <a:spAutoFit/>
          </a:bodyPr>
          <a:lstStyle/>
          <a:p>
            <a:pPr lvl="0" algn="just"/>
            <a:r>
              <a:rPr lang="en-GB" dirty="0">
                <a:solidFill>
                  <a:prstClr val="black"/>
                </a:solidFill>
                <a:ea typeface="Arial MT"/>
                <a:cs typeface="Calibri" panose="020F0502020204030204" pitchFamily="34" charset="0"/>
              </a:rPr>
              <a:t>Scopul final al educației pentru durabilitate este de a modifica persoana și instituția socială printr-o abordare holistică, fiind astfel privită în aceeași lumină cu învățarea transformațională. Atât educația, cât și formarea sunt incluse în învățare. Este ceea ce definim după cum urmează:</a:t>
            </a:r>
            <a:endParaRPr lang="it-IT" dirty="0">
              <a:solidFill>
                <a:prstClr val="black"/>
              </a:solidFill>
              <a:ea typeface="Arial MT"/>
              <a:cs typeface="Arial MT"/>
            </a:endParaRPr>
          </a:p>
          <a:p>
            <a:pPr lvl="0" algn="just"/>
            <a:r>
              <a:rPr lang="en-GB" dirty="0">
                <a:solidFill>
                  <a:prstClr val="black"/>
                </a:solidFill>
                <a:ea typeface="Arial MT"/>
                <a:cs typeface="Calibri" panose="020F0502020204030204" pitchFamily="34" charset="0"/>
              </a:rPr>
              <a:t> </a:t>
            </a:r>
            <a:endParaRPr lang="it-IT" dirty="0">
              <a:solidFill>
                <a:prstClr val="black"/>
              </a:solidFill>
              <a:ea typeface="Arial MT"/>
              <a:cs typeface="Arial MT"/>
            </a:endParaRPr>
          </a:p>
          <a:p>
            <a:pPr lvl="0" algn="just"/>
            <a:r>
              <a:rPr lang="en-US" sz="2200" i="1" dirty="0">
                <a:solidFill>
                  <a:prstClr val="black"/>
                </a:solidFill>
                <a:ea typeface="Arial MT"/>
                <a:cs typeface="Calibri" panose="020F0502020204030204" pitchFamily="34" charset="0"/>
              </a:rPr>
              <a:t>Învățarea pentru durabilitatea mediului urmărește să cultive o </a:t>
            </a:r>
            <a:r>
              <a:rPr lang="en-US" sz="2200" b="1" i="1" dirty="0">
                <a:solidFill>
                  <a:srgbClr val="002060"/>
                </a:solidFill>
                <a:ea typeface="Arial MT"/>
                <a:cs typeface="Calibri" panose="020F0502020204030204" pitchFamily="34" charset="0"/>
              </a:rPr>
              <a:t>mentalitate de durabilitate </a:t>
            </a:r>
            <a:r>
              <a:rPr lang="en-US" sz="2200" i="1" dirty="0">
                <a:solidFill>
                  <a:prstClr val="black"/>
                </a:solidFill>
                <a:ea typeface="Arial MT"/>
                <a:cs typeface="Calibri" panose="020F0502020204030204" pitchFamily="34" charset="0"/>
              </a:rPr>
              <a:t>din copilărie până la vârsta adultă, înțelegând că oamenii fac parte din natură și depind de ea. Cursanții sunt echipați cu cunoștințe, competențe și atitudini care îi ajută să devină </a:t>
            </a:r>
            <a:r>
              <a:rPr lang="en-US" sz="2200" b="1" i="1" dirty="0">
                <a:solidFill>
                  <a:srgbClr val="002060"/>
                </a:solidFill>
                <a:ea typeface="Arial MT"/>
                <a:cs typeface="Calibri" panose="020F0502020204030204" pitchFamily="34" charset="0"/>
              </a:rPr>
              <a:t>agenți ai schimbării </a:t>
            </a:r>
            <a:r>
              <a:rPr lang="en-US" sz="2200" i="1" dirty="0">
                <a:solidFill>
                  <a:prstClr val="black"/>
                </a:solidFill>
                <a:ea typeface="Arial MT"/>
                <a:cs typeface="Calibri" panose="020F0502020204030204" pitchFamily="34" charset="0"/>
              </a:rPr>
              <a:t>și să contribuie individual și colectiv la modelarea viitorului în limitele planetare. </a:t>
            </a:r>
          </a:p>
          <a:p>
            <a:pPr marL="285750" lvl="0" indent="-285750" algn="just" fontAlgn="base">
              <a:buFont typeface="Arial" panose="020B0604020202020204" pitchFamily="34" charset="0"/>
              <a:buChar char="•"/>
            </a:pPr>
            <a:endParaRPr lang="en-US" sz="1500" i="1" dirty="0">
              <a:ea typeface="Times New Roman" panose="02020603050405020304" pitchFamily="18" charset="0"/>
              <a:cs typeface="Calibri" panose="020F0502020204030204" pitchFamily="34" charset="0"/>
            </a:endParaRPr>
          </a:p>
        </p:txBody>
      </p:sp>
      <p:sp>
        <p:nvSpPr>
          <p:cNvPr id="7" name="CuadroTexto 6">
            <a:extLst>
              <a:ext uri="{FF2B5EF4-FFF2-40B4-BE49-F238E27FC236}">
                <a16:creationId xmlns:a16="http://schemas.microsoft.com/office/drawing/2014/main" id="{618107C6-F71B-F849-B2D5-0DD0FE2EE875}"/>
              </a:ext>
            </a:extLst>
          </p:cNvPr>
          <p:cNvSpPr txBox="1"/>
          <p:nvPr/>
        </p:nvSpPr>
        <p:spPr>
          <a:xfrm>
            <a:off x="762530" y="1246054"/>
            <a:ext cx="8686270" cy="461665"/>
          </a:xfrm>
          <a:prstGeom prst="rect">
            <a:avLst/>
          </a:prstGeom>
          <a:noFill/>
        </p:spPr>
        <p:txBody>
          <a:bodyPr wrap="square" rtlCol="0">
            <a:spAutoFit/>
          </a:bodyPr>
          <a:lstStyle/>
          <a:p>
            <a:r>
              <a:rPr lang="en-GB" sz="2400" dirty="0">
                <a:solidFill>
                  <a:srgbClr val="21B4A9"/>
                </a:solidFill>
              </a:rPr>
              <a:t>Secțiunea 2.2: Predarea și învățarea competențelor de durabilitate </a:t>
            </a:r>
          </a:p>
        </p:txBody>
      </p:sp>
    </p:spTree>
    <p:extLst>
      <p:ext uri="{BB962C8B-B14F-4D97-AF65-F5344CB8AC3E}">
        <p14:creationId xmlns:p14="http://schemas.microsoft.com/office/powerpoint/2010/main" val="28703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466519" y="1836508"/>
            <a:ext cx="8812597" cy="338554"/>
          </a:xfrm>
          <a:prstGeom prst="rect">
            <a:avLst/>
          </a:prstGeom>
          <a:noFill/>
        </p:spPr>
        <p:txBody>
          <a:bodyPr wrap="square" rtlCol="0">
            <a:spAutoFit/>
          </a:bodyPr>
          <a:lstStyle/>
          <a:p>
            <a:pPr>
              <a:defRPr/>
            </a:pPr>
            <a:r>
              <a:rPr lang="en-GB" sz="1600" dirty="0">
                <a:effectLst/>
                <a:ea typeface="Times New Roman" panose="02020603050405020304" pitchFamily="18" charset="0"/>
                <a:cs typeface="Calibri" panose="020F0502020204030204" pitchFamily="34" charset="0"/>
              </a:rPr>
              <a:t>GreenComp specifică un set de competențe sustenabile care să alimenteze programele educaționale.</a:t>
            </a:r>
          </a:p>
        </p:txBody>
      </p:sp>
      <p:sp>
        <p:nvSpPr>
          <p:cNvPr id="3" name="Rectangle 58">
            <a:extLst>
              <a:ext uri="{FF2B5EF4-FFF2-40B4-BE49-F238E27FC236}">
                <a16:creationId xmlns:a16="http://schemas.microsoft.com/office/drawing/2014/main" id="{6B319258-F16B-2EB0-0E29-9B57F9FAD53D}"/>
              </a:ext>
            </a:extLst>
          </p:cNvPr>
          <p:cNvSpPr/>
          <p:nvPr/>
        </p:nvSpPr>
        <p:spPr>
          <a:xfrm>
            <a:off x="1466519" y="1452628"/>
            <a:ext cx="1454565"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GreenComp</a:t>
            </a: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 uri="{91240B29-F687-4f45-9708-019B960494DF}">
              <a14:hiddenLine xmlns="" xmlns:a16="http://schemas.microsoft.com/office/drawing/2014/main" xmlns:p14="http://schemas.microsoft.com/office/powerpoint/2010/main"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3600" b="1" dirty="0" err="1">
                <a:solidFill>
                  <a:srgbClr val="EA4E46"/>
                </a:solidFill>
                <a:ea typeface="Roboto" charset="0"/>
                <a:cs typeface="Poppins" pitchFamily="2" charset="77"/>
                <a:sym typeface="Bebas Neue" charset="0"/>
              </a:rPr>
              <a:t>Rezum</a:t>
            </a:r>
            <a:r>
              <a:rPr lang="ro-RO" sz="3600" b="1" dirty="0">
                <a:solidFill>
                  <a:srgbClr val="EA4E46"/>
                </a:solidFill>
                <a:ea typeface="Roboto" charset="0"/>
                <a:cs typeface="Poppins" pitchFamily="2" charset="77"/>
                <a:sym typeface="Bebas Neue" charset="0"/>
              </a:rPr>
              <a:t>at</a:t>
            </a:r>
            <a:endParaRPr lang="en-US" sz="3600" b="1" dirty="0">
              <a:solidFill>
                <a:srgbClr val="EA4E46"/>
              </a:solidFill>
              <a:ea typeface="Roboto" charset="0"/>
              <a:cs typeface="Poppins" pitchFamily="2" charset="77"/>
              <a:sym typeface="Bebas Neue" charset="0"/>
            </a:endParaRPr>
          </a:p>
        </p:txBody>
      </p:sp>
      <p:sp>
        <p:nvSpPr>
          <p:cNvPr id="7" name="CuadroTexto 6">
            <a:extLst>
              <a:ext uri="{FF2B5EF4-FFF2-40B4-BE49-F238E27FC236}">
                <a16:creationId xmlns:a16="http://schemas.microsoft.com/office/drawing/2014/main" id="{3D1A44CC-5B66-0C31-488E-20E25E214311}"/>
              </a:ext>
            </a:extLst>
          </p:cNvPr>
          <p:cNvSpPr txBox="1"/>
          <p:nvPr/>
        </p:nvSpPr>
        <p:spPr>
          <a:xfrm>
            <a:off x="1304082" y="1326645"/>
            <a:ext cx="329551" cy="1015663"/>
          </a:xfrm>
          <a:prstGeom prst="rect">
            <a:avLst/>
          </a:prstGeom>
          <a:noFill/>
        </p:spPr>
        <p:txBody>
          <a:bodyPr wrap="square" rtlCol="0">
            <a:spAutoFit/>
          </a:bodyPr>
          <a:lstStyle/>
          <a:p>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748464" y="2875803"/>
            <a:ext cx="8081498" cy="656590"/>
          </a:xfrm>
          <a:prstGeom prst="rect">
            <a:avLst/>
          </a:prstGeom>
          <a:noFill/>
        </p:spPr>
        <p:txBody>
          <a:bodyPr wrap="square" rtlCol="0">
            <a:spAutoFit/>
          </a:bodyPr>
          <a:lstStyle/>
          <a:p>
            <a:pPr>
              <a:lnSpc>
                <a:spcPts val="2220"/>
              </a:lnSpc>
            </a:pPr>
            <a:r>
              <a:rPr lang="en-GB" altLang="es-ES" sz="1600" dirty="0">
                <a:cs typeface="Calibri" panose="020F0502020204030204" pitchFamily="34" charset="0"/>
              </a:rPr>
              <a:t>Integrarea sustenabilității în instituțiile noastre de învățământ și de formare pentru a proteja mediul și sănătatea publică.</a:t>
            </a:r>
            <a:endParaRPr lang="en-US" sz="1600" dirty="0">
              <a:ea typeface="Lato Light" charset="0"/>
              <a:cs typeface="Poppins" pitchFamily="2" charset="77"/>
            </a:endParaRPr>
          </a:p>
        </p:txBody>
      </p:sp>
      <p:sp>
        <p:nvSpPr>
          <p:cNvPr id="9" name="Rectangle 58">
            <a:extLst>
              <a:ext uri="{FF2B5EF4-FFF2-40B4-BE49-F238E27FC236}">
                <a16:creationId xmlns:a16="http://schemas.microsoft.com/office/drawing/2014/main" id="{0C877272-F220-4842-4D58-DD7C1CFC4750}"/>
              </a:ext>
            </a:extLst>
          </p:cNvPr>
          <p:cNvSpPr/>
          <p:nvPr/>
        </p:nvSpPr>
        <p:spPr>
          <a:xfrm>
            <a:off x="4054736" y="2464832"/>
            <a:ext cx="2041264"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Obiectivele GreenComp</a:t>
            </a: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367793"/>
            <a:ext cx="329551" cy="1015663"/>
          </a:xfrm>
          <a:prstGeom prst="rect">
            <a:avLst/>
          </a:prstGeom>
          <a:noFill/>
        </p:spPr>
        <p:txBody>
          <a:bodyPr wrap="square" rtlCol="0">
            <a:spAutoFit/>
          </a:bodyPr>
          <a:lstStyle/>
          <a:p>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795506" y="3963432"/>
            <a:ext cx="6558932" cy="584775"/>
          </a:xfrm>
          <a:prstGeom prst="rect">
            <a:avLst/>
          </a:prstGeom>
          <a:noFill/>
        </p:spPr>
        <p:txBody>
          <a:bodyPr wrap="square" rtlCol="0">
            <a:spAutoFit/>
          </a:bodyPr>
          <a:lstStyle/>
          <a:p>
            <a:pPr fontAlgn="base"/>
            <a:r>
              <a:rPr lang="en-US" sz="1600" dirty="0">
                <a:effectLst/>
                <a:ea typeface="Times New Roman" panose="02020603050405020304" pitchFamily="18" charset="0"/>
                <a:cs typeface="Calibri" panose="020F0502020204030204" pitchFamily="34" charset="0"/>
              </a:rPr>
              <a:t>O competență în domeniul sustenabilității le permite cursanților să întruchipeze valorile sustenabilității.</a:t>
            </a:r>
          </a:p>
        </p:txBody>
      </p:sp>
      <p:sp>
        <p:nvSpPr>
          <p:cNvPr id="18" name="Rectangle 58">
            <a:extLst>
              <a:ext uri="{FF2B5EF4-FFF2-40B4-BE49-F238E27FC236}">
                <a16:creationId xmlns:a16="http://schemas.microsoft.com/office/drawing/2014/main" id="{7FD63D42-58E3-1CA9-9C37-E9B4648A7975}"/>
              </a:ext>
            </a:extLst>
          </p:cNvPr>
          <p:cNvSpPr/>
          <p:nvPr/>
        </p:nvSpPr>
        <p:spPr>
          <a:xfrm>
            <a:off x="5962619" y="3563322"/>
            <a:ext cx="311752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Competențe de sustenabilitate</a:t>
            </a: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633068" y="3475290"/>
            <a:ext cx="329551" cy="1015663"/>
          </a:xfrm>
          <a:prstGeom prst="rect">
            <a:avLst/>
          </a:prstGeom>
          <a:noFill/>
        </p:spPr>
        <p:txBody>
          <a:bodyPr wrap="square" rtlCol="0">
            <a:spAutoFit/>
          </a:bodyPr>
          <a:lstStyle/>
          <a:p>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951651" y="5052855"/>
            <a:ext cx="4061673" cy="1077218"/>
          </a:xfrm>
          <a:prstGeom prst="rect">
            <a:avLst/>
          </a:prstGeom>
          <a:noFill/>
        </p:spPr>
        <p:txBody>
          <a:bodyPr wrap="square" rtlCol="0">
            <a:spAutoFit/>
          </a:bodyPr>
          <a:lstStyle/>
          <a:p>
            <a:r>
              <a:rPr lang="en-US" sz="1600" dirty="0">
                <a:effectLst/>
                <a:ea typeface="Arial MT"/>
                <a:cs typeface="Calibri" panose="020F0502020204030204" pitchFamily="34" charset="0"/>
              </a:rPr>
              <a:t>Învățarea pentru durabilitatea mediului </a:t>
            </a:r>
            <a:endParaRPr lang="it-IT" sz="1600" dirty="0">
              <a:effectLst/>
              <a:ea typeface="Arial MT"/>
              <a:cs typeface="Arial MT"/>
            </a:endParaRPr>
          </a:p>
          <a:p>
            <a:r>
              <a:rPr lang="en-US" sz="1600" dirty="0">
                <a:effectLst/>
                <a:ea typeface="Arial MT"/>
                <a:cs typeface="Calibri" panose="020F0502020204030204" pitchFamily="34" charset="0"/>
              </a:rPr>
              <a:t>își propune să cultive o mentalitate sustenabilă, înțelegând că oamenii fac parte din natură și depind de ea.</a:t>
            </a:r>
            <a:endParaRPr lang="en-US" sz="1600" dirty="0">
              <a:ea typeface="Lato Light" charset="0"/>
              <a:cs typeface="Poppins" pitchFamily="2" charset="77"/>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951651" y="4446588"/>
            <a:ext cx="3117520" cy="707886"/>
          </a:xfrm>
          <a:prstGeom prst="rect">
            <a:avLst/>
          </a:prstGeom>
        </p:spPr>
        <p:txBody>
          <a:bodyPr wrap="none">
            <a:spAutoFit/>
          </a:bodyPr>
          <a:lstStyle/>
          <a:p>
            <a:r>
              <a:rPr lang="en-US" sz="2000" b="1" dirty="0">
                <a:solidFill>
                  <a:srgbClr val="FAB632"/>
                </a:solidFill>
                <a:ea typeface="Roboto" charset="0"/>
                <a:cs typeface="Poppins" pitchFamily="2" charset="77"/>
              </a:rPr>
              <a:t>Învățare și predare </a:t>
            </a:r>
          </a:p>
          <a:p>
            <a:r>
              <a:rPr lang="en-US" sz="2000" b="1" dirty="0">
                <a:solidFill>
                  <a:srgbClr val="FAB632"/>
                </a:solidFill>
                <a:ea typeface="Roboto" charset="0"/>
                <a:cs typeface="Poppins" pitchFamily="2" charset="77"/>
              </a:rPr>
              <a:t>Competențe de sustenabilitate</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789213" y="4478769"/>
            <a:ext cx="329551" cy="1015663"/>
          </a:xfrm>
          <a:prstGeom prst="rect">
            <a:avLst/>
          </a:prstGeom>
          <a:noFill/>
        </p:spPr>
        <p:txBody>
          <a:bodyPr wrap="square" rtlCol="0">
            <a:spAutoFit/>
          </a:bodyPr>
          <a:lstStyle/>
          <a:p>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 uri="{91240B29-F687-4f45-9708-019B960494DF}">
              <a14:hiddenLine xmlns="" xmlns:a16="http://schemas.microsoft.com/office/drawing/2014/main" xmlns:p14="http://schemas.microsoft.com/office/powerpoint/2010/main" xmlns:a14="http://schemas.microsoft.com/office/drawing/2010/main" w="12700">
                <a:solidFill>
                  <a:schemeClr val="tx1"/>
                </a:solidFill>
                <a:miter lim="800000"/>
                <a:headEnd/>
                <a:tailEnd/>
              </a14:hiddenLine>
            </a:ext>
          </a:extLst>
        </p:spPr>
        <p:txBody>
          <a:bodyPr wrap="square" lIns="0" tIns="0" rIns="0" bIns="0" anchor="ctr">
            <a:spAutoFit/>
          </a:bodyPr>
          <a:lstStyle/>
          <a:p>
            <a:r>
              <a:rPr lang="en-GB" sz="3600" b="1" dirty="0">
                <a:solidFill>
                  <a:srgbClr val="21B4A9"/>
                </a:solidFill>
              </a:rPr>
              <a:t>Test de autoevaluare:</a:t>
            </a:r>
          </a:p>
        </p:txBody>
      </p:sp>
      <p:grpSp>
        <p:nvGrpSpPr>
          <p:cNvPr id="2" name="Gruppo 1"/>
          <p:cNvGrpSpPr/>
          <p:nvPr/>
        </p:nvGrpSpPr>
        <p:grpSpPr>
          <a:xfrm>
            <a:off x="1432736" y="821872"/>
            <a:ext cx="9326528" cy="5862645"/>
            <a:chOff x="1298411" y="821872"/>
            <a:chExt cx="9326528"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1298411" y="821872"/>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1298411" y="821872"/>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GreenComp a fost solicitat de </a:t>
              </a:r>
              <a:r>
                <a:rPr lang="ro-RO" dirty="0"/>
                <a:t>Pactul Verde</a:t>
              </a:r>
              <a:endParaRPr lang="en-GB" dirty="0"/>
            </a:p>
          </p:txBody>
        </p:sp>
        <p:sp>
          <p:nvSpPr>
            <p:cNvPr id="8" name="TextBox 59">
              <a:extLst>
                <a:ext uri="{FF2B5EF4-FFF2-40B4-BE49-F238E27FC236}">
                  <a16:creationId xmlns:a16="http://schemas.microsoft.com/office/drawing/2014/main" id="{36E3134E-5D90-7486-82EB-DDE31CCFC4A8}"/>
                </a:ext>
              </a:extLst>
            </p:cNvPr>
            <p:cNvSpPr txBox="1"/>
            <p:nvPr/>
          </p:nvSpPr>
          <p:spPr>
            <a:xfrm>
              <a:off x="1588368" y="1203953"/>
              <a:ext cx="1846130" cy="954428"/>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Adevărat</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Fals</a:t>
              </a:r>
            </a:p>
          </p:txBody>
        </p:sp>
        <p:sp>
          <p:nvSpPr>
            <p:cNvPr id="12" name="Rectángulo 11">
              <a:extLst>
                <a:ext uri="{FF2B5EF4-FFF2-40B4-BE49-F238E27FC236}">
                  <a16:creationId xmlns:a16="http://schemas.microsoft.com/office/drawing/2014/main" id="{4E9A5348-FCF9-A995-E603-4FC64C50A981}"/>
                </a:ext>
              </a:extLst>
            </p:cNvPr>
            <p:cNvSpPr/>
            <p:nvPr/>
          </p:nvSpPr>
          <p:spPr>
            <a:xfrm>
              <a:off x="6106653" y="821872"/>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6106653" y="821872"/>
              <a:ext cx="4518286" cy="55399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Învățarea competențelor de durabilitate este legată de:</a:t>
              </a:r>
            </a:p>
          </p:txBody>
        </p:sp>
        <p:sp>
          <p:nvSpPr>
            <p:cNvPr id="15" name="TextBox 59">
              <a:extLst>
                <a:ext uri="{FF2B5EF4-FFF2-40B4-BE49-F238E27FC236}">
                  <a16:creationId xmlns:a16="http://schemas.microsoft.com/office/drawing/2014/main" id="{9F684A7D-2502-889D-AD01-A82D5FD65C00}"/>
                </a:ext>
              </a:extLst>
            </p:cNvPr>
            <p:cNvSpPr txBox="1"/>
            <p:nvPr/>
          </p:nvSpPr>
          <p:spPr>
            <a:xfrm>
              <a:off x="6396609" y="1203953"/>
              <a:ext cx="3890315" cy="1416093"/>
            </a:xfrm>
            <a:prstGeom prst="rect">
              <a:avLst/>
            </a:prstGeom>
            <a:noFill/>
          </p:spPr>
          <p:txBody>
            <a:bodyPr wrap="square" rtlCol="0">
              <a:spAutoFit/>
            </a:bodyPr>
            <a:lstStyle/>
            <a:p>
              <a:pPr marL="342900" indent="-342900">
                <a:lnSpc>
                  <a:spcPts val="3600"/>
                </a:lnSpc>
                <a:buFont typeface="+mj-lt"/>
                <a:buAutoNum type="alphaLcPeriod"/>
              </a:pPr>
              <a:r>
                <a:rPr lang="en-US" sz="1600" dirty="0" err="1">
                  <a:ea typeface="Lato Light" panose="020F0502020204030203" pitchFamily="34" charset="0"/>
                  <a:cs typeface="Abhaya Libre" panose="02000603000000000000" pitchFamily="2" charset="77"/>
                </a:rPr>
                <a:t>Învățare</a:t>
              </a:r>
              <a:r>
                <a:rPr lang="ro-RO" sz="1600" dirty="0">
                  <a:ea typeface="Lato Light" panose="020F0502020204030203" pitchFamily="34" charset="0"/>
                  <a:cs typeface="Abhaya Libre" panose="02000603000000000000" pitchFamily="2" charset="77"/>
                </a:rPr>
                <a:t>a</a:t>
              </a:r>
              <a:r>
                <a:rPr lang="en-US" sz="1600" dirty="0">
                  <a:ea typeface="Lato Light" panose="020F0502020204030203" pitchFamily="34" charset="0"/>
                  <a:cs typeface="Abhaya Libre" panose="02000603000000000000" pitchFamily="2" charset="77"/>
                </a:rPr>
                <a:t> transformațională</a:t>
              </a:r>
            </a:p>
            <a:p>
              <a:pPr marL="342900" indent="-342900">
                <a:lnSpc>
                  <a:spcPts val="3600"/>
                </a:lnSpc>
                <a:buFont typeface="+mj-lt"/>
                <a:buAutoNum type="alphaLcPeriod"/>
              </a:pPr>
              <a:r>
                <a:rPr lang="en-US" sz="1600" dirty="0">
                  <a:ea typeface="Lato Light" panose="020F0502020204030203" pitchFamily="34" charset="0"/>
                  <a:cs typeface="Abhaya Libre" panose="02000603000000000000" pitchFamily="2" charset="77"/>
                </a:rPr>
                <a:t>Învățarea prin co-creație</a:t>
              </a:r>
            </a:p>
            <a:p>
              <a:pPr marL="342900" indent="-342900">
                <a:lnSpc>
                  <a:spcPts val="3600"/>
                </a:lnSpc>
                <a:buFont typeface="+mj-lt"/>
                <a:buAutoNum type="alphaLcPeriod"/>
              </a:pPr>
              <a:r>
                <a:rPr lang="en-US" sz="1600" dirty="0" err="1">
                  <a:ea typeface="Lato Light" panose="020F0502020204030203" pitchFamily="34" charset="0"/>
                  <a:cs typeface="Abhaya Libre" panose="02000603000000000000" pitchFamily="2" charset="77"/>
                </a:rPr>
                <a:t>Învățare</a:t>
              </a:r>
              <a:r>
                <a:rPr lang="ro-RO" sz="1600" dirty="0">
                  <a:ea typeface="Lato Light" panose="020F0502020204030203" pitchFamily="34" charset="0"/>
                  <a:cs typeface="Abhaya Libre" panose="02000603000000000000" pitchFamily="2" charset="77"/>
                </a:rPr>
                <a:t>a</a:t>
              </a:r>
              <a:r>
                <a:rPr lang="en-US" sz="1600" dirty="0">
                  <a:ea typeface="Lato Light" panose="020F0502020204030203" pitchFamily="34" charset="0"/>
                  <a:cs typeface="Abhaya Libre" panose="02000603000000000000" pitchFamily="2" charset="77"/>
                </a:rPr>
                <a:t> duală</a:t>
              </a:r>
            </a:p>
          </p:txBody>
        </p:sp>
        <p:sp>
          <p:nvSpPr>
            <p:cNvPr id="17" name="Rectángulo 16">
              <a:extLst>
                <a:ext uri="{FF2B5EF4-FFF2-40B4-BE49-F238E27FC236}">
                  <a16:creationId xmlns:a16="http://schemas.microsoft.com/office/drawing/2014/main" id="{CBA2D687-85CD-D36B-FF71-A9FBE53280CA}"/>
                </a:ext>
              </a:extLst>
            </p:cNvPr>
            <p:cNvSpPr/>
            <p:nvPr/>
          </p:nvSpPr>
          <p:spPr>
            <a:xfrm>
              <a:off x="1298411" y="2899425"/>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1298411" y="2899425"/>
              <a:ext cx="4518286" cy="422030"/>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Câte competențe are cadrul?</a:t>
              </a:r>
            </a:p>
          </p:txBody>
        </p:sp>
        <p:sp>
          <p:nvSpPr>
            <p:cNvPr id="20" name="TextBox 59">
              <a:extLst>
                <a:ext uri="{FF2B5EF4-FFF2-40B4-BE49-F238E27FC236}">
                  <a16:creationId xmlns:a16="http://schemas.microsoft.com/office/drawing/2014/main" id="{4F0CB8F7-6904-7B27-42F0-BE74C5AF6A24}"/>
                </a:ext>
              </a:extLst>
            </p:cNvPr>
            <p:cNvSpPr txBox="1"/>
            <p:nvPr/>
          </p:nvSpPr>
          <p:spPr>
            <a:xfrm>
              <a:off x="1588368" y="3281506"/>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11</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12</a:t>
              </a:r>
            </a:p>
          </p:txBody>
        </p:sp>
        <p:sp>
          <p:nvSpPr>
            <p:cNvPr id="22" name="Rectángulo 21">
              <a:extLst>
                <a:ext uri="{FF2B5EF4-FFF2-40B4-BE49-F238E27FC236}">
                  <a16:creationId xmlns:a16="http://schemas.microsoft.com/office/drawing/2014/main" id="{E3AFAB4E-158C-AA74-7C67-3431439FBF02}"/>
                </a:ext>
              </a:extLst>
            </p:cNvPr>
            <p:cNvSpPr/>
            <p:nvPr/>
          </p:nvSpPr>
          <p:spPr>
            <a:xfrm>
              <a:off x="6106653" y="29192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6106653" y="29192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Câte domenii are cadrul?</a:t>
              </a:r>
            </a:p>
          </p:txBody>
        </p:sp>
        <p:sp>
          <p:nvSpPr>
            <p:cNvPr id="25" name="TextBox 59">
              <a:extLst>
                <a:ext uri="{FF2B5EF4-FFF2-40B4-BE49-F238E27FC236}">
                  <a16:creationId xmlns:a16="http://schemas.microsoft.com/office/drawing/2014/main" id="{7CED6AEE-1E23-0C4B-58E9-5C8E82CB90C4}"/>
                </a:ext>
              </a:extLst>
            </p:cNvPr>
            <p:cNvSpPr txBox="1"/>
            <p:nvPr/>
          </p:nvSpPr>
          <p:spPr>
            <a:xfrm>
              <a:off x="6396610" y="33013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5</a:t>
              </a:r>
            </a:p>
          </p:txBody>
        </p:sp>
        <p:sp>
          <p:nvSpPr>
            <p:cNvPr id="32" name="Rectángulo 31">
              <a:extLst>
                <a:ext uri="{FF2B5EF4-FFF2-40B4-BE49-F238E27FC236}">
                  <a16:creationId xmlns:a16="http://schemas.microsoft.com/office/drawing/2014/main" id="{7FD24C3A-1E71-1242-AB69-73DE74EC3031}"/>
                </a:ext>
              </a:extLst>
            </p:cNvPr>
            <p:cNvSpPr/>
            <p:nvPr/>
          </p:nvSpPr>
          <p:spPr>
            <a:xfrm>
              <a:off x="3730048" y="4846839"/>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3736590" y="4847730"/>
              <a:ext cx="4518286" cy="52358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Care ODD este esențială pentru dezvoltarea durabilă?</a:t>
              </a:r>
            </a:p>
          </p:txBody>
        </p:sp>
        <p:sp>
          <p:nvSpPr>
            <p:cNvPr id="35" name="TextBox 59">
              <a:extLst>
                <a:ext uri="{FF2B5EF4-FFF2-40B4-BE49-F238E27FC236}">
                  <a16:creationId xmlns:a16="http://schemas.microsoft.com/office/drawing/2014/main" id="{674A5952-A0EB-9863-C11F-8431C65043C7}"/>
                </a:ext>
              </a:extLst>
            </p:cNvPr>
            <p:cNvSpPr txBox="1"/>
            <p:nvPr/>
          </p:nvSpPr>
          <p:spPr>
            <a:xfrm>
              <a:off x="4020005" y="5228920"/>
              <a:ext cx="1376458"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ODD 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ODD 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ODD 5</a:t>
              </a:r>
            </a:p>
          </p:txBody>
        </p:sp>
      </p:grpSp>
    </p:spTree>
    <p:extLst>
      <p:ext uri="{BB962C8B-B14F-4D97-AF65-F5344CB8AC3E}">
        <p14:creationId xmlns:p14="http://schemas.microsoft.com/office/powerpoint/2010/main" val="3371436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849426" y="4214219"/>
            <a:ext cx="1950869" cy="400110"/>
          </a:xfrm>
          <a:prstGeom prst="rect">
            <a:avLst/>
          </a:prstGeom>
          <a:noFill/>
        </p:spPr>
        <p:txBody>
          <a:bodyPr wrap="square">
            <a:spAutoFit/>
          </a:bodyPr>
          <a:lstStyle/>
          <a:p>
            <a:r>
              <a:rPr lang="es-ES" sz="2000" b="1">
                <a:solidFill>
                  <a:srgbClr val="EA4E46"/>
                </a:solidFill>
              </a:rPr>
              <a:t>moreproject.eu</a:t>
            </a:r>
            <a:endParaRPr lang="es-ES" sz="2000" b="1" dirty="0">
              <a:solidFill>
                <a:srgbClr val="EA4E46"/>
              </a:solidFill>
            </a:endParaRP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3943184" y="3306278"/>
            <a:ext cx="4082230" cy="907941"/>
          </a:xfrm>
          <a:prstGeom prst="rect">
            <a:avLst/>
          </a:prstGeom>
          <a:noFill/>
        </p:spPr>
        <p:txBody>
          <a:bodyPr wrap="square">
            <a:spAutoFit/>
          </a:bodyPr>
          <a:lstStyle/>
          <a:p>
            <a:r>
              <a:rPr lang="es-ES" sz="5300" b="1" dirty="0"/>
              <a:t>MULȚUM</a:t>
            </a:r>
            <a:r>
              <a:rPr lang="ro-RO" sz="5300" b="1" dirty="0"/>
              <a:t>IM</a:t>
            </a:r>
            <a:endParaRPr lang="es-ES" sz="5300" b="1" dirty="0"/>
          </a:p>
        </p:txBody>
      </p:sp>
    </p:spTree>
    <p:extLst>
      <p:ext uri="{BB962C8B-B14F-4D97-AF65-F5344CB8AC3E}">
        <p14:creationId xmlns:p14="http://schemas.microsoft.com/office/powerpoint/2010/main" val="313191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615377" y="1428954"/>
            <a:ext cx="4491294" cy="369332"/>
          </a:xfrm>
          <a:prstGeom prst="rect">
            <a:avLst/>
          </a:prstGeom>
        </p:spPr>
        <p:txBody>
          <a:bodyPr wrap="none">
            <a:spAutoFit/>
          </a:bodyPr>
          <a:lstStyle/>
          <a:p>
            <a:pPr algn="just"/>
            <a:r>
              <a:rPr lang="en-GB" dirty="0">
                <a:ea typeface="Calibri" panose="020F0502020204030204" pitchFamily="34" charset="0"/>
                <a:cs typeface="Times New Roman" panose="02020603050405020304" pitchFamily="18" charset="0"/>
              </a:rPr>
              <a:t>La sfârșitul acestui modul, veți fi capabil să:</a:t>
            </a: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4" y="1998079"/>
            <a:ext cx="6349623" cy="369332"/>
          </a:xfrm>
          <a:prstGeom prst="rect">
            <a:avLst/>
          </a:prstGeom>
          <a:noFill/>
        </p:spPr>
        <p:txBody>
          <a:bodyPr wrap="none" rtlCol="0">
            <a:spAutoFit/>
          </a:bodyPr>
          <a:lstStyle/>
          <a:p>
            <a:r>
              <a:rPr lang="en-GB" b="1" dirty="0">
                <a:solidFill>
                  <a:srgbClr val="21B4A9"/>
                </a:solidFill>
              </a:rPr>
              <a:t>Obiectivul 1: </a:t>
            </a:r>
            <a:r>
              <a:rPr lang="en-GB" b="1" dirty="0" err="1">
                <a:solidFill>
                  <a:srgbClr val="21B4A9"/>
                </a:solidFill>
              </a:rPr>
              <a:t>Înțelege</a:t>
            </a:r>
            <a:r>
              <a:rPr lang="ro-RO" b="1" dirty="0">
                <a:solidFill>
                  <a:srgbClr val="21B4A9"/>
                </a:solidFill>
              </a:rPr>
              <a:t>ți</a:t>
            </a:r>
            <a:r>
              <a:rPr lang="en-GB" b="1" dirty="0">
                <a:solidFill>
                  <a:srgbClr val="21B4A9"/>
                </a:solidFill>
              </a:rPr>
              <a:t> </a:t>
            </a:r>
            <a:r>
              <a:rPr lang="en-GB" b="1" dirty="0" err="1">
                <a:solidFill>
                  <a:srgbClr val="21B4A9"/>
                </a:solidFill>
              </a:rPr>
              <a:t>contextul</a:t>
            </a:r>
            <a:r>
              <a:rPr lang="en-GB" b="1" dirty="0">
                <a:solidFill>
                  <a:srgbClr val="21B4A9"/>
                </a:solidFill>
              </a:rPr>
              <a:t> </a:t>
            </a:r>
            <a:r>
              <a:rPr lang="en-GB" b="1" dirty="0" err="1">
                <a:solidFill>
                  <a:srgbClr val="21B4A9"/>
                </a:solidFill>
              </a:rPr>
              <a:t>și</a:t>
            </a:r>
            <a:r>
              <a:rPr lang="en-GB" b="1" dirty="0">
                <a:solidFill>
                  <a:srgbClr val="21B4A9"/>
                </a:solidFill>
              </a:rPr>
              <a:t> </a:t>
            </a:r>
            <a:r>
              <a:rPr lang="en-GB" b="1" i="1" dirty="0" err="1">
                <a:solidFill>
                  <a:srgbClr val="21B4A9"/>
                </a:solidFill>
              </a:rPr>
              <a:t>raport</a:t>
            </a:r>
            <a:r>
              <a:rPr lang="ro-RO" b="1" i="1" dirty="0" err="1">
                <a:solidFill>
                  <a:srgbClr val="21B4A9"/>
                </a:solidFill>
              </a:rPr>
              <a:t>ul</a:t>
            </a:r>
            <a:r>
              <a:rPr lang="en-GB" b="1" i="1" dirty="0">
                <a:solidFill>
                  <a:srgbClr val="21B4A9"/>
                </a:solidFill>
              </a:rPr>
              <a:t> </a:t>
            </a:r>
            <a:r>
              <a:rPr lang="en-GB" b="1" dirty="0">
                <a:solidFill>
                  <a:srgbClr val="21B4A9"/>
                </a:solidFill>
              </a:rPr>
              <a:t>cadrului GreenComp</a:t>
            </a: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3" y="2714175"/>
            <a:ext cx="7313028" cy="369332"/>
          </a:xfrm>
          <a:prstGeom prst="rect">
            <a:avLst/>
          </a:prstGeom>
          <a:noFill/>
        </p:spPr>
        <p:txBody>
          <a:bodyPr wrap="none" rtlCol="0">
            <a:spAutoFit/>
          </a:bodyPr>
          <a:lstStyle/>
          <a:p>
            <a:r>
              <a:rPr lang="en-GB" b="1" dirty="0">
                <a:solidFill>
                  <a:srgbClr val="FAB632"/>
                </a:solidFill>
              </a:rPr>
              <a:t>Obiectivul 2: </a:t>
            </a:r>
            <a:r>
              <a:rPr lang="ro-RO" b="1" dirty="0">
                <a:solidFill>
                  <a:srgbClr val="FAB632"/>
                </a:solidFill>
              </a:rPr>
              <a:t>Vă familiarizați</a:t>
            </a:r>
            <a:r>
              <a:rPr lang="en-GB" b="1" dirty="0">
                <a:solidFill>
                  <a:srgbClr val="FAB632"/>
                </a:solidFill>
              </a:rPr>
              <a:t> cu conceptul de competențe de sustenabilitate</a:t>
            </a: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8052910" cy="369332"/>
          </a:xfrm>
          <a:prstGeom prst="rect">
            <a:avLst/>
          </a:prstGeom>
          <a:noFill/>
        </p:spPr>
        <p:txBody>
          <a:bodyPr wrap="none" rtlCol="0">
            <a:spAutoFit/>
          </a:bodyPr>
          <a:lstStyle/>
          <a:p>
            <a:r>
              <a:rPr lang="en-GB" b="1" dirty="0">
                <a:solidFill>
                  <a:srgbClr val="EA4E46"/>
                </a:solidFill>
              </a:rPr>
              <a:t>Obiectivul 3: </a:t>
            </a:r>
            <a:r>
              <a:rPr lang="ro-RO" b="1" dirty="0">
                <a:solidFill>
                  <a:srgbClr val="EA4E46"/>
                </a:solidFill>
              </a:rPr>
              <a:t>Înțelegeți </a:t>
            </a:r>
            <a:r>
              <a:rPr lang="en-GB" b="1" dirty="0" err="1">
                <a:solidFill>
                  <a:srgbClr val="EA4E46"/>
                </a:solidFill>
              </a:rPr>
              <a:t>principiil</a:t>
            </a:r>
            <a:r>
              <a:rPr lang="ro-RO" b="1" dirty="0">
                <a:solidFill>
                  <a:srgbClr val="EA4E46"/>
                </a:solidFill>
              </a:rPr>
              <a:t>e</a:t>
            </a:r>
            <a:r>
              <a:rPr lang="en-GB" b="1" dirty="0">
                <a:solidFill>
                  <a:srgbClr val="EA4E46"/>
                </a:solidFill>
              </a:rPr>
              <a:t> fundamentale ale competențelor de durabilitate </a:t>
            </a: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dirty="0">
                <a:solidFill>
                  <a:srgbClr val="FAB632"/>
                </a:solidFill>
                <a:cs typeface="Arima Madurai Semi" pitchFamily="2" charset="77"/>
              </a:rPr>
              <a:t>Obiective și scopuri:</a:t>
            </a:r>
            <a:endParaRPr lang="es-ES" sz="3600" dirty="0">
              <a:solidFill>
                <a:srgbClr val="FAB632"/>
              </a:solidFill>
            </a:endParaRPr>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00891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uppo 1"/>
          <p:cNvGrpSpPr/>
          <p:nvPr/>
        </p:nvGrpSpPr>
        <p:grpSpPr>
          <a:xfrm>
            <a:off x="1499539" y="1591104"/>
            <a:ext cx="3029990" cy="3524420"/>
            <a:chOff x="1499539" y="1591104"/>
            <a:chExt cx="3029990" cy="3524420"/>
          </a:xfrm>
        </p:grpSpPr>
        <p:sp>
          <p:nvSpPr>
            <p:cNvPr id="6" name="TextBox 30">
              <a:extLst>
                <a:ext uri="{FF2B5EF4-FFF2-40B4-BE49-F238E27FC236}">
                  <a16:creationId xmlns:a16="http://schemas.microsoft.com/office/drawing/2014/main" id="{77A485F4-3CA6-79D5-696A-6130E70FADCD}"/>
                </a:ext>
              </a:extLst>
            </p:cNvPr>
            <p:cNvSpPr txBox="1"/>
            <p:nvPr/>
          </p:nvSpPr>
          <p:spPr>
            <a:xfrm>
              <a:off x="2129362" y="3238647"/>
              <a:ext cx="2400167" cy="1054135"/>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GreenComp: ce este</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GreenComp: </a:t>
              </a:r>
              <a:r>
                <a:rPr lang="en-US" sz="1400" dirty="0">
                  <a:solidFill>
                    <a:prstClr val="black"/>
                  </a:solidFill>
                  <a:ea typeface="Lato Light" panose="020F0502020204030203" pitchFamily="34" charset="0"/>
                  <a:cs typeface="Abhaya Libre" panose="02000603000000000000" pitchFamily="2" charset="77"/>
                </a:rPr>
                <a:t>obiectiv</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a:p>
              <a:pPr marL="0" marR="0" lvl="0" indent="0" algn="l" defTabSz="914400" rtl="0" eaLnBrk="1" fontAlgn="auto" latinLnBrk="0" hangingPunct="1">
                <a:lnSpc>
                  <a:spcPts val="2500"/>
                </a:lnSpc>
                <a:spcBef>
                  <a:spcPts val="0"/>
                </a:spcBef>
                <a:spcAft>
                  <a:spcPts val="0"/>
                </a:spcAft>
                <a:buClrTx/>
                <a:buSzTx/>
                <a:buFontTx/>
                <a:buNone/>
                <a:tabLst/>
                <a:defRPr/>
              </a:pPr>
              <a:r>
                <a:rPr lang="en-US" sz="1400" dirty="0">
                  <a:solidFill>
                    <a:prstClr val="black"/>
                  </a:solidFill>
                  <a:ea typeface="Lato Light" panose="020F0502020204030203" pitchFamily="34" charset="0"/>
                  <a:cs typeface="Abhaya Libre" panose="02000603000000000000" pitchFamily="2" charset="77"/>
                </a:rPr>
                <a:t>GreenComp: metodologie</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p:txBody>
        </p:sp>
        <p:sp>
          <p:nvSpPr>
            <p:cNvPr id="7" name="TextBox 31">
              <a:extLst>
                <a:ext uri="{FF2B5EF4-FFF2-40B4-BE49-F238E27FC236}">
                  <a16:creationId xmlns:a16="http://schemas.microsoft.com/office/drawing/2014/main" id="{8E8AC566-283A-0A1B-78D2-D3D0C0AD36C3}"/>
                </a:ext>
              </a:extLst>
            </p:cNvPr>
            <p:cNvSpPr txBox="1"/>
            <p:nvPr/>
          </p:nvSpPr>
          <p:spPr>
            <a:xfrm>
              <a:off x="2183453" y="2654600"/>
              <a:ext cx="220586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21B4A9"/>
                  </a:solidFill>
                  <a:ea typeface="Nunito Bold" charset="0"/>
                  <a:cs typeface="Abhaya Libre SemiBold" panose="02000603000000000000" pitchFamily="2" charset="77"/>
                </a:rPr>
                <a:t>GreenComp</a:t>
              </a:r>
              <a:endParaRPr kumimoji="0" lang="en-US" sz="1600" b="1" i="0" u="none" strike="noStrike" kern="1200" cap="none" spc="0" normalizeH="0" baseline="0" noProof="0" dirty="0">
                <a:ln>
                  <a:noFill/>
                </a:ln>
                <a:solidFill>
                  <a:srgbClr val="21B4A9"/>
                </a:solidFill>
                <a:effectLst/>
                <a:uLnTx/>
                <a:uFillTx/>
                <a:ea typeface="Nunito Bold" charset="0"/>
                <a:cs typeface="Abhaya Libre SemiBold" panose="02000603000000000000" pitchFamily="2" charset="77"/>
              </a:endParaRPr>
            </a:p>
          </p:txBody>
        </p:sp>
        <p:sp>
          <p:nvSpPr>
            <p:cNvPr id="12" name="Hexágono 11">
              <a:extLst>
                <a:ext uri="{FF2B5EF4-FFF2-40B4-BE49-F238E27FC236}">
                  <a16:creationId xmlns:a16="http://schemas.microsoft.com/office/drawing/2014/main" id="{A1520AF7-7D75-4A99-4098-DF0F175E1FA0}"/>
                </a:ext>
              </a:extLst>
            </p:cNvPr>
            <p:cNvSpPr/>
            <p:nvPr/>
          </p:nvSpPr>
          <p:spPr>
            <a:xfrm>
              <a:off x="1802332" y="2707004"/>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98380" y="1927554"/>
              <a:ext cx="3389129" cy="2986811"/>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20" name="CuadroTexto 19">
              <a:extLst>
                <a:ext uri="{FF2B5EF4-FFF2-40B4-BE49-F238E27FC236}">
                  <a16:creationId xmlns:a16="http://schemas.microsoft.com/office/drawing/2014/main" id="{0A38A549-76FD-6E57-D291-B6EED3BA8E98}"/>
                </a:ext>
              </a:extLst>
            </p:cNvPr>
            <p:cNvSpPr txBox="1"/>
            <p:nvPr/>
          </p:nvSpPr>
          <p:spPr>
            <a:xfrm>
              <a:off x="1788802" y="3219819"/>
              <a:ext cx="2704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21B4A9"/>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endParaRPr kumimoji="0" lang="es-ES" sz="2000" b="0" i="0" u="none" strike="noStrike" kern="1200" cap="none" spc="0" normalizeH="0" baseline="0" noProof="0" dirty="0">
                <a:ln>
                  <a:noFill/>
                </a:ln>
                <a:solidFill>
                  <a:srgbClr val="21B4A9"/>
                </a:solidFill>
                <a:effectLst/>
                <a:uLnTx/>
                <a:uFillTx/>
                <a:ea typeface="+mn-ea"/>
                <a:cs typeface="+mn-cs"/>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798017">
              <a:off x="3555231" y="1278832"/>
              <a:ext cx="3911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21B4A9"/>
                  </a:solidFill>
                  <a:effectLst/>
                  <a:uLnTx/>
                  <a:uFillTx/>
                  <a:ea typeface="+mn-ea"/>
                  <a:cs typeface="+mn-cs"/>
                </a:rPr>
                <a:t>+++</a:t>
              </a:r>
            </a:p>
          </p:txBody>
        </p:sp>
      </p:grpSp>
      <p:sp>
        <p:nvSpPr>
          <p:cNvPr id="8" name="TextBox 21">
            <a:extLst>
              <a:ext uri="{FF2B5EF4-FFF2-40B4-BE49-F238E27FC236}">
                <a16:creationId xmlns:a16="http://schemas.microsoft.com/office/drawing/2014/main" id="{C775DD3A-1C18-934A-44D8-CABE89914C88}"/>
              </a:ext>
            </a:extLst>
          </p:cNvPr>
          <p:cNvSpPr txBox="1"/>
          <p:nvPr/>
        </p:nvSpPr>
        <p:spPr>
          <a:xfrm>
            <a:off x="7507465" y="3076062"/>
            <a:ext cx="2503527" cy="1374735"/>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Ce sunt competențele de sustenabilitate</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Predarea și învățarea competențelor de durabilitate </a:t>
            </a:r>
          </a:p>
        </p:txBody>
      </p:sp>
      <p:sp>
        <p:nvSpPr>
          <p:cNvPr id="9" name="TextBox 22">
            <a:extLst>
              <a:ext uri="{FF2B5EF4-FFF2-40B4-BE49-F238E27FC236}">
                <a16:creationId xmlns:a16="http://schemas.microsoft.com/office/drawing/2014/main" id="{C2F0F6C9-72D9-2CD8-3E03-942BD3E33F65}"/>
              </a:ext>
            </a:extLst>
          </p:cNvPr>
          <p:cNvSpPr txBox="1"/>
          <p:nvPr/>
        </p:nvSpPr>
        <p:spPr>
          <a:xfrm>
            <a:off x="7615245" y="2506142"/>
            <a:ext cx="22879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AB632"/>
                </a:solidFill>
                <a:effectLst/>
                <a:uLnTx/>
                <a:uFillTx/>
                <a:ea typeface="Nunito Bold" charset="0"/>
                <a:cs typeface="Abhaya Libre SemiBold" panose="02000603000000000000" pitchFamily="2" charset="77"/>
              </a:rPr>
              <a:t>Competențe de sustenabilitate</a:t>
            </a:r>
          </a:p>
        </p:txBody>
      </p:sp>
      <p:sp>
        <p:nvSpPr>
          <p:cNvPr id="10" name="Hexágono 9">
            <a:extLst>
              <a:ext uri="{FF2B5EF4-FFF2-40B4-BE49-F238E27FC236}">
                <a16:creationId xmlns:a16="http://schemas.microsoft.com/office/drawing/2014/main" id="{700DD875-2451-F87D-A0F3-872600E8B8B5}"/>
              </a:ext>
            </a:extLst>
          </p:cNvPr>
          <p:cNvSpPr/>
          <p:nvPr/>
        </p:nvSpPr>
        <p:spPr>
          <a:xfrm>
            <a:off x="7218962" y="261390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6715244" y="1927555"/>
            <a:ext cx="3389129" cy="2986810"/>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22" name="CuadroTexto 21">
            <a:extLst>
              <a:ext uri="{FF2B5EF4-FFF2-40B4-BE49-F238E27FC236}">
                <a16:creationId xmlns:a16="http://schemas.microsoft.com/office/drawing/2014/main" id="{8A7A2897-4C93-375F-D330-11BDCA564025}"/>
              </a:ext>
            </a:extLst>
          </p:cNvPr>
          <p:cNvSpPr txBox="1"/>
          <p:nvPr/>
        </p:nvSpPr>
        <p:spPr>
          <a:xfrm>
            <a:off x="7218962" y="3090917"/>
            <a:ext cx="28408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000" dirty="0">
              <a:solidFill>
                <a:srgbClr val="EA4E4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FAB632"/>
                </a:solidFill>
                <a:effectLst/>
                <a:uLnTx/>
                <a:uFillTx/>
              </a:rPr>
              <a:t>+</a:t>
            </a:r>
            <a:endParaRPr kumimoji="0" lang="es-ES" sz="2000" b="0" i="0" u="none" strike="noStrike" kern="1200" cap="none" spc="0" normalizeH="0" baseline="0" noProof="0" dirty="0">
              <a:ln>
                <a:noFill/>
              </a:ln>
              <a:solidFill>
                <a:srgbClr val="21B4A9"/>
              </a:solidFill>
              <a:effectLst/>
              <a:uLnTx/>
              <a:uFillTx/>
            </a:endParaRP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7260578" y="4341628"/>
            <a:ext cx="3911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21B4A9"/>
                </a:solidFill>
                <a:effectLst/>
                <a:uLnTx/>
                <a:uFillTx/>
                <a:ea typeface="+mn-ea"/>
                <a:cs typeface="+mn-cs"/>
              </a:rPr>
              <a:t>+++</a:t>
            </a:r>
          </a:p>
        </p:txBody>
      </p:sp>
    </p:spTree>
    <p:extLst>
      <p:ext uri="{BB962C8B-B14F-4D97-AF65-F5344CB8AC3E}">
        <p14:creationId xmlns:p14="http://schemas.microsoft.com/office/powerpoint/2010/main" val="1755064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GreenComp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Cadrul european de competențe în materie de durabilitate </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7273107" cy="4662815"/>
          </a:xfrm>
          <a:prstGeom prst="rect">
            <a:avLst/>
          </a:prstGeom>
        </p:spPr>
        <p:txBody>
          <a:bodyPr wrap="square">
            <a:spAutoFit/>
          </a:bodyPr>
          <a:lstStyle/>
          <a:p>
            <a:pPr algn="just">
              <a:defRPr/>
            </a:pPr>
            <a:r>
              <a:rPr lang="en-GB" altLang="es-ES" dirty="0">
                <a:cs typeface="Calibri" panose="020F0502020204030204" pitchFamily="34" charset="0"/>
              </a:rPr>
              <a:t>Integrarea sustenabilității în instituțiile noastre de educație și formare este esențială pentru a proteja atât mediul, cât și sănătatea publică. </a:t>
            </a:r>
          </a:p>
          <a:p>
            <a:pPr marL="285750" indent="-285750" algn="just">
              <a:buFont typeface="Arial" panose="020B0604020202020204" pitchFamily="34" charset="0"/>
              <a:buChar char="•"/>
              <a:defRPr/>
            </a:pPr>
            <a:endParaRPr lang="en-GB" altLang="es-ES" dirty="0">
              <a:cs typeface="Calibri" panose="020F0502020204030204" pitchFamily="34" charset="0"/>
            </a:endParaRPr>
          </a:p>
          <a:p>
            <a:pPr algn="just">
              <a:defRPr/>
            </a:pPr>
            <a:r>
              <a:rPr lang="en-GB" altLang="es-ES" dirty="0">
                <a:cs typeface="Calibri" panose="020F0502020204030204" pitchFamily="34" charset="0"/>
              </a:rPr>
              <a:t>Dezvoltarea competențelor și dobândirea informațiilor, abilităților și atitudinilor necesare pentru a prețui cu adevărat planeta noastră și pentru a pune în aplicare măsuri de protecție sunt posibile prin educație și formare. </a:t>
            </a:r>
          </a:p>
          <a:p>
            <a:pPr marL="285750" indent="-285750" algn="just">
              <a:buFont typeface="Arial" panose="020B0604020202020204" pitchFamily="34" charset="0"/>
              <a:buChar char="•"/>
              <a:defRPr/>
            </a:pPr>
            <a:endParaRPr lang="en-GB" altLang="es-ES" dirty="0">
              <a:cs typeface="Calibri" panose="020F0502020204030204" pitchFamily="34" charset="0"/>
            </a:endParaRPr>
          </a:p>
          <a:p>
            <a:pPr algn="just">
              <a:defRPr/>
            </a:pPr>
            <a:r>
              <a:rPr lang="en-GB" altLang="es-ES" dirty="0">
                <a:cs typeface="Calibri" panose="020F0502020204030204" pitchFamily="34" charset="0"/>
              </a:rPr>
              <a:t>Acest lucru va facilita trecerea la o economie </a:t>
            </a:r>
            <a:r>
              <a:rPr lang="en-GB" altLang="es-ES" dirty="0" err="1">
                <a:cs typeface="Calibri" panose="020F0502020204030204" pitchFamily="34" charset="0"/>
              </a:rPr>
              <a:t>și</a:t>
            </a:r>
            <a:r>
              <a:rPr lang="en-GB" altLang="es-ES" dirty="0">
                <a:cs typeface="Calibri" panose="020F0502020204030204" pitchFamily="34" charset="0"/>
              </a:rPr>
              <a:t> o </a:t>
            </a:r>
            <a:r>
              <a:rPr lang="en-GB" altLang="es-ES" dirty="0" err="1">
                <a:cs typeface="Calibri" panose="020F0502020204030204" pitchFamily="34" charset="0"/>
              </a:rPr>
              <a:t>societate</a:t>
            </a:r>
            <a:r>
              <a:rPr lang="en-GB" altLang="es-ES" dirty="0">
                <a:cs typeface="Calibri" panose="020F0502020204030204" pitchFamily="34" charset="0"/>
              </a:rPr>
              <a:t> </a:t>
            </a:r>
            <a:r>
              <a:rPr lang="ro-RO" altLang="es-ES" dirty="0">
                <a:cs typeface="Calibri" panose="020F0502020204030204" pitchFamily="34" charset="0"/>
              </a:rPr>
              <a:t>ce vor fi </a:t>
            </a:r>
            <a:r>
              <a:rPr lang="en-GB" altLang="es-ES" dirty="0" err="1">
                <a:cs typeface="Calibri" panose="020F0502020204030204" pitchFamily="34" charset="0"/>
              </a:rPr>
              <a:t>echitabile</a:t>
            </a:r>
            <a:r>
              <a:rPr lang="en-GB" altLang="es-ES" dirty="0">
                <a:cs typeface="Calibri" panose="020F0502020204030204" pitchFamily="34" charset="0"/>
              </a:rPr>
              <a:t> și ecologice.</a:t>
            </a:r>
          </a:p>
          <a:p>
            <a:pPr algn="just">
              <a:defRPr/>
            </a:pPr>
            <a:endParaRPr lang="en-GB" altLang="es-ES" dirty="0">
              <a:cs typeface="Calibri" panose="020F0502020204030204" pitchFamily="34" charset="0"/>
            </a:endParaRPr>
          </a:p>
          <a:p>
            <a:pPr algn="just">
              <a:defRPr/>
            </a:pPr>
            <a:r>
              <a:rPr lang="en-GB" altLang="es-ES" dirty="0">
                <a:cs typeface="Calibri" panose="020F0502020204030204" pitchFamily="34" charset="0"/>
              </a:rPr>
              <a:t>Comisia Europeană a stabilit că învățarea pentru durabilitatea mediului este unul dintre obiectivele sale principale pentru următorii ani, pe lângă alte obiective.</a:t>
            </a:r>
          </a:p>
          <a:p>
            <a:pPr algn="just">
              <a:defRPr/>
            </a:pPr>
            <a:endParaRPr lang="it-IT" altLang="es-ES" dirty="0">
              <a:cs typeface="Calibri" panose="020F0502020204030204" pitchFamily="34" charset="0"/>
            </a:endParaRPr>
          </a:p>
          <a:p>
            <a:pPr algn="just">
              <a:defRPr/>
            </a:pPr>
            <a:r>
              <a:rPr lang="en-US" altLang="es-ES" sz="1500" i="1" dirty="0">
                <a:cs typeface="Calibri" panose="020F0502020204030204" pitchFamily="34" charset="0"/>
              </a:rPr>
              <a:t>Pentru a afla mai multe </a:t>
            </a:r>
            <a:r>
              <a:rPr lang="en-US" altLang="es-ES" sz="1500" i="1" dirty="0" err="1">
                <a:cs typeface="Calibri" panose="020F0502020204030204" pitchFamily="34" charset="0"/>
              </a:rPr>
              <a:t>despre</a:t>
            </a:r>
            <a:r>
              <a:rPr lang="en-US" altLang="es-ES" sz="1500" i="1" dirty="0">
                <a:cs typeface="Calibri" panose="020F0502020204030204" pitchFamily="34" charset="0"/>
              </a:rPr>
              <a:t> </a:t>
            </a:r>
            <a:r>
              <a:rPr lang="ro-RO" altLang="es-ES" sz="1500" i="1" dirty="0">
                <a:cs typeface="Calibri" panose="020F0502020204030204" pitchFamily="34" charset="0"/>
              </a:rPr>
              <a:t>acesta</a:t>
            </a:r>
            <a:r>
              <a:rPr lang="en-US" altLang="es-ES" sz="1500" i="1" dirty="0">
                <a:cs typeface="Calibri" panose="020F0502020204030204" pitchFamily="34" charset="0"/>
              </a:rPr>
              <a:t>: </a:t>
            </a:r>
            <a:r>
              <a:rPr lang="en-US" altLang="es-ES" sz="1500" i="1" dirty="0">
                <a:cs typeface="Calibri" panose="020F0502020204030204" pitchFamily="34" charset="0"/>
                <a:hlinkClick r:id="rId2"/>
              </a:rPr>
              <a:t>GreenComp: cadrul european de competențe în domeniul dezvoltării durabile</a:t>
            </a:r>
            <a:endParaRPr lang="en-US" altLang="es-ES" sz="1500" i="1" dirty="0">
              <a:cs typeface="Calibri" panose="020F0502020204030204" pitchFamily="34" charset="0"/>
            </a:endParaRPr>
          </a:p>
          <a:p>
            <a:pPr algn="just">
              <a:defRPr/>
            </a:pPr>
            <a:endParaRPr lang="en-US" altLang="es-ES" sz="1500" i="1" dirty="0">
              <a:cs typeface="Calibri" panose="020F0502020204030204" pitchFamily="34" charset="0"/>
            </a:endParaRPr>
          </a:p>
        </p:txBody>
      </p:sp>
      <p:pic>
        <p:nvPicPr>
          <p:cNvPr id="2" name="Immagine 1"/>
          <p:cNvPicPr>
            <a:picLocks noChangeAspect="1"/>
          </p:cNvPicPr>
          <p:nvPr/>
        </p:nvPicPr>
        <p:blipFill>
          <a:blip r:embed="rId3"/>
          <a:stretch>
            <a:fillRect/>
          </a:stretch>
        </p:blipFill>
        <p:spPr>
          <a:xfrm>
            <a:off x="8282152" y="816855"/>
            <a:ext cx="3665431" cy="5224291"/>
          </a:xfrm>
          <a:prstGeom prst="rect">
            <a:avLst/>
          </a:prstGeom>
          <a:ln>
            <a:solidFill>
              <a:schemeClr val="accent6"/>
            </a:solidFill>
          </a:ln>
        </p:spPr>
      </p:pic>
    </p:spTree>
    <p:extLst>
      <p:ext uri="{BB962C8B-B14F-4D97-AF65-F5344CB8AC3E}">
        <p14:creationId xmlns:p14="http://schemas.microsoft.com/office/powerpoint/2010/main" val="36120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GreenComp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246054"/>
            <a:ext cx="9739754" cy="461665"/>
          </a:xfrm>
          <a:prstGeom prst="rect">
            <a:avLst/>
          </a:prstGeom>
          <a:noFill/>
        </p:spPr>
        <p:txBody>
          <a:bodyPr wrap="square" rtlCol="0">
            <a:spAutoFit/>
          </a:bodyPr>
          <a:lstStyle/>
          <a:p>
            <a:r>
              <a:rPr lang="en-GB" sz="2400" dirty="0">
                <a:solidFill>
                  <a:srgbClr val="21B4A9"/>
                </a:solidFill>
              </a:rPr>
              <a:t>Contextul politic al cadrului de competență în materie de durabilitate </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7273107" cy="3416320"/>
          </a:xfrm>
          <a:prstGeom prst="rect">
            <a:avLst/>
          </a:prstGeom>
        </p:spPr>
        <p:txBody>
          <a:bodyPr wrap="square">
            <a:spAutoFit/>
          </a:bodyPr>
          <a:lstStyle/>
          <a:p>
            <a:pPr algn="just">
              <a:defRPr/>
            </a:pPr>
            <a:r>
              <a:rPr lang="en-GB" dirty="0">
                <a:ea typeface="Times New Roman" panose="02020603050405020304" pitchFamily="18" charset="0"/>
                <a:cs typeface="Calibri" panose="020F0502020204030204" pitchFamily="34" charset="0"/>
              </a:rPr>
              <a:t>După cum se menționează în </a:t>
            </a:r>
            <a:r>
              <a:rPr lang="en-GB" dirty="0" err="1">
                <a:ea typeface="Times New Roman" panose="02020603050405020304" pitchFamily="18" charset="0"/>
                <a:cs typeface="Calibri" panose="020F0502020204030204" pitchFamily="34" charset="0"/>
              </a:rPr>
              <a:t>cadrul</a:t>
            </a:r>
            <a:r>
              <a:rPr lang="en-GB" dirty="0">
                <a:ea typeface="Times New Roman" panose="02020603050405020304" pitchFamily="18" charset="0"/>
                <a:cs typeface="Calibri" panose="020F0502020204030204" pitchFamily="34" charset="0"/>
              </a:rPr>
              <a:t> </a:t>
            </a:r>
            <a:r>
              <a:rPr lang="ro-RO" dirty="0">
                <a:ea typeface="Times New Roman" panose="02020603050405020304" pitchFamily="18" charset="0"/>
                <a:cs typeface="Calibri" panose="020F0502020204030204" pitchFamily="34" charset="0"/>
              </a:rPr>
              <a:t>Pactului Ecologic European</a:t>
            </a:r>
            <a:r>
              <a:rPr lang="en-GB" dirty="0">
                <a:ea typeface="Times New Roman" panose="02020603050405020304" pitchFamily="18" charset="0"/>
                <a:cs typeface="Calibri" panose="020F0502020204030204" pitchFamily="34" charset="0"/>
              </a:rPr>
              <a:t>, Comisia a creat acest Cadru european de competențe în domeniul dezvoltării durabile, </a:t>
            </a:r>
            <a:r>
              <a:rPr lang="en-GB" b="1" dirty="0">
                <a:ea typeface="Times New Roman" panose="02020603050405020304" pitchFamily="18" charset="0"/>
                <a:cs typeface="Calibri" panose="020F0502020204030204" pitchFamily="34" charset="0"/>
              </a:rPr>
              <a:t>GreenComp, ca </a:t>
            </a:r>
            <a:r>
              <a:rPr lang="en-GB" dirty="0">
                <a:ea typeface="Times New Roman" panose="02020603050405020304" pitchFamily="18" charset="0"/>
                <a:cs typeface="Calibri" panose="020F0502020204030204" pitchFamily="34" charset="0"/>
              </a:rPr>
              <a:t>răspuns la inițiativele anterioare de succes de promovare a educației bazate pe competențe pentru învățarea pe tot parcursul vieții. </a:t>
            </a:r>
          </a:p>
          <a:p>
            <a:pPr algn="just">
              <a:defRPr/>
            </a:pPr>
            <a:endParaRPr lang="en-GB" dirty="0">
              <a:ea typeface="Times New Roman" panose="02020603050405020304" pitchFamily="18" charset="0"/>
              <a:cs typeface="Calibri" panose="020F0502020204030204" pitchFamily="34" charset="0"/>
            </a:endParaRPr>
          </a:p>
          <a:p>
            <a:pPr algn="just">
              <a:defRPr/>
            </a:pPr>
            <a:r>
              <a:rPr lang="en-GB" dirty="0">
                <a:ea typeface="Times New Roman" panose="02020603050405020304" pitchFamily="18" charset="0"/>
                <a:cs typeface="Calibri" panose="020F0502020204030204" pitchFamily="34" charset="0"/>
              </a:rPr>
              <a:t>Statele membre ale UE au început deja să integreze ideile de sustenabilitate în cursurile academice și profesionale. </a:t>
            </a:r>
          </a:p>
          <a:p>
            <a:pPr algn="just">
              <a:defRPr/>
            </a:pPr>
            <a:endParaRPr lang="en-GB" dirty="0">
              <a:ea typeface="Times New Roman" panose="02020603050405020304" pitchFamily="18" charset="0"/>
              <a:cs typeface="Calibri" panose="020F0502020204030204" pitchFamily="34" charset="0"/>
            </a:endParaRPr>
          </a:p>
          <a:p>
            <a:pPr algn="just">
              <a:defRPr/>
            </a:pPr>
            <a:r>
              <a:rPr lang="en-GB" dirty="0">
                <a:ea typeface="Times New Roman" panose="02020603050405020304" pitchFamily="18" charset="0"/>
                <a:cs typeface="Calibri" panose="020F0502020204030204" pitchFamily="34" charset="0"/>
              </a:rPr>
              <a:t>GreenComp poate ajuta toți educatorii și elevii din statele membre să integreze conceptele de durabilitate a mediului în toate sistemele educaționale și în programele de învățământ, pornind de la acest efort.</a:t>
            </a:r>
          </a:p>
          <a:p>
            <a:pPr algn="just">
              <a:defRPr/>
            </a:pPr>
            <a:endParaRPr lang="en-GB" altLang="es-ES" dirty="0">
              <a:cs typeface="Calibri" panose="020F0502020204030204" pitchFamily="34" charset="0"/>
            </a:endParaRPr>
          </a:p>
        </p:txBody>
      </p:sp>
      <p:pic>
        <p:nvPicPr>
          <p:cNvPr id="3" name="Immagine 2"/>
          <p:cNvPicPr>
            <a:picLocks noChangeAspect="1"/>
          </p:cNvPicPr>
          <p:nvPr/>
        </p:nvPicPr>
        <p:blipFill>
          <a:blip r:embed="rId2"/>
          <a:stretch>
            <a:fillRect/>
          </a:stretch>
        </p:blipFill>
        <p:spPr>
          <a:xfrm>
            <a:off x="8035636" y="2373221"/>
            <a:ext cx="3620681" cy="2412279"/>
          </a:xfrm>
          <a:prstGeom prst="rect">
            <a:avLst/>
          </a:prstGeom>
        </p:spPr>
      </p:pic>
    </p:spTree>
    <p:extLst>
      <p:ext uri="{BB962C8B-B14F-4D97-AF65-F5344CB8AC3E}">
        <p14:creationId xmlns:p14="http://schemas.microsoft.com/office/powerpoint/2010/main" val="340903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Unitatea 1: Cadrul GreenComp</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Secțiunea 1.1: GreenComp - Ce este</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10648421" cy="4662815"/>
          </a:xfrm>
          <a:prstGeom prst="rect">
            <a:avLst/>
          </a:prstGeom>
        </p:spPr>
        <p:txBody>
          <a:bodyPr wrap="square">
            <a:spAutoFit/>
          </a:bodyPr>
          <a:lstStyle/>
          <a:p>
            <a:pPr algn="just">
              <a:defRPr/>
            </a:pPr>
            <a:r>
              <a:rPr lang="en-GB" sz="1800" dirty="0">
                <a:effectLst/>
                <a:ea typeface="Times New Roman" panose="02020603050405020304" pitchFamily="18" charset="0"/>
                <a:cs typeface="Calibri" panose="020F0502020204030204" pitchFamily="34" charset="0"/>
              </a:rPr>
              <a:t>Pentru a sprijini elevii în dobândirea de informații, abilități și atitudini care să încurajeze moduri de a gândi, planifica și acționa cu empatie, responsabilitate și grijă față de planeta noastră și de sănătatea publică, GreenComp specifică un set de competențe durabile care să alimenteze programele educaționale.</a:t>
            </a:r>
          </a:p>
          <a:p>
            <a:pPr algn="just">
              <a:defRPr/>
            </a:pPr>
            <a:endParaRPr lang="en-GB" dirty="0">
              <a:ea typeface="Times New Roman" panose="02020603050405020304" pitchFamily="18" charset="0"/>
              <a:cs typeface="Calibri" panose="020F0502020204030204" pitchFamily="34" charset="0"/>
            </a:endParaRPr>
          </a:p>
          <a:p>
            <a:pPr algn="just">
              <a:defRPr/>
            </a:pPr>
            <a:r>
              <a:rPr lang="en-GB" sz="1800" dirty="0">
                <a:effectLst/>
                <a:ea typeface="Times New Roman" panose="02020603050405020304" pitchFamily="18" charset="0"/>
                <a:cs typeface="Calibri" panose="020F0502020204030204" pitchFamily="34" charset="0"/>
              </a:rPr>
              <a:t>GreenComp este format din patru </a:t>
            </a:r>
            <a:r>
              <a:rPr lang="en-GB" i="1" dirty="0">
                <a:ea typeface="Times New Roman" panose="02020603050405020304" pitchFamily="18" charset="0"/>
                <a:cs typeface="Calibri" panose="020F0502020204030204" pitchFamily="34" charset="0"/>
              </a:rPr>
              <a:t>zone de formare </a:t>
            </a:r>
            <a:r>
              <a:rPr lang="en-GB" sz="1800" dirty="0">
                <a:effectLst/>
                <a:ea typeface="Times New Roman" panose="02020603050405020304" pitchFamily="18" charset="0"/>
                <a:cs typeface="Calibri" panose="020F0502020204030204" pitchFamily="34" charset="0"/>
              </a:rPr>
              <a:t>interconectate:</a:t>
            </a:r>
          </a:p>
          <a:p>
            <a:pPr algn="just">
              <a:defRPr/>
            </a:pPr>
            <a:endParaRPr lang="en-GB" sz="1000" dirty="0">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ffectLst/>
                <a:ea typeface="Times New Roman" panose="02020603050405020304" pitchFamily="18" charset="0"/>
                <a:cs typeface="Calibri" panose="020F0502020204030204" pitchFamily="34" charset="0"/>
              </a:rPr>
              <a:t>Acțiuni pentru durabilitate</a:t>
            </a:r>
          </a:p>
          <a:p>
            <a:pPr marL="800100" lvl="1" indent="-342900" algn="just">
              <a:buFont typeface="+mj-lt"/>
              <a:buAutoNum type="arabicPeriod"/>
              <a:defRPr/>
            </a:pPr>
            <a:endParaRPr lang="en-GB"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err="1">
                <a:solidFill>
                  <a:srgbClr val="002060"/>
                </a:solidFill>
                <a:effectLst/>
                <a:ea typeface="Times New Roman" panose="02020603050405020304" pitchFamily="18" charset="0"/>
                <a:cs typeface="Calibri" panose="020F0502020204030204" pitchFamily="34" charset="0"/>
              </a:rPr>
              <a:t>Imaginarea</a:t>
            </a:r>
            <a:r>
              <a:rPr lang="en-GB" b="1" dirty="0">
                <a:solidFill>
                  <a:srgbClr val="002060"/>
                </a:solidFill>
                <a:effectLst/>
                <a:ea typeface="Times New Roman" panose="02020603050405020304" pitchFamily="18" charset="0"/>
                <a:cs typeface="Calibri" panose="020F0502020204030204" pitchFamily="34" charset="0"/>
              </a:rPr>
              <a:t> </a:t>
            </a:r>
            <a:r>
              <a:rPr lang="ro-RO" b="1" dirty="0">
                <a:solidFill>
                  <a:srgbClr val="002060"/>
                </a:solidFill>
                <a:effectLst/>
                <a:ea typeface="Times New Roman" panose="02020603050405020304" pitchFamily="18" charset="0"/>
                <a:cs typeface="Calibri" panose="020F0502020204030204" pitchFamily="34" charset="0"/>
              </a:rPr>
              <a:t>unui viitor </a:t>
            </a:r>
            <a:r>
              <a:rPr lang="en-GB" b="1" dirty="0" err="1">
                <a:solidFill>
                  <a:srgbClr val="002060"/>
                </a:solidFill>
                <a:effectLst/>
                <a:ea typeface="Times New Roman" panose="02020603050405020304" pitchFamily="18" charset="0"/>
                <a:cs typeface="Calibri" panose="020F0502020204030204" pitchFamily="34" charset="0"/>
              </a:rPr>
              <a:t>durabil</a:t>
            </a:r>
            <a:endParaRPr lang="en-GB"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endParaRPr lang="en-GB"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ffectLst/>
                <a:ea typeface="Times New Roman" panose="02020603050405020304" pitchFamily="18" charset="0"/>
                <a:cs typeface="Calibri" panose="020F0502020204030204" pitchFamily="34" charset="0"/>
              </a:rPr>
              <a:t>Adoptarea complexității în domeniul sustenabilității</a:t>
            </a:r>
          </a:p>
          <a:p>
            <a:pPr marL="800100" lvl="1" indent="-342900" algn="just">
              <a:buFont typeface="+mj-lt"/>
              <a:buAutoNum type="arabicPeriod"/>
              <a:defRPr/>
            </a:pPr>
            <a:endParaRPr lang="en-GB"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ffectLst/>
                <a:ea typeface="Times New Roman" panose="02020603050405020304" pitchFamily="18" charset="0"/>
                <a:cs typeface="Calibri" panose="020F0502020204030204" pitchFamily="34" charset="0"/>
              </a:rPr>
              <a:t>Însușirea principiilor de durabilitate</a:t>
            </a:r>
          </a:p>
          <a:p>
            <a:pPr algn="just">
              <a:defRPr/>
            </a:pPr>
            <a:endParaRPr lang="it-IT" dirty="0">
              <a:ea typeface="Times New Roman" panose="02020603050405020304" pitchFamily="18" charset="0"/>
              <a:cs typeface="Calibri" panose="020F0502020204030204" pitchFamily="34" charset="0"/>
            </a:endParaRPr>
          </a:p>
          <a:p>
            <a:pPr algn="just">
              <a:defRPr/>
            </a:pPr>
            <a:r>
              <a:rPr lang="it-IT" dirty="0">
                <a:ea typeface="Times New Roman" panose="02020603050405020304" pitchFamily="18" charset="0"/>
                <a:cs typeface="Calibri" panose="020F0502020204030204" pitchFamily="34" charset="0"/>
              </a:rPr>
              <a:t>...</a:t>
            </a:r>
            <a:r>
              <a:rPr lang="en-US" dirty="0">
                <a:ea typeface="Times New Roman" panose="02020603050405020304" pitchFamily="18" charset="0"/>
                <a:cs typeface="Calibri" panose="020F0502020204030204" pitchFamily="34" charset="0"/>
              </a:rPr>
              <a:t>pentru fiecare dintre acestea avem un set de trei competențe* interrelaționate.</a:t>
            </a:r>
          </a:p>
          <a:p>
            <a:pPr algn="just">
              <a:defRPr/>
            </a:pPr>
            <a:endParaRPr lang="en-US" dirty="0">
              <a:ea typeface="Times New Roman" panose="02020603050405020304" pitchFamily="18" charset="0"/>
              <a:cs typeface="Calibri" panose="020F0502020204030204" pitchFamily="34" charset="0"/>
            </a:endParaRPr>
          </a:p>
          <a:p>
            <a:pPr algn="just">
              <a:defRPr/>
            </a:pPr>
            <a:endParaRPr lang="en-US" dirty="0">
              <a:ea typeface="Times New Roman" panose="02020603050405020304" pitchFamily="18" charset="0"/>
              <a:cs typeface="Calibri" panose="020F0502020204030204" pitchFamily="34" charset="0"/>
            </a:endParaRPr>
          </a:p>
          <a:p>
            <a:pPr algn="just">
              <a:defRPr/>
            </a:pPr>
            <a:r>
              <a:rPr lang="en-US" sz="1500" i="1" dirty="0">
                <a:ea typeface="Times New Roman" panose="02020603050405020304" pitchFamily="18" charset="0"/>
                <a:cs typeface="Calibri" panose="020F0502020204030204" pitchFamily="34" charset="0"/>
              </a:rPr>
              <a:t>*competențe în sensul de combinație de: cunoștințe (ceea ce știi), abilități (ceea ce poți face), atitudini (cum le faci).</a:t>
            </a:r>
          </a:p>
        </p:txBody>
      </p:sp>
    </p:spTree>
    <p:extLst>
      <p:ext uri="{BB962C8B-B14F-4D97-AF65-F5344CB8AC3E}">
        <p14:creationId xmlns:p14="http://schemas.microsoft.com/office/powerpoint/2010/main" val="152460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Zona de </a:t>
            </a:r>
            <a:r>
              <a:rPr lang="ro-RO" sz="3600" b="1" dirty="0">
                <a:solidFill>
                  <a:srgbClr val="FAB632"/>
                </a:solidFill>
                <a:ea typeface="Nunito Bold" charset="0"/>
                <a:cs typeface="Arima Madurai Semi" pitchFamily="2" charset="77"/>
              </a:rPr>
              <a:t>formare</a:t>
            </a:r>
            <a:r>
              <a:rPr lang="en-US" sz="3600" b="1" dirty="0">
                <a:solidFill>
                  <a:srgbClr val="FAB632"/>
                </a:solidFill>
                <a:ea typeface="Nunito Bold" charset="0"/>
                <a:cs typeface="Arima Madurai Semi" pitchFamily="2" charset="77"/>
              </a:rPr>
              <a:t> nr.1 </a:t>
            </a: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US" sz="2400" b="1" dirty="0">
                <a:solidFill>
                  <a:srgbClr val="21B4A9"/>
                </a:solidFill>
              </a:rPr>
              <a:t>Însușirea valorilor de sustenabilitate</a:t>
            </a:r>
          </a:p>
        </p:txBody>
      </p:sp>
      <p:graphicFrame>
        <p:nvGraphicFramePr>
          <p:cNvPr id="5" name="Tabella 4"/>
          <p:cNvGraphicFramePr>
            <a:graphicFrameLocks noGrp="1"/>
          </p:cNvGraphicFramePr>
          <p:nvPr>
            <p:extLst>
              <p:ext uri="{D42A27DB-BD31-4B8C-83A1-F6EECF244321}">
                <p14:modId xmlns:p14="http://schemas.microsoft.com/office/powerpoint/2010/main" val="3537150539"/>
              </p:ext>
            </p:extLst>
          </p:nvPr>
        </p:nvGraphicFramePr>
        <p:xfrm>
          <a:off x="866775" y="1727502"/>
          <a:ext cx="10115549" cy="3772825"/>
        </p:xfrm>
        <a:graphic>
          <a:graphicData uri="http://schemas.openxmlformats.org/drawingml/2006/table">
            <a:tbl>
              <a:tblPr firstRow="1" firstCol="1" bandRow="1"/>
              <a:tblGrid>
                <a:gridCol w="2456119">
                  <a:extLst>
                    <a:ext uri="{9D8B030D-6E8A-4147-A177-3AD203B41FA5}">
                      <a16:colId xmlns:a16="http://schemas.microsoft.com/office/drawing/2014/main" val="2376685690"/>
                    </a:ext>
                  </a:extLst>
                </a:gridCol>
                <a:gridCol w="3829715">
                  <a:extLst>
                    <a:ext uri="{9D8B030D-6E8A-4147-A177-3AD203B41FA5}">
                      <a16:colId xmlns:a16="http://schemas.microsoft.com/office/drawing/2014/main" val="62534691"/>
                    </a:ext>
                  </a:extLst>
                </a:gridCol>
                <a:gridCol w="3829715">
                  <a:extLst>
                    <a:ext uri="{9D8B030D-6E8A-4147-A177-3AD203B41FA5}">
                      <a16:colId xmlns:a16="http://schemas.microsoft.com/office/drawing/2014/main" val="2283746989"/>
                    </a:ext>
                  </a:extLst>
                </a:gridCol>
              </a:tblGrid>
              <a:tr h="377523">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Zona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Competență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89713690"/>
                  </a:ext>
                </a:extLst>
              </a:tr>
              <a:tr h="1009139">
                <a:tc rowSpan="3">
                  <a:txBody>
                    <a:bodyPr/>
                    <a:lstStyle/>
                    <a:p>
                      <a:pPr algn="just">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1.Însușirea valorilor de </a:t>
                      </a:r>
                      <a:r>
                        <a:rPr lang="ro-RO"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sustenabilitate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1.1 Valorificarea durabilității</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Să</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reflecte asupra valorilor personale; să identifice și să explice modul în care valorile variază între oameni și în timp, evaluând în același timp în mod critic modul în care acestea se aliniază cu valorile de sustenabilitate.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842296"/>
                  </a:ext>
                </a:extLst>
              </a:tr>
              <a:tr h="756855">
                <a:tc vMerge="1">
                  <a:txBody>
                    <a:bodyPr/>
                    <a:lstStyle/>
                    <a:p>
                      <a:endParaRPr lang="en-GB"/>
                    </a:p>
                  </a:txBody>
                  <a:tcPr/>
                </a:tc>
                <a:tc>
                  <a:txBody>
                    <a:bodyPr/>
                    <a:lstStyle/>
                    <a:p>
                      <a:pPr algn="just">
                        <a:lnSpc>
                          <a:spcPct val="106000"/>
                        </a:lnSpc>
                        <a:spcAft>
                          <a:spcPts val="0"/>
                        </a:spcAft>
                      </a:pPr>
                      <a:r>
                        <a:rPr lang="en-GB" sz="2200" b="1" i="1">
                          <a:effectLst/>
                          <a:latin typeface="Calibri" panose="020F0502020204030204" pitchFamily="34" charset="0"/>
                          <a:ea typeface="Calibri" panose="020F0502020204030204" pitchFamily="34" charset="0"/>
                          <a:cs typeface="Times New Roman" panose="02020603050405020304" pitchFamily="18" charset="0"/>
                        </a:rPr>
                        <a:t>1.2 Sprijinirea echității</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Sprijinirea echității și a justiției pentru generațiile actuale și viitoare și învățarea de la generațiile anterioare pentru durabilitate.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005376"/>
                  </a:ext>
                </a:extLst>
              </a:tr>
              <a:tr h="1140544">
                <a:tc vMerge="1">
                  <a:txBody>
                    <a:bodyPr/>
                    <a:lstStyle/>
                    <a:p>
                      <a:endParaRPr lang="en-GB"/>
                    </a:p>
                  </a:txBody>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1.3 Promovarea naturii</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Să recunoască faptul că oamenii fac parte din natură și să respecte nevoile și drepturile altor specii și ale naturii însăși, pentru a restabili și regenera ecosisteme sănătoase și rezistente.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087545"/>
                  </a:ext>
                </a:extLst>
              </a:tr>
            </a:tbl>
          </a:graphicData>
        </a:graphic>
      </p:graphicFrame>
    </p:spTree>
    <p:extLst>
      <p:ext uri="{BB962C8B-B14F-4D97-AF65-F5344CB8AC3E}">
        <p14:creationId xmlns:p14="http://schemas.microsoft.com/office/powerpoint/2010/main" val="4926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832406"/>
            <a:ext cx="7693324" cy="461665"/>
          </a:xfrm>
          <a:prstGeom prst="rect">
            <a:avLst/>
          </a:prstGeom>
          <a:noFill/>
        </p:spPr>
        <p:txBody>
          <a:bodyPr wrap="square" rtlCol="0">
            <a:spAutoFit/>
          </a:bodyPr>
          <a:lstStyle/>
          <a:p>
            <a:r>
              <a:rPr lang="en-GB" sz="2400" b="1" dirty="0" err="1">
                <a:solidFill>
                  <a:srgbClr val="21B4A9"/>
                </a:solidFill>
              </a:rPr>
              <a:t>Adoptarea</a:t>
            </a:r>
            <a:r>
              <a:rPr lang="en-GB" sz="2400" b="1" dirty="0">
                <a:solidFill>
                  <a:srgbClr val="21B4A9"/>
                </a:solidFill>
              </a:rPr>
              <a:t> </a:t>
            </a:r>
            <a:r>
              <a:rPr lang="en-GB" sz="2400" b="1" dirty="0" err="1">
                <a:solidFill>
                  <a:srgbClr val="21B4A9"/>
                </a:solidFill>
              </a:rPr>
              <a:t>complexității</a:t>
            </a:r>
            <a:r>
              <a:rPr lang="en-GB" sz="2400" b="1" dirty="0">
                <a:solidFill>
                  <a:srgbClr val="21B4A9"/>
                </a:solidFill>
              </a:rPr>
              <a:t> </a:t>
            </a:r>
            <a:r>
              <a:rPr lang="en-GB" sz="2400" b="1" dirty="0" err="1">
                <a:solidFill>
                  <a:srgbClr val="21B4A9"/>
                </a:solidFill>
              </a:rPr>
              <a:t>în</a:t>
            </a:r>
            <a:r>
              <a:rPr lang="en-GB" sz="2400" b="1" dirty="0">
                <a:solidFill>
                  <a:srgbClr val="21B4A9"/>
                </a:solidFill>
              </a:rPr>
              <a:t> </a:t>
            </a:r>
            <a:r>
              <a:rPr lang="en-GB" sz="2400" b="1" dirty="0" err="1">
                <a:solidFill>
                  <a:srgbClr val="21B4A9"/>
                </a:solidFill>
              </a:rPr>
              <a:t>domeniul</a:t>
            </a:r>
            <a:r>
              <a:rPr lang="en-GB" sz="2400" b="1" dirty="0">
                <a:solidFill>
                  <a:srgbClr val="21B4A9"/>
                </a:solidFill>
              </a:rPr>
              <a:t> </a:t>
            </a:r>
            <a:r>
              <a:rPr lang="en-GB" sz="2400" b="1" dirty="0" err="1">
                <a:solidFill>
                  <a:srgbClr val="21B4A9"/>
                </a:solidFill>
              </a:rPr>
              <a:t>dezvoltării</a:t>
            </a:r>
            <a:r>
              <a:rPr lang="en-GB" sz="2400" b="1" dirty="0">
                <a:solidFill>
                  <a:srgbClr val="21B4A9"/>
                </a:solidFill>
              </a:rPr>
              <a:t> </a:t>
            </a:r>
            <a:r>
              <a:rPr lang="en-GB" sz="2400" b="1" dirty="0" err="1">
                <a:solidFill>
                  <a:srgbClr val="21B4A9"/>
                </a:solidFill>
              </a:rPr>
              <a:t>durabile</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30" y="214311"/>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Zona de </a:t>
            </a:r>
            <a:r>
              <a:rPr lang="ro-RO" sz="3600" b="1" dirty="0">
                <a:solidFill>
                  <a:srgbClr val="FAB632"/>
                </a:solidFill>
                <a:ea typeface="Nunito Bold" charset="0"/>
                <a:cs typeface="Arima Madurai Semi" pitchFamily="2" charset="77"/>
              </a:rPr>
              <a:t>formare</a:t>
            </a:r>
            <a:r>
              <a:rPr lang="en-US" sz="3600" b="1" dirty="0">
                <a:solidFill>
                  <a:srgbClr val="FAB632"/>
                </a:solidFill>
                <a:ea typeface="Nunito Bold" charset="0"/>
                <a:cs typeface="Arima Madurai Semi" pitchFamily="2" charset="77"/>
              </a:rPr>
              <a:t> nr.</a:t>
            </a:r>
            <a:r>
              <a:rPr lang="ro-RO" sz="3600" b="1" dirty="0">
                <a:solidFill>
                  <a:srgbClr val="FAB632"/>
                </a:solidFill>
                <a:ea typeface="Nunito Bold" charset="0"/>
                <a:cs typeface="Arima Madurai Semi" pitchFamily="2" charset="77"/>
              </a:rPr>
              <a:t> </a:t>
            </a:r>
            <a:r>
              <a:rPr lang="en-US" sz="3600" b="1" dirty="0">
                <a:solidFill>
                  <a:srgbClr val="FAB632"/>
                </a:solidFill>
                <a:ea typeface="Nunito Bold" charset="0"/>
                <a:cs typeface="Arima Madurai Semi" pitchFamily="2" charset="77"/>
              </a:rPr>
              <a:t>2 </a:t>
            </a:r>
          </a:p>
        </p:txBody>
      </p:sp>
      <p:graphicFrame>
        <p:nvGraphicFramePr>
          <p:cNvPr id="8" name="Tabella 7"/>
          <p:cNvGraphicFramePr>
            <a:graphicFrameLocks noGrp="1"/>
          </p:cNvGraphicFramePr>
          <p:nvPr>
            <p:extLst>
              <p:ext uri="{D42A27DB-BD31-4B8C-83A1-F6EECF244321}">
                <p14:modId xmlns:p14="http://schemas.microsoft.com/office/powerpoint/2010/main" val="1318635463"/>
              </p:ext>
            </p:extLst>
          </p:nvPr>
        </p:nvGraphicFramePr>
        <p:xfrm>
          <a:off x="867305" y="1693600"/>
          <a:ext cx="10096499" cy="4836033"/>
        </p:xfrm>
        <a:graphic>
          <a:graphicData uri="http://schemas.openxmlformats.org/drawingml/2006/table">
            <a:tbl>
              <a:tblPr firstRow="1" firstCol="1" bandRow="1"/>
              <a:tblGrid>
                <a:gridCol w="2451493">
                  <a:extLst>
                    <a:ext uri="{9D8B030D-6E8A-4147-A177-3AD203B41FA5}">
                      <a16:colId xmlns:a16="http://schemas.microsoft.com/office/drawing/2014/main" val="1361003750"/>
                    </a:ext>
                  </a:extLst>
                </a:gridCol>
                <a:gridCol w="3822503">
                  <a:extLst>
                    <a:ext uri="{9D8B030D-6E8A-4147-A177-3AD203B41FA5}">
                      <a16:colId xmlns:a16="http://schemas.microsoft.com/office/drawing/2014/main" val="3085643771"/>
                    </a:ext>
                  </a:extLst>
                </a:gridCol>
                <a:gridCol w="3822503">
                  <a:extLst>
                    <a:ext uri="{9D8B030D-6E8A-4147-A177-3AD203B41FA5}">
                      <a16:colId xmlns:a16="http://schemas.microsoft.com/office/drawing/2014/main" val="3700049955"/>
                    </a:ext>
                  </a:extLst>
                </a:gridCol>
              </a:tblGrid>
              <a:tr h="882420">
                <a:tc rowSpan="3">
                  <a:txBody>
                    <a:bodyPr/>
                    <a:lstStyle/>
                    <a:p>
                      <a:pPr algn="l">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2.Acceptarea complexității în domeniul sustenabilității</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2.1 </a:t>
                      </a:r>
                      <a:r>
                        <a:rPr lang="en-GB" sz="2200" b="1" i="1" dirty="0" err="1">
                          <a:effectLst/>
                          <a:latin typeface="Calibri" panose="020F0502020204030204" pitchFamily="34" charset="0"/>
                          <a:ea typeface="Calibri" panose="020F0502020204030204" pitchFamily="34" charset="0"/>
                          <a:cs typeface="Times New Roman" panose="02020603050405020304" pitchFamily="18" charset="0"/>
                        </a:rPr>
                        <a:t>Gândirea</a:t>
                      </a:r>
                      <a:r>
                        <a:rPr lang="en-GB" sz="22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2200" b="1" i="1" dirty="0" err="1">
                          <a:effectLst/>
                          <a:latin typeface="Calibri" panose="020F0502020204030204" pitchFamily="34" charset="0"/>
                          <a:ea typeface="Calibri" panose="020F0502020204030204" pitchFamily="34" charset="0"/>
                          <a:cs typeface="Times New Roman" panose="02020603050405020304" pitchFamily="18" charset="0"/>
                        </a:rPr>
                        <a:t>sistemică</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Abordarea unei probleme de durabilitate din toate punctele de vedere; luarea în considerare a timpului, a spațiului și a contextului pentru a înțelege modul în care elementele interacționează în cadrul și între sisteme.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56563"/>
                  </a:ext>
                </a:extLst>
              </a:tr>
              <a:tr h="882420">
                <a:tc vMerge="1">
                  <a:txBody>
                    <a:bodyPr/>
                    <a:lstStyle/>
                    <a:p>
                      <a:endParaRPr lang="en-GB"/>
                    </a:p>
                  </a:txBody>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2.2 Gândirea critică</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ro-RO" sz="1500" dirty="0">
                          <a:effectLst/>
                          <a:latin typeface="Calibri" panose="020F0502020204030204" pitchFamily="34" charset="0"/>
                          <a:ea typeface="Calibri" panose="020F0502020204030204" pitchFamily="34" charset="0"/>
                          <a:cs typeface="Times New Roman" panose="02020603050405020304" pitchFamily="18" charset="0"/>
                        </a:rPr>
                        <a:t>E</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valu</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informațiil</a:t>
                      </a:r>
                      <a:r>
                        <a:rPr lang="ro-RO" sz="1500" dirty="0">
                          <a:effectLst/>
                          <a:latin typeface="Calibri" panose="020F0502020204030204" pitchFamily="34" charset="0"/>
                          <a:ea typeface="Calibri" panose="020F0502020204030204" pitchFamily="34" charset="0"/>
                          <a:cs typeface="Times New Roman" panose="02020603050405020304" pitchFamily="18" charset="0"/>
                        </a:rPr>
                        <a:t>or</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și</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argumentel</a:t>
                      </a:r>
                      <a:r>
                        <a:rPr lang="ro-RO" sz="1500" dirty="0">
                          <a:effectLst/>
                          <a:latin typeface="Calibri" panose="020F0502020204030204" pitchFamily="34" charset="0"/>
                          <a:ea typeface="Calibri" panose="020F0502020204030204" pitchFamily="34" charset="0"/>
                          <a:cs typeface="Times New Roman" panose="02020603050405020304" pitchFamily="18" charset="0"/>
                        </a:rPr>
                        <a:t>or</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identific</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presupuneril</a:t>
                      </a:r>
                      <a:r>
                        <a:rPr lang="ro-RO" sz="1500" dirty="0">
                          <a:effectLst/>
                          <a:latin typeface="Calibri" panose="020F0502020204030204" pitchFamily="34" charset="0"/>
                          <a:ea typeface="Calibri" panose="020F0502020204030204" pitchFamily="34" charset="0"/>
                          <a:cs typeface="Times New Roman" panose="02020603050405020304" pitchFamily="18" charset="0"/>
                        </a:rPr>
                        <a:t>or</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contest</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status</a:t>
                      </a:r>
                      <a:r>
                        <a:rPr lang="ro-RO" sz="1500" dirty="0">
                          <a:effectLst/>
                          <a:latin typeface="Calibri" panose="020F0502020204030204" pitchFamily="34" charset="0"/>
                          <a:ea typeface="Calibri" panose="020F0502020204030204" pitchFamily="34" charset="0"/>
                          <a:cs typeface="Times New Roman" panose="02020603050405020304" pitchFamily="18" charset="0"/>
                        </a:rPr>
                        <a:t>ului</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quo-</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ul</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și</a:t>
                      </a:r>
                      <a:r>
                        <a:rPr lang="ro-RO"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reflect</a:t>
                      </a:r>
                      <a:r>
                        <a:rPr lang="ro-RO" sz="1500" dirty="0" err="1">
                          <a:effectLst/>
                          <a:latin typeface="Calibri" panose="020F0502020204030204" pitchFamily="34" charset="0"/>
                          <a:ea typeface="Calibri" panose="020F0502020204030204" pitchFamily="34" charset="0"/>
                          <a:cs typeface="Times New Roman" panose="02020603050405020304" pitchFamily="18" charset="0"/>
                        </a:rPr>
                        <a:t>area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asupra modului în care mediul personal, social și cultural influențează gândirea și concluziile.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387550"/>
                  </a:ext>
                </a:extLst>
              </a:tr>
              <a:tr h="1323629">
                <a:tc vMerge="1">
                  <a:txBody>
                    <a:bodyPr/>
                    <a:lstStyle/>
                    <a:p>
                      <a:endParaRPr lang="en-GB"/>
                    </a:p>
                  </a:txBody>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2.3 Încadrarea problemei</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Formularea provocărilor actuale sau potențiale ca probleme de durabilitate în termeni de dificultate, persoane implicate, timp și anvergură geografică, pentru a identifica abordări adecvate pentru anticiparea și prevenirea problemelor, precum și pentru atenuarea și adaptarea la problemele deja existente.</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874106"/>
                  </a:ext>
                </a:extLst>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3905261380"/>
              </p:ext>
            </p:extLst>
          </p:nvPr>
        </p:nvGraphicFramePr>
        <p:xfrm>
          <a:off x="867305" y="1327971"/>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Zona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Competență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spTree>
    <p:extLst>
      <p:ext uri="{BB962C8B-B14F-4D97-AF65-F5344CB8AC3E}">
        <p14:creationId xmlns:p14="http://schemas.microsoft.com/office/powerpoint/2010/main" val="84555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b="1" dirty="0" err="1">
                <a:solidFill>
                  <a:srgbClr val="21B4A9"/>
                </a:solidFill>
              </a:rPr>
              <a:t>Imaginarea</a:t>
            </a:r>
            <a:r>
              <a:rPr lang="en-GB" sz="2400" b="1" dirty="0">
                <a:solidFill>
                  <a:srgbClr val="21B4A9"/>
                </a:solidFill>
              </a:rPr>
              <a:t> </a:t>
            </a:r>
            <a:r>
              <a:rPr lang="ro-RO" sz="2400" b="1" dirty="0">
                <a:solidFill>
                  <a:srgbClr val="21B4A9"/>
                </a:solidFill>
              </a:rPr>
              <a:t>unui viitor durabil</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Zona de </a:t>
            </a:r>
            <a:r>
              <a:rPr lang="ro-RO" sz="3600" b="1" dirty="0">
                <a:solidFill>
                  <a:srgbClr val="FAB632"/>
                </a:solidFill>
                <a:ea typeface="Nunito Bold" charset="0"/>
                <a:cs typeface="Arima Madurai Semi" pitchFamily="2" charset="77"/>
              </a:rPr>
              <a:t>formare</a:t>
            </a:r>
            <a:r>
              <a:rPr lang="en-US" sz="3600" b="1" dirty="0">
                <a:solidFill>
                  <a:srgbClr val="FAB632"/>
                </a:solidFill>
                <a:ea typeface="Nunito Bold" charset="0"/>
                <a:cs typeface="Arima Madurai Semi" pitchFamily="2" charset="77"/>
              </a:rPr>
              <a:t> nr.</a:t>
            </a:r>
            <a:r>
              <a:rPr lang="ro-RO" sz="3600" b="1" dirty="0">
                <a:solidFill>
                  <a:srgbClr val="FAB632"/>
                </a:solidFill>
                <a:ea typeface="Nunito Bold" charset="0"/>
                <a:cs typeface="Arima Madurai Semi" pitchFamily="2" charset="77"/>
              </a:rPr>
              <a:t> </a:t>
            </a:r>
            <a:r>
              <a:rPr lang="en-US" sz="3600" b="1" dirty="0">
                <a:solidFill>
                  <a:srgbClr val="FAB632"/>
                </a:solidFill>
                <a:ea typeface="Nunito Bold" charset="0"/>
                <a:cs typeface="Arima Madurai Semi" pitchFamily="2" charset="77"/>
              </a:rPr>
              <a:t>3 </a:t>
            </a:r>
          </a:p>
        </p:txBody>
      </p:sp>
      <p:graphicFrame>
        <p:nvGraphicFramePr>
          <p:cNvPr id="6" name="Tabella 5"/>
          <p:cNvGraphicFramePr>
            <a:graphicFrameLocks noGrp="1"/>
          </p:cNvGraphicFramePr>
          <p:nvPr>
            <p:extLst>
              <p:ext uri="{D42A27DB-BD31-4B8C-83A1-F6EECF244321}">
                <p14:modId xmlns:p14="http://schemas.microsoft.com/office/powerpoint/2010/main" val="3396391361"/>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Zona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Competență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2061769587"/>
              </p:ext>
            </p:extLst>
          </p:nvPr>
        </p:nvGraphicFramePr>
        <p:xfrm>
          <a:off x="867305" y="2093132"/>
          <a:ext cx="10096499" cy="3025027"/>
        </p:xfrm>
        <a:graphic>
          <a:graphicData uri="http://schemas.openxmlformats.org/drawingml/2006/table">
            <a:tbl>
              <a:tblPr firstRow="1" firstCol="1" bandRow="1"/>
              <a:tblGrid>
                <a:gridCol w="2451493">
                  <a:extLst>
                    <a:ext uri="{9D8B030D-6E8A-4147-A177-3AD203B41FA5}">
                      <a16:colId xmlns:a16="http://schemas.microsoft.com/office/drawing/2014/main" val="3372173147"/>
                    </a:ext>
                  </a:extLst>
                </a:gridCol>
                <a:gridCol w="3822503">
                  <a:extLst>
                    <a:ext uri="{9D8B030D-6E8A-4147-A177-3AD203B41FA5}">
                      <a16:colId xmlns:a16="http://schemas.microsoft.com/office/drawing/2014/main" val="2085167348"/>
                    </a:ext>
                  </a:extLst>
                </a:gridCol>
                <a:gridCol w="3822503">
                  <a:extLst>
                    <a:ext uri="{9D8B030D-6E8A-4147-A177-3AD203B41FA5}">
                      <a16:colId xmlns:a16="http://schemas.microsoft.com/office/drawing/2014/main" val="2100798174"/>
                    </a:ext>
                  </a:extLst>
                </a:gridCol>
              </a:tblGrid>
              <a:tr h="1033025">
                <a:tc rowSpan="3">
                  <a:txBody>
                    <a:bodyPr/>
                    <a:lstStyle/>
                    <a:p>
                      <a:pPr algn="just">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a:t>
                      </a:r>
                      <a:r>
                        <a:rPr lang="ro-RO"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Imaginarea</a:t>
                      </a: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viitorului durabil</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just">
                        <a:lnSpc>
                          <a:spcPct val="106000"/>
                        </a:lnSpc>
                        <a:spcAft>
                          <a:spcPts val="0"/>
                        </a:spcAft>
                      </a:pPr>
                      <a:r>
                        <a:rPr lang="en-GB" sz="2200" b="1" i="1">
                          <a:effectLst/>
                          <a:latin typeface="Calibri" panose="020F0502020204030204" pitchFamily="34" charset="0"/>
                          <a:ea typeface="Calibri" panose="020F0502020204030204" pitchFamily="34" charset="0"/>
                          <a:cs typeface="Times New Roman" panose="02020603050405020304" pitchFamily="18" charset="0"/>
                        </a:rPr>
                        <a:t>3.1 Alfabetizarea în domeniul viitorului</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ro-RO" sz="1500" dirty="0">
                          <a:effectLst/>
                          <a:latin typeface="Calibri" panose="020F0502020204030204" pitchFamily="34" charset="0"/>
                          <a:ea typeface="Calibri" panose="020F0502020204030204" pitchFamily="34" charset="0"/>
                          <a:cs typeface="Times New Roman" panose="02020603050405020304" pitchFamily="18" charset="0"/>
                        </a:rPr>
                        <a:t>Prevederea</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a:t>
                      </a:r>
                      <a:r>
                        <a:rPr lang="es-ES_tradnl" sz="1500" dirty="0" err="1">
                          <a:effectLst/>
                          <a:latin typeface="Calibri" panose="020F0502020204030204" pitchFamily="34" charset="0"/>
                          <a:ea typeface="Calibri" panose="020F0502020204030204" pitchFamily="34" charset="0"/>
                          <a:cs typeface="Times New Roman" panose="02020603050405020304" pitchFamily="18" charset="0"/>
                        </a:rPr>
                        <a:t>viitorul</a:t>
                      </a:r>
                      <a:r>
                        <a:rPr lang="ro-RO" sz="1500" dirty="0">
                          <a:effectLst/>
                          <a:latin typeface="Calibri" panose="020F0502020204030204" pitchFamily="34" charset="0"/>
                          <a:ea typeface="Calibri" panose="020F0502020204030204" pitchFamily="34" charset="0"/>
                          <a:cs typeface="Times New Roman" panose="02020603050405020304" pitchFamily="18" charset="0"/>
                        </a:rPr>
                        <a:t>ui</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 durabil alternativ, imaginând și dezvoltând scenarii alternative și identificând pașii necesari pentru a realiza un viitor durabil preferat.</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196589"/>
                  </a:ext>
                </a:extLst>
              </a:tr>
              <a:tr h="1033025">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3.2 Adaptabilitate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Gestionarea tranzițiilor și a provocărilor în situații complexe de durabilitate și luarea de decizii legate de viitor în condiții de incertitudine, ambiguitate și risc.</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968737"/>
                  </a:ext>
                </a:extLst>
              </a:tr>
              <a:tr h="774768">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3.3 Gândirea exploratorie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Adoptarea unui mod de gândire relațional prin explorarea și corelarea diferitelor discipline, prin utilizarea creativității și experimentarea unor idei sau metode noi.</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4605684"/>
                  </a:ext>
                </a:extLst>
              </a:tr>
            </a:tbl>
          </a:graphicData>
        </a:graphic>
      </p:graphicFrame>
    </p:spTree>
    <p:extLst>
      <p:ext uri="{BB962C8B-B14F-4D97-AF65-F5344CB8AC3E}">
        <p14:creationId xmlns:p14="http://schemas.microsoft.com/office/powerpoint/2010/main" val="13574989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1730</Words>
  <Application>Microsoft Office PowerPoint</Application>
  <PresentationFormat>Widescreen</PresentationFormat>
  <Paragraphs>198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keywords>, docId:EA74CC8E4B498D80C45DBC4D7481487A</cp:keywords>
  <cp:lastModifiedBy>OFFICE KLN</cp:lastModifiedBy>
  <cp:revision>20</cp:revision>
  <dcterms:created xsi:type="dcterms:W3CDTF">2022-05-18T10:18:40Z</dcterms:created>
  <dcterms:modified xsi:type="dcterms:W3CDTF">2023-02-16T17:42:04Z</dcterms:modified>
</cp:coreProperties>
</file>