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3" r:id="rId14"/>
    <p:sldId id="264" r:id="rId15"/>
    <p:sldId id="258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E46"/>
    <a:srgbClr val="21B4A9"/>
    <a:srgbClr val="FA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1FF41-CD1A-8140-38A8-572B0505D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E8A41-8D12-4539-35E4-635E1942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9EFB6-6F28-2CE7-DA39-9FFB932F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156F0B-2503-DACE-9A78-B7717E95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397C-7557-BA3D-4CCD-330BF822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80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E56A9-3A7D-837B-E334-C06309C8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3C8221-C4EC-C575-DDBD-3012EF7EB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B7EB1-E743-1CCC-C888-344B6C1B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10AFD-106C-213A-7F13-0EDE7BE1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57F49-D922-1509-32DB-005AC297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3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F18F1B-5E1B-B194-76D9-C18C263FC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520537-3A41-9DAD-C8AE-3565DE29A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62325-E1F6-2444-08BE-1A5B241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5E179-655C-55CF-FD8E-321C0BE6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EBE69-3E0A-4C22-3987-9A031017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EF0D9-250D-B173-CA20-51364711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249E9-112F-85CE-D7F7-93C1BA22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E16C8-EB9E-D857-3C35-AECC06B6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0D4AA-8E48-6479-2182-4CB677EB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5CA5DE-D531-5C96-8B8B-70826F5B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4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0390-62C4-734D-4F29-FFB0E699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AA7923-5505-9F8E-462B-ACAB1BA23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4B2E3-5ABD-E26F-E1FA-5E9F17FC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22184-63A7-631D-8138-92E801AE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11C42-6B8A-B438-CA1F-5AFC653F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0AF0-E528-1E31-6A16-C7D01A20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D0778F-A471-4E5B-3BA1-04DD0588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77CB8-6FD1-FA4B-C1ED-7190CFD9D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CC7DE-FDC1-FB71-FAAB-7AB39719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B6352F-02B0-AC04-FEFE-BC462902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9EBA2-1FB1-18A6-8343-8D13550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8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4FBD4-C478-AEAE-721F-AD6C27DB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A5093-657F-AA02-BA4D-D5009BF0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2F366-F4FA-B081-DA47-044D0101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E9DF89-4E73-E541-8346-180BAEFA1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0C52CF-BFAA-2E2A-245F-BF3A83FA4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9816C6-8177-13EA-13E7-CC7E9518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431091-B52F-3975-06DC-56D7827A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207E81-7918-9E06-E62A-FF8563CB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44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B3FDE-6754-7569-C0C2-851C9815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933CE4-76CD-41E4-CF39-CC81ED54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E2EA3-8C4A-4F2C-D155-DC2ADD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DBB076-1F4F-9D8A-AABF-E8431C36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B3B8DA-C1E6-104C-83BC-13F15006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A57610-854E-FB9D-60E9-1B8C090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1F6286-88AC-F677-86E9-4534E35A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96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4088E-1158-6A83-EF0D-373F27B5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5DE7E-F3BE-9513-0A5C-AA4AC2E4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94873D-EADE-016F-8045-F0D38C58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4C1D-7304-1205-B58E-CB30CC53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59429-599C-0D64-61D8-2EB3A9E2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363417-DB7C-0722-2DFE-9B633EB6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DF33C-1354-3A0C-3F14-50010CA9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64D6AA-2847-F54E-3837-627D806CC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35EABF-0BAE-ABC3-4927-8A27E272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161638-C472-B280-513F-C14C24CF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740C8-1EB5-246C-52C0-C53F4D95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DD635-69EE-ED03-E4FE-72C43CD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00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5F1F94-1803-93D3-800C-629F062A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Faceți clic pentru a modifica stilul de titlu al patronului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5A4B6-58CB-1944-3657-914A85C71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Faceți clic pentru a modifica stilurile de text ale patronului</a:t>
            </a:r>
          </a:p>
          <a:p>
            <a:pPr lvl="1"/>
            <a:r>
              <a:rPr lang="es-ES"/>
              <a:t>Al doilea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49-1140-5853-0BA4-9B46551BB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B662-0D75-408A-B909-E625DE7528A1}" type="datetimeFigureOut">
              <a:rPr lang="es-ES" smtClean="0"/>
              <a:t>16/02/2023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98254-A69D-45D8-7EDA-1CDF7A87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3F86D-EDE9-9542-1E5A-9A896EC06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pean-social-fund-plus/en" TargetMode="External"/><Relationship Id="rId2" Type="http://schemas.openxmlformats.org/officeDocument/2006/relationships/hyperlink" Target="https://ec.europa.eu/regional_policy/en/funding/erd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ceans-and-fisheries.ec.europa.eu/funding/european-maritime-and-fisheries-fund-emff_en" TargetMode="External"/><Relationship Id="rId5" Type="http://schemas.openxmlformats.org/officeDocument/2006/relationships/hyperlink" Target="https://agriculture.ec.europa.eu/common-agricultural-policy/rural-development_en" TargetMode="External"/><Relationship Id="rId4" Type="http://schemas.openxmlformats.org/officeDocument/2006/relationships/hyperlink" Target="https://ec.europa.eu/regional_policy/en/funding/cohesion-fund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FAA5355-FA6D-9289-CF05-E411C729EF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3912093" y="1074198"/>
            <a:ext cx="4367813" cy="19353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4D1AB93-D818-3BBD-F46C-A8E4FA4304AE}"/>
              </a:ext>
            </a:extLst>
          </p:cNvPr>
          <p:cNvSpPr txBox="1"/>
          <p:nvPr/>
        </p:nvSpPr>
        <p:spPr>
          <a:xfrm>
            <a:off x="1056324" y="3848472"/>
            <a:ext cx="9646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EA4E46"/>
                </a:solidFill>
              </a:rPr>
              <a:t>Oportunități de creditare și de </a:t>
            </a:r>
            <a:r>
              <a:rPr lang="en-GB" sz="3200" b="1" dirty="0" err="1">
                <a:solidFill>
                  <a:srgbClr val="EA4E46"/>
                </a:solidFill>
              </a:rPr>
              <a:t>finanțare</a:t>
            </a:r>
            <a:r>
              <a:rPr lang="en-GB" sz="3200" b="1" dirty="0">
                <a:solidFill>
                  <a:srgbClr val="EA4E46"/>
                </a:solidFill>
              </a:rPr>
              <a:t> UE pentru femeile de afaceri </a:t>
            </a:r>
            <a:endParaRPr lang="en-GB" sz="3200" dirty="0">
              <a:solidFill>
                <a:srgbClr val="EA4E46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511FC4-99E8-5FDC-25E3-0930F60300A2}"/>
              </a:ext>
            </a:extLst>
          </p:cNvPr>
          <p:cNvSpPr txBox="1"/>
          <p:nvPr/>
        </p:nvSpPr>
        <p:spPr>
          <a:xfrm>
            <a:off x="1056324" y="499545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Dezvoltat de </a:t>
            </a:r>
            <a:r>
              <a:rPr lang="en-GB" dirty="0"/>
              <a:t>IHF</a:t>
            </a:r>
          </a:p>
        </p:txBody>
      </p:sp>
      <p:sp>
        <p:nvSpPr>
          <p:cNvPr id="9" name="Medio marco 8">
            <a:extLst>
              <a:ext uri="{FF2B5EF4-FFF2-40B4-BE49-F238E27FC236}">
                <a16:creationId xmlns:a16="http://schemas.microsoft.com/office/drawing/2014/main" id="{7E7B1CC3-4856-87EE-DB35-5BB408D9C833}"/>
              </a:ext>
            </a:extLst>
          </p:cNvPr>
          <p:cNvSpPr/>
          <p:nvPr/>
        </p:nvSpPr>
        <p:spPr>
          <a:xfrm>
            <a:off x="461521" y="486455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Medio marco 9">
            <a:extLst>
              <a:ext uri="{FF2B5EF4-FFF2-40B4-BE49-F238E27FC236}">
                <a16:creationId xmlns:a16="http://schemas.microsoft.com/office/drawing/2014/main" id="{A9462FBD-9F54-4535-B29A-F526FFD614BA}"/>
              </a:ext>
            </a:extLst>
          </p:cNvPr>
          <p:cNvSpPr/>
          <p:nvPr/>
        </p:nvSpPr>
        <p:spPr>
          <a:xfrm rot="10800000">
            <a:off x="10780510" y="4995454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11430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ESIF se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concentrează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 cinci domenii:</a:t>
            </a:r>
          </a:p>
          <a:p>
            <a:pPr lvl="0" algn="just">
              <a:defRPr/>
            </a:pPr>
            <a:endParaRPr lang="en-GB" altLang="es-ES" sz="5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cercetare și inovare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5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tehnologii digitale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5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sprijinirea economiei cu emisii reduse de dioxid de carbon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5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gestionarea durabilă a resurselor naturale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5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întreprinderi mici </a:t>
            </a:r>
          </a:p>
        </p:txBody>
      </p:sp>
      <p:sp>
        <p:nvSpPr>
          <p:cNvPr id="11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09" y="1111415"/>
            <a:ext cx="88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2.2: Fondurile structurale și de investiții europene (ESIF)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0"/>
            <a:ext cx="11316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2: Fondurile </a:t>
            </a:r>
            <a:r>
              <a:rPr lang="en-GB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structurale și fondurile UE </a:t>
            </a:r>
            <a:r>
              <a:rPr lang="ro-RO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Next Generation</a:t>
            </a:r>
            <a:endParaRPr lang="en-GB" sz="36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337936" y="3934924"/>
            <a:ext cx="2117882" cy="24468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base"/>
            <a:r>
              <a:rPr lang="en-GB" sz="900" b="1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Fondul european de dezvoltare regională (FEDR)</a:t>
            </a:r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Fondul European de Dezvoltare Regională (FEDR) urmărește să consolideze coeziunea economică, socială și teritorială în Uniunea Europeană prin corectarea dezechilibrelor dintre regiunile sale. </a:t>
            </a: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a typeface="Times New Roman" panose="02020603050405020304" pitchFamily="18" charset="0"/>
                <a:cs typeface="Calibri" panose="020F0502020204030204" pitchFamily="34" charset="0"/>
              </a:rPr>
              <a:t>Acesta promovează o dezvoltare echilibrată în diferitele regiuni ale UE.</a:t>
            </a: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În perioada 2021-2027, va permite investiții într-o Europă mai inteligentă, mai ecologică, mai conectată și mai socială, mai aproape de cetățenii săi.</a:t>
            </a: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2615227" y="3934924"/>
            <a:ext cx="2117882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base"/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Fondu</a:t>
            </a:r>
            <a:r>
              <a:rPr lang="ro-RO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l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 social </a:t>
            </a:r>
            <a:r>
              <a:rPr lang="ro-RO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european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 (FSE)</a:t>
            </a:r>
            <a:endParaRPr lang="en-GB" sz="9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Fondul Social European Plus (FSE+) este principalul instrument al Uniunii Europene (UE) pentru a investi în oameni. </a:t>
            </a: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Sprijină proiecte legate de ocuparea forței de muncă în întreaga Europă și investește în capitalul uman al Europei - lucrătorii, tinerii și toți cei care își caută un loc de muncă.</a:t>
            </a:r>
          </a:p>
        </p:txBody>
      </p:sp>
      <p:sp>
        <p:nvSpPr>
          <p:cNvPr id="8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4892518" y="3934924"/>
            <a:ext cx="2117882" cy="24468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base"/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Fondul de coeziune (</a:t>
            </a:r>
            <a:r>
              <a:rPr lang="en-GB" sz="900" b="1" dirty="0"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FC)</a:t>
            </a:r>
            <a:endParaRPr lang="en-GB" sz="9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FC finanțează proiecte de transport și de mediu în țările în care venitul național brut (VNB) pe cap de locuitor este mai mic de 90% din media UE. </a:t>
            </a: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În perioada 2014-20, acestea sunt Bulgaria, Croația, Cipru, Republica Cehă, Estonia, Grecia, Ungaria, Letonia, Lituania, Malta, Polonia, Portugalia, România, Slovacia și Slovenia. </a:t>
            </a: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În plus, se preconizează că 37% din alocarea financiară totală a Fondului de coeziune va contribui la obiectivele climatice.</a:t>
            </a:r>
          </a:p>
        </p:txBody>
      </p:sp>
      <p:sp>
        <p:nvSpPr>
          <p:cNvPr id="9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7169809" y="3934924"/>
            <a:ext cx="2117883" cy="24468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base"/>
            <a:r>
              <a:rPr lang="en-GB" sz="900" dirty="0"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Fondul european agricol pentru dezvoltare rurală (FEADR) </a:t>
            </a:r>
            <a:endParaRPr lang="en-GB" sz="900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a typeface="Times New Roman" panose="02020603050405020304" pitchFamily="18" charset="0"/>
                <a:cs typeface="Calibri" panose="020F0502020204030204" pitchFamily="34" charset="0"/>
              </a:rPr>
              <a:t>FEADR se </a:t>
            </a:r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concentrează pe rezolvarea provocărilor specifice cu care se confruntă zonele rurale din UE.</a:t>
            </a: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Este unul dintre cele două fonduri extrase din bugetul pe termen lung al UE care sprijină PAC, adică Politica Agricolă Comună. </a:t>
            </a: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Alocarea totală se ridică la 95,5 miliarde de euro. Aceasta include 8,1 miliarde EUR din instrumentul de redresare de nouă generație al UE pentru a contribui la abordarea provocărilor generate de pandemia COVID-19.</a:t>
            </a:r>
          </a:p>
        </p:txBody>
      </p:sp>
      <p:sp>
        <p:nvSpPr>
          <p:cNvPr id="10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9447099" y="3934924"/>
            <a:ext cx="2117884" cy="230832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base"/>
            <a:r>
              <a:rPr lang="en-GB" sz="900" b="1" dirty="0">
                <a:ea typeface="Times New Roman" panose="02020603050405020304" pitchFamily="18" charset="0"/>
                <a:cs typeface="Calibri" panose="020F0502020204030204" pitchFamily="34" charset="0"/>
              </a:rPr>
              <a:t>5. </a:t>
            </a:r>
            <a:r>
              <a:rPr lang="en-GB" sz="900" b="1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Fondul european pentru pescuit și afaceri maritime (EMFF) </a:t>
            </a:r>
            <a:endParaRPr lang="en-GB" sz="900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endParaRPr lang="en-GB" sz="9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EMFF îi ajută pe pescari să adopte practici de pescuit durabile, iar comunitățile de coastă să își diversifice economiile, îmbunătățind calitatea vieții de-a lungul coastelor europene.</a:t>
            </a:r>
          </a:p>
          <a:p>
            <a:pPr algn="just" fontAlgn="base"/>
            <a:endParaRPr lang="en-GB" sz="9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en-GB" sz="9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Fondul finanțează proiecte care creează noi locuri de muncă și îmbunătățesc calitatea vieții de-a lungul coastelor europene, sprijină dezvoltarea durabilă a acvaculturii, facilitează accesul solicitanților la finanțare și sprijină punerea în aplicare a politicii maritime.</a:t>
            </a:r>
          </a:p>
        </p:txBody>
      </p:sp>
      <p:cxnSp>
        <p:nvCxnSpPr>
          <p:cNvPr id="13" name="Connettore diritto 12"/>
          <p:cNvCxnSpPr/>
          <p:nvPr/>
        </p:nvCxnSpPr>
        <p:spPr>
          <a:xfrm>
            <a:off x="2545555" y="3994248"/>
            <a:ext cx="0" cy="2429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4822847" y="3994248"/>
            <a:ext cx="0" cy="2429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>
            <a:off x="7100138" y="4021813"/>
            <a:ext cx="0" cy="2429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9368721" y="4021813"/>
            <a:ext cx="0" cy="2429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69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1143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Programul UE "Next Generation EU", în valoare de 800 de miliarde de euro, este un instrument temporar de redresare pentru a ajuta economia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își revină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urma epidemiei de coronavirus și pentru a crea un viitor mai ecologic, mai avansat din punct de vedere tehnologic și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rezi</a:t>
            </a:r>
            <a:r>
              <a:rPr lang="ro-RO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lient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Comisia Europeană contractează împrumuturi de pe piețele financiare pentru a plăti pentru Next Generation EU (UE are un rating de credit solid, ceea ce permite Comisiei să împrumute bani la rate avantajoase).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Avantajul este transferat ulterior de Comisie către statele membre ale UE direct prin împrumuturi sau către bugetul Uniunii prin reducerea dobânzilor la împrumuturile utilizate pentru finanțarea cheltuielilor pentru redresarea economică. </a:t>
            </a:r>
          </a:p>
          <a:p>
            <a:pPr lvl="0" algn="just">
              <a:defRPr/>
            </a:pPr>
            <a:endParaRPr lang="en-GB" altLang="es-ES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09" y="1111415"/>
            <a:ext cx="1018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2.3: Fonduri UE </a:t>
            </a:r>
            <a:r>
              <a:rPr lang="ro-RO" sz="2400" dirty="0">
                <a:solidFill>
                  <a:srgbClr val="21B4A9"/>
                </a:solidFill>
              </a:rPr>
              <a:t>Next Genration </a:t>
            </a:r>
            <a:r>
              <a:rPr lang="en-GB" sz="2400" dirty="0" err="1">
                <a:solidFill>
                  <a:srgbClr val="21B4A9"/>
                </a:solidFill>
              </a:rPr>
              <a:t>pentru</a:t>
            </a:r>
            <a:r>
              <a:rPr lang="en-GB" sz="2400" dirty="0">
                <a:solidFill>
                  <a:srgbClr val="21B4A9"/>
                </a:solidFill>
              </a:rPr>
              <a:t> recuperarea COVID-19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0"/>
            <a:ext cx="11316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2: Fondurile </a:t>
            </a:r>
            <a:r>
              <a:rPr lang="en-GB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structurale și fondurile UE </a:t>
            </a:r>
            <a:r>
              <a:rPr lang="ro-RO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Next Generation</a:t>
            </a:r>
            <a:endParaRPr lang="en-GB" sz="36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671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573080"/>
            <a:ext cx="101143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 mult de 50% din bugetul pe termen lung și Next Generation EU sprijină modernizarea, de exemplu prin:</a:t>
            </a:r>
          </a:p>
          <a:p>
            <a:pPr lvl="0" algn="just">
              <a:defRPr/>
            </a:pPr>
            <a:endParaRPr lang="en-GB" altLang="es-E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Cercetare și </a:t>
            </a: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inovare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prin intermediul programului Orizont Europa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Tranziții climatice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 </a:t>
            </a: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digitale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echitabile, prin intermediul Fondului pentru o tranziție echitabilă și al Programului Europa digitală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Pregătirea, </a:t>
            </a: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redresarea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 </a:t>
            </a: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reziliența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prin intermediul mecanismului de redresare și reziliență,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rescEU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 al unui nou program în domeniul sănătății, EU4Health.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it-IT" altLang="es-E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ea typeface="Arial MT"/>
                <a:cs typeface="Calibri" panose="020F0502020204030204" pitchFamily="34" charset="0"/>
              </a:rPr>
              <a:t>În plus, pachetul acordă atenție:</a:t>
            </a: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ea typeface="Arial MT"/>
                <a:cs typeface="Calibri" panose="020F0502020204030204" pitchFamily="34" charset="0"/>
              </a:rPr>
              <a:t> </a:t>
            </a: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o-RO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oderniz</a:t>
            </a:r>
            <a:r>
              <a:rPr lang="ro-RO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ării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politicilor tradiționale, cum ar fi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coeziunea 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 agricolă comună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pentru a maximiza contribuția acestora la prioritățile Uniunii.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it-IT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Combater</a:t>
            </a:r>
            <a:r>
              <a:rPr lang="ro-RO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schimbărilor climatice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cu 30% din fondurile UE, cea mai mare pondere din bugetul european din toate timpurile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it-IT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Protecți</a:t>
            </a:r>
            <a:r>
              <a:rPr lang="ro-RO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biodiversității </a:t>
            </a:r>
            <a:r>
              <a:rPr lang="en-GB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egalit</a:t>
            </a:r>
            <a:r>
              <a:rPr lang="ro-RO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ății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gen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09" y="1111415"/>
            <a:ext cx="10700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2.3: Fonduri UE </a:t>
            </a:r>
            <a:r>
              <a:rPr lang="ro-RO" sz="2400" dirty="0">
                <a:solidFill>
                  <a:srgbClr val="21B4A9"/>
                </a:solidFill>
              </a:rPr>
              <a:t>Next Generation </a:t>
            </a:r>
            <a:r>
              <a:rPr lang="en-GB" sz="2400" dirty="0" err="1">
                <a:solidFill>
                  <a:srgbClr val="21B4A9"/>
                </a:solidFill>
              </a:rPr>
              <a:t>pentru</a:t>
            </a:r>
            <a:r>
              <a:rPr lang="en-GB" sz="2400" dirty="0">
                <a:solidFill>
                  <a:srgbClr val="21B4A9"/>
                </a:solidFill>
              </a:rPr>
              <a:t> recuperarea COVID-19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60178"/>
            <a:ext cx="11316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2: Fondurile </a:t>
            </a:r>
            <a:r>
              <a:rPr lang="en-GB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structurale și fondurile UE </a:t>
            </a:r>
            <a:r>
              <a:rPr lang="ro-RO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Next Generation</a:t>
            </a:r>
            <a:endParaRPr lang="en-GB" sz="36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63527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7">
            <a:extLst>
              <a:ext uri="{FF2B5EF4-FFF2-40B4-BE49-F238E27FC236}">
                <a16:creationId xmlns:a16="http://schemas.microsoft.com/office/drawing/2014/main" id="{937ADA07-67DE-E5D0-B252-9995FF3ABB92}"/>
              </a:ext>
            </a:extLst>
          </p:cNvPr>
          <p:cNvSpPr txBox="1"/>
          <p:nvPr/>
        </p:nvSpPr>
        <p:spPr>
          <a:xfrm>
            <a:off x="1551065" y="1826373"/>
            <a:ext cx="882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Microcreditul este un tip comun de microfinanțare, în care se oferă un împrumut foarte mic unei persoane pentru a o ajuta să își deschidă o mică afacere sau să devină lucrător pe cont propriu. </a:t>
            </a:r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6B319258-F16B-2EB0-0E29-9B57F9FAD53D}"/>
              </a:ext>
            </a:extLst>
          </p:cNvPr>
          <p:cNvSpPr/>
          <p:nvPr/>
        </p:nvSpPr>
        <p:spPr>
          <a:xfrm>
            <a:off x="1551065" y="1469503"/>
            <a:ext cx="1419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Microcredit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95B9E180-2BEC-1766-D9F4-930972205FFC}"/>
              </a:ext>
            </a:extLst>
          </p:cNvPr>
          <p:cNvSpPr>
            <a:spLocks/>
          </p:cNvSpPr>
          <p:nvPr/>
        </p:nvSpPr>
        <p:spPr bwMode="auto">
          <a:xfrm>
            <a:off x="550864" y="563441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3600" b="1" dirty="0" err="1">
                <a:solidFill>
                  <a:srgbClr val="EA4E46"/>
                </a:solidFill>
                <a:ea typeface="Roboto" charset="0"/>
                <a:cs typeface="Poppins" pitchFamily="2" charset="77"/>
                <a:sym typeface="Bebas Neue" charset="0"/>
              </a:rPr>
              <a:t>Rezum</a:t>
            </a:r>
            <a:r>
              <a:rPr lang="ro-RO" sz="3600" b="1" dirty="0">
                <a:solidFill>
                  <a:srgbClr val="EA4E46"/>
                </a:solidFill>
                <a:ea typeface="Roboto" charset="0"/>
                <a:cs typeface="Poppins" pitchFamily="2" charset="77"/>
                <a:sym typeface="Bebas Neue" charset="0"/>
              </a:rPr>
              <a:t>at</a:t>
            </a:r>
            <a:endParaRPr lang="en-US" sz="3600" b="1" dirty="0">
              <a:solidFill>
                <a:srgbClr val="EA4E46"/>
              </a:solidFill>
              <a:ea typeface="Roboto" charset="0"/>
              <a:cs typeface="Poppins" pitchFamily="2" charset="77"/>
              <a:sym typeface="Bebas Neue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1A44CC-5B66-0C31-488E-20E25E214311}"/>
              </a:ext>
            </a:extLst>
          </p:cNvPr>
          <p:cNvSpPr txBox="1"/>
          <p:nvPr/>
        </p:nvSpPr>
        <p:spPr>
          <a:xfrm>
            <a:off x="1304082" y="1326645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+++</a:t>
            </a: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BAAEBED9-E80A-3482-6CBD-7DD6EAF70752}"/>
              </a:ext>
            </a:extLst>
          </p:cNvPr>
          <p:cNvSpPr txBox="1"/>
          <p:nvPr/>
        </p:nvSpPr>
        <p:spPr>
          <a:xfrm>
            <a:off x="3822201" y="2885777"/>
            <a:ext cx="8086020" cy="64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GB" alt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Împrumuturile acordate unei persoane sau unei întreprinderi de către o instituție privată sau chiar de către o persoană bogată sunt denumite împrumuturi private sau, pur și simplu, bani privați.</a:t>
            </a:r>
            <a:endParaRPr lang="en-US" sz="1600" dirty="0">
              <a:ea typeface="Lato Light" charset="0"/>
              <a:cs typeface="Poppins" pitchFamily="2" charset="77"/>
            </a:endParaRPr>
          </a:p>
        </p:txBody>
      </p:sp>
      <p:sp>
        <p:nvSpPr>
          <p:cNvPr id="9" name="Rectangle 58">
            <a:extLst>
              <a:ext uri="{FF2B5EF4-FFF2-40B4-BE49-F238E27FC236}">
                <a16:creationId xmlns:a16="http://schemas.microsoft.com/office/drawing/2014/main" id="{0C877272-F220-4842-4D58-DD7C1CFC4750}"/>
              </a:ext>
            </a:extLst>
          </p:cNvPr>
          <p:cNvSpPr/>
          <p:nvPr/>
        </p:nvSpPr>
        <p:spPr>
          <a:xfrm>
            <a:off x="4194199" y="2485667"/>
            <a:ext cx="160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Împrumuturi private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47263D-2F68-6194-71DF-873CAFA5448C}"/>
              </a:ext>
            </a:extLst>
          </p:cNvPr>
          <p:cNvSpPr txBox="1"/>
          <p:nvPr/>
        </p:nvSpPr>
        <p:spPr>
          <a:xfrm>
            <a:off x="3548671" y="2367793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+++</a:t>
            </a:r>
          </a:p>
        </p:txBody>
      </p:sp>
      <p:sp>
        <p:nvSpPr>
          <p:cNvPr id="17" name="TextBox 57">
            <a:extLst>
              <a:ext uri="{FF2B5EF4-FFF2-40B4-BE49-F238E27FC236}">
                <a16:creationId xmlns:a16="http://schemas.microsoft.com/office/drawing/2014/main" id="{3613FFA6-CD4C-3149-E2EC-25BA75B76A3E}"/>
              </a:ext>
            </a:extLst>
          </p:cNvPr>
          <p:cNvSpPr txBox="1"/>
          <p:nvPr/>
        </p:nvSpPr>
        <p:spPr>
          <a:xfrm>
            <a:off x="5846218" y="3796182"/>
            <a:ext cx="634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Mai mult de jumătate din finanțarea UE a fost distribuită prin intermediul celor cinci fonduri structurale și de investiții europene din cadrul bugetului UE pe termen lung (ESIF). </a:t>
            </a:r>
            <a:endParaRPr lang="it-IT" sz="1600" dirty="0">
              <a:effectLst/>
              <a:ea typeface="Arial MT"/>
              <a:cs typeface="Arial MT"/>
            </a:endParaRP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7FD63D42-58E3-1CA9-9C37-E9B4648A7975}"/>
              </a:ext>
            </a:extLst>
          </p:cNvPr>
          <p:cNvSpPr/>
          <p:nvPr/>
        </p:nvSpPr>
        <p:spPr>
          <a:xfrm>
            <a:off x="6236149" y="3516106"/>
            <a:ext cx="2272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Fondurile structurale ale UE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83558B3-24CD-4182-C0A9-97857EB83CDA}"/>
              </a:ext>
            </a:extLst>
          </p:cNvPr>
          <p:cNvSpPr txBox="1"/>
          <p:nvPr/>
        </p:nvSpPr>
        <p:spPr>
          <a:xfrm>
            <a:off x="5633068" y="3475290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+++</a:t>
            </a:r>
          </a:p>
        </p:txBody>
      </p:sp>
      <p:sp>
        <p:nvSpPr>
          <p:cNvPr id="20" name="TextBox 57">
            <a:extLst>
              <a:ext uri="{FF2B5EF4-FFF2-40B4-BE49-F238E27FC236}">
                <a16:creationId xmlns:a16="http://schemas.microsoft.com/office/drawing/2014/main" id="{336C45C5-EE40-869E-61C4-E725A323544C}"/>
              </a:ext>
            </a:extLst>
          </p:cNvPr>
          <p:cNvSpPr txBox="1"/>
          <p:nvPr/>
        </p:nvSpPr>
        <p:spPr>
          <a:xfrm>
            <a:off x="7537197" y="4965213"/>
            <a:ext cx="4114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GB" alt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Instrument temporar de redresare pentru a ajuta economia să se redreseze în urma epidemiei de coronavirus și pentru a crea un viitor mai ecologic, mai avansat din punct de vedere tehnologic și mai rezistent. </a:t>
            </a: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5A5FAAA9-7316-ABD8-30B5-73E3456F8876}"/>
              </a:ext>
            </a:extLst>
          </p:cNvPr>
          <p:cNvSpPr/>
          <p:nvPr/>
        </p:nvSpPr>
        <p:spPr>
          <a:xfrm>
            <a:off x="8281202" y="4583233"/>
            <a:ext cx="2981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Fondurile UE pentru următoarea generație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BFE534-9019-E1B9-2D08-AF217A517A4A}"/>
              </a:ext>
            </a:extLst>
          </p:cNvPr>
          <p:cNvSpPr txBox="1"/>
          <p:nvPr/>
        </p:nvSpPr>
        <p:spPr>
          <a:xfrm>
            <a:off x="7207646" y="4546545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+++</a:t>
            </a:r>
          </a:p>
        </p:txBody>
      </p:sp>
    </p:spTree>
    <p:extLst>
      <p:ext uri="{BB962C8B-B14F-4D97-AF65-F5344CB8AC3E}">
        <p14:creationId xmlns:p14="http://schemas.microsoft.com/office/powerpoint/2010/main" val="111748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>
            <a:extLst>
              <a:ext uri="{FF2B5EF4-FFF2-40B4-BE49-F238E27FC236}">
                <a16:creationId xmlns:a16="http://schemas.microsoft.com/office/drawing/2014/main" id="{A58BF713-33BB-FB57-9A14-44C3A15664BA}"/>
              </a:ext>
            </a:extLst>
          </p:cNvPr>
          <p:cNvSpPr>
            <a:spLocks/>
          </p:cNvSpPr>
          <p:nvPr/>
        </p:nvSpPr>
        <p:spPr bwMode="auto">
          <a:xfrm>
            <a:off x="550864" y="267874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GB" sz="3600" b="1" dirty="0">
                <a:solidFill>
                  <a:srgbClr val="21B4A9"/>
                </a:solidFill>
              </a:rPr>
              <a:t>Test de autoevaluare: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432736" y="924321"/>
            <a:ext cx="9326528" cy="5862645"/>
            <a:chOff x="523348" y="924321"/>
            <a:chExt cx="9326528" cy="5862645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8BD6354-DAE3-FDD2-9126-269674E76A8A}"/>
                </a:ext>
              </a:extLst>
            </p:cNvPr>
            <p:cNvSpPr/>
            <p:nvPr/>
          </p:nvSpPr>
          <p:spPr>
            <a:xfrm>
              <a:off x="523348" y="924321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redondeado 2">
              <a:extLst>
                <a:ext uri="{FF2B5EF4-FFF2-40B4-BE49-F238E27FC236}">
                  <a16:creationId xmlns:a16="http://schemas.microsoft.com/office/drawing/2014/main" id="{FD367A6C-EBA9-79A8-7837-B419AB6D5FF0}"/>
                </a:ext>
              </a:extLst>
            </p:cNvPr>
            <p:cNvSpPr/>
            <p:nvPr/>
          </p:nvSpPr>
          <p:spPr>
            <a:xfrm>
              <a:off x="523348" y="924321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Acordurile de microcreditare:</a:t>
              </a:r>
            </a:p>
          </p:txBody>
        </p:sp>
        <p:sp>
          <p:nvSpPr>
            <p:cNvPr id="9" name="TextBox 60">
              <a:extLst>
                <a:ext uri="{FF2B5EF4-FFF2-40B4-BE49-F238E27FC236}">
                  <a16:creationId xmlns:a16="http://schemas.microsoft.com/office/drawing/2014/main" id="{A7786951-0C44-E059-6C7F-850579112F29}"/>
                </a:ext>
              </a:extLst>
            </p:cNvPr>
            <p:cNvSpPr txBox="1"/>
            <p:nvPr/>
          </p:nvSpPr>
          <p:spPr>
            <a:xfrm>
              <a:off x="818142" y="1253523"/>
              <a:ext cx="4368469" cy="1402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Au întotdeauna aceeași structură ca și băncile obișnuite</a:t>
              </a: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Aveți întotdeauna un acord scris </a:t>
              </a: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Poate fi efectuată fără acorduri scrise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E9A5348-FCF9-A995-E603-4FC64C50A981}"/>
                </a:ext>
              </a:extLst>
            </p:cNvPr>
            <p:cNvSpPr/>
            <p:nvPr/>
          </p:nvSpPr>
          <p:spPr>
            <a:xfrm>
              <a:off x="5331590" y="924321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redondeado 2">
              <a:extLst>
                <a:ext uri="{FF2B5EF4-FFF2-40B4-BE49-F238E27FC236}">
                  <a16:creationId xmlns:a16="http://schemas.microsoft.com/office/drawing/2014/main" id="{1A53E313-0DC3-5B6E-338C-9BF294AE31D4}"/>
                </a:ext>
              </a:extLst>
            </p:cNvPr>
            <p:cNvSpPr/>
            <p:nvPr/>
          </p:nvSpPr>
          <p:spPr>
            <a:xfrm>
              <a:off x="5331590" y="924321"/>
              <a:ext cx="4518286" cy="422030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Împrumuturile private pot veni:</a:t>
              </a:r>
            </a:p>
          </p:txBody>
        </p:sp>
        <p:sp>
          <p:nvSpPr>
            <p:cNvPr id="15" name="TextBox 59">
              <a:extLst>
                <a:ext uri="{FF2B5EF4-FFF2-40B4-BE49-F238E27FC236}">
                  <a16:creationId xmlns:a16="http://schemas.microsoft.com/office/drawing/2014/main" id="{9F684A7D-2502-889D-AD01-A82D5FD65C00}"/>
                </a:ext>
              </a:extLst>
            </p:cNvPr>
            <p:cNvSpPr txBox="1"/>
            <p:nvPr/>
          </p:nvSpPr>
          <p:spPr>
            <a:xfrm>
              <a:off x="5621546" y="1306402"/>
              <a:ext cx="4228329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Numai de la bănci</a:t>
              </a: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Numai de la persoane fizice</a:t>
              </a: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Atât de la indivizi, cât și de la grupuri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BA2D687-85CD-D36B-FF71-A9FBE53280CA}"/>
                </a:ext>
              </a:extLst>
            </p:cNvPr>
            <p:cNvSpPr/>
            <p:nvPr/>
          </p:nvSpPr>
          <p:spPr>
            <a:xfrm>
              <a:off x="523348" y="3001874"/>
              <a:ext cx="4518286" cy="1837678"/>
            </a:xfrm>
            <a:prstGeom prst="rect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redondeado 2">
              <a:extLst>
                <a:ext uri="{FF2B5EF4-FFF2-40B4-BE49-F238E27FC236}">
                  <a16:creationId xmlns:a16="http://schemas.microsoft.com/office/drawing/2014/main" id="{9B376885-B5A0-0D84-31FF-068CA7DB7104}"/>
                </a:ext>
              </a:extLst>
            </p:cNvPr>
            <p:cNvSpPr/>
            <p:nvPr/>
          </p:nvSpPr>
          <p:spPr>
            <a:xfrm>
              <a:off x="523348" y="3001874"/>
              <a:ext cx="4518286" cy="422030"/>
            </a:xfrm>
            <a:prstGeom prst="roundRect">
              <a:avLst/>
            </a:prstGeom>
            <a:solidFill>
              <a:srgbClr val="EA4E46"/>
            </a:solidFill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Fondurile structurale ale UE se concentrează pe: </a:t>
              </a:r>
            </a:p>
          </p:txBody>
        </p:sp>
        <p:sp>
          <p:nvSpPr>
            <p:cNvPr id="20" name="TextBox 59">
              <a:extLst>
                <a:ext uri="{FF2B5EF4-FFF2-40B4-BE49-F238E27FC236}">
                  <a16:creationId xmlns:a16="http://schemas.microsoft.com/office/drawing/2014/main" id="{4F0CB8F7-6904-7B27-42F0-BE74C5AF6A24}"/>
                </a:ext>
              </a:extLst>
            </p:cNvPr>
            <p:cNvSpPr txBox="1"/>
            <p:nvPr/>
          </p:nvSpPr>
          <p:spPr>
            <a:xfrm>
              <a:off x="813305" y="3383955"/>
              <a:ext cx="1615356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3 domenii</a:t>
              </a:r>
            </a:p>
            <a:p>
              <a:pPr marL="228600" indent="-2286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4 domenii</a:t>
              </a:r>
            </a:p>
            <a:p>
              <a:pPr marL="228600" indent="-2286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5 domenii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E3AFAB4E-158C-AA74-7C67-3431439FBF02}"/>
                </a:ext>
              </a:extLst>
            </p:cNvPr>
            <p:cNvSpPr/>
            <p:nvPr/>
          </p:nvSpPr>
          <p:spPr>
            <a:xfrm>
              <a:off x="5331590" y="3021670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Rectángulo redondeado 2">
              <a:extLst>
                <a:ext uri="{FF2B5EF4-FFF2-40B4-BE49-F238E27FC236}">
                  <a16:creationId xmlns:a16="http://schemas.microsoft.com/office/drawing/2014/main" id="{7AA4056B-DE9C-25A0-B7EA-7CC004411C2D}"/>
                </a:ext>
              </a:extLst>
            </p:cNvPr>
            <p:cNvSpPr/>
            <p:nvPr/>
          </p:nvSpPr>
          <p:spPr>
            <a:xfrm>
              <a:off x="5331590" y="3021670"/>
              <a:ext cx="4518286" cy="51197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UE poate împrumuta bani la rate avantajoase datorită:</a:t>
              </a:r>
            </a:p>
          </p:txBody>
        </p:sp>
        <p:sp>
          <p:nvSpPr>
            <p:cNvPr id="25" name="TextBox 59">
              <a:extLst>
                <a:ext uri="{FF2B5EF4-FFF2-40B4-BE49-F238E27FC236}">
                  <a16:creationId xmlns:a16="http://schemas.microsoft.com/office/drawing/2014/main" id="{7CED6AEE-1E23-0C4B-58E9-5C8E82CB90C4}"/>
                </a:ext>
              </a:extLst>
            </p:cNvPr>
            <p:cNvSpPr txBox="1"/>
            <p:nvPr/>
          </p:nvSpPr>
          <p:spPr>
            <a:xfrm>
              <a:off x="5621546" y="3403751"/>
              <a:ext cx="3280715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Un</a:t>
              </a:r>
              <a:r>
                <a:rPr lang="ro-RO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ui</a:t>
              </a: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 rating de credit solid</a:t>
              </a: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Un</a:t>
              </a:r>
              <a:r>
                <a:rPr lang="ro-RO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ui</a:t>
              </a:r>
              <a:r>
                <a:rPr lang="en-US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 rating de credit scăzut</a:t>
              </a: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2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Speculații</a:t>
              </a:r>
              <a:r>
                <a:rPr lang="ro-RO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lor</a:t>
              </a:r>
              <a:endParaRPr lang="en-US" sz="12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FD24C3A-1E71-1242-AB69-73DE74EC3031}"/>
                </a:ext>
              </a:extLst>
            </p:cNvPr>
            <p:cNvSpPr/>
            <p:nvPr/>
          </p:nvSpPr>
          <p:spPr>
            <a:xfrm>
              <a:off x="2954985" y="4949288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ángulo redondeado 2">
              <a:extLst>
                <a:ext uri="{FF2B5EF4-FFF2-40B4-BE49-F238E27FC236}">
                  <a16:creationId xmlns:a16="http://schemas.microsoft.com/office/drawing/2014/main" id="{F874651E-567B-3E48-135B-076292839DE2}"/>
                </a:ext>
              </a:extLst>
            </p:cNvPr>
            <p:cNvSpPr/>
            <p:nvPr/>
          </p:nvSpPr>
          <p:spPr>
            <a:xfrm>
              <a:off x="2961527" y="4950178"/>
              <a:ext cx="4518286" cy="547307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Mai mult de 50% din bugetul UE pe termen lung sprijină:</a:t>
              </a:r>
            </a:p>
          </p:txBody>
        </p:sp>
        <p:sp>
          <p:nvSpPr>
            <p:cNvPr id="35" name="TextBox 59">
              <a:extLst>
                <a:ext uri="{FF2B5EF4-FFF2-40B4-BE49-F238E27FC236}">
                  <a16:creationId xmlns:a16="http://schemas.microsoft.com/office/drawing/2014/main" id="{674A5952-A0EB-9863-C11F-8431C65043C7}"/>
                </a:ext>
              </a:extLst>
            </p:cNvPr>
            <p:cNvSpPr txBox="1"/>
            <p:nvPr/>
          </p:nvSpPr>
          <p:spPr>
            <a:xfrm>
              <a:off x="3244941" y="5331369"/>
              <a:ext cx="3008713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GB" sz="12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Digitalizare</a:t>
              </a:r>
              <a:r>
                <a:rPr lang="ro-RO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a</a:t>
              </a:r>
              <a:endParaRPr lang="en-GB" sz="12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GB" sz="12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Modernizare</a:t>
              </a:r>
              <a:r>
                <a:rPr lang="ro-RO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a</a:t>
              </a:r>
              <a:endParaRPr lang="en-GB" sz="12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GB" sz="12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Incluziune</a:t>
              </a:r>
              <a:r>
                <a:rPr lang="ro-RO" sz="1200" dirty="0">
                  <a:ea typeface="Lato Light" panose="020F0502020204030203" pitchFamily="34" charset="0"/>
                  <a:cs typeface="Abhaya Libre" panose="02000603000000000000" pitchFamily="2" charset="77"/>
                </a:rPr>
                <a:t>a</a:t>
              </a:r>
              <a:endParaRPr lang="en-GB" sz="12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43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4849426" y="4214219"/>
            <a:ext cx="19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EA4E46"/>
                </a:solidFill>
              </a:rPr>
              <a:t>moreproject.eu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ACDBC3-9678-20DC-880B-3CFA0228D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9123889" y="327888"/>
            <a:ext cx="2766269" cy="1225704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3943184" y="3306278"/>
            <a:ext cx="4588257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300" b="1" dirty="0"/>
              <a:t>MULȚUM</a:t>
            </a:r>
            <a:r>
              <a:rPr lang="ro-RO" sz="5300" b="1"/>
              <a:t>IM</a:t>
            </a:r>
            <a:endParaRPr lang="es-ES" sz="5300" b="1" dirty="0"/>
          </a:p>
        </p:txBody>
      </p:sp>
    </p:spTree>
    <p:extLst>
      <p:ext uri="{BB962C8B-B14F-4D97-AF65-F5344CB8AC3E}">
        <p14:creationId xmlns:p14="http://schemas.microsoft.com/office/powerpoint/2010/main" val="313191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A1A93D8-94C5-0D15-38A4-0363CD976E15}"/>
              </a:ext>
            </a:extLst>
          </p:cNvPr>
          <p:cNvSpPr/>
          <p:nvPr/>
        </p:nvSpPr>
        <p:spPr>
          <a:xfrm>
            <a:off x="615377" y="1428954"/>
            <a:ext cx="4491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La sfârșitul acestui modul, veți fi capabil să: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75F4DA-1D2D-2E85-798B-2E20901FABB7}"/>
              </a:ext>
            </a:extLst>
          </p:cNvPr>
          <p:cNvSpPr txBox="1"/>
          <p:nvPr/>
        </p:nvSpPr>
        <p:spPr>
          <a:xfrm>
            <a:off x="925733" y="1998079"/>
            <a:ext cx="804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21B4A9"/>
                </a:solidFill>
              </a:rPr>
              <a:t>Obiectivul 1: </a:t>
            </a:r>
            <a:r>
              <a:rPr lang="ro-RO" b="1" dirty="0">
                <a:solidFill>
                  <a:srgbClr val="21B4A9"/>
                </a:solidFill>
              </a:rPr>
              <a:t>Vă familiarizați</a:t>
            </a:r>
            <a:r>
              <a:rPr lang="en-GB" b="1" dirty="0">
                <a:solidFill>
                  <a:srgbClr val="21B4A9"/>
                </a:solidFill>
              </a:rPr>
              <a:t> cu </a:t>
            </a:r>
            <a:r>
              <a:rPr lang="ro-RO" b="1" dirty="0">
                <a:solidFill>
                  <a:srgbClr val="21B4A9"/>
                </a:solidFill>
              </a:rPr>
              <a:t>universul</a:t>
            </a:r>
            <a:r>
              <a:rPr lang="en-GB" b="1" dirty="0">
                <a:solidFill>
                  <a:srgbClr val="21B4A9"/>
                </a:solidFill>
              </a:rPr>
              <a:t> oportunităților de finanțare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ED44BF-40AF-2BEE-0357-B22F72454536}"/>
              </a:ext>
            </a:extLst>
          </p:cNvPr>
          <p:cNvSpPr txBox="1"/>
          <p:nvPr/>
        </p:nvSpPr>
        <p:spPr>
          <a:xfrm>
            <a:off x="925732" y="2714175"/>
            <a:ext cx="836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FAB632"/>
                </a:solidFill>
              </a:rPr>
              <a:t>Obiectivul 2: Învățați despre microcredite și împrumuturi private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44EB84-98E8-0309-1362-1627A0474B0A}"/>
              </a:ext>
            </a:extLst>
          </p:cNvPr>
          <p:cNvSpPr txBox="1"/>
          <p:nvPr/>
        </p:nvSpPr>
        <p:spPr>
          <a:xfrm>
            <a:off x="916116" y="3468332"/>
            <a:ext cx="786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EA4E46"/>
                </a:solidFill>
              </a:rPr>
              <a:t>Obiectivul 3: </a:t>
            </a:r>
            <a:r>
              <a:rPr lang="en-GB" b="1" dirty="0" err="1">
                <a:solidFill>
                  <a:srgbClr val="EA4E46"/>
                </a:solidFill>
              </a:rPr>
              <a:t>Înțelege</a:t>
            </a:r>
            <a:r>
              <a:rPr lang="ro-RO" b="1" dirty="0">
                <a:solidFill>
                  <a:srgbClr val="EA4E46"/>
                </a:solidFill>
              </a:rPr>
              <a:t>ți</a:t>
            </a:r>
            <a:r>
              <a:rPr lang="en-GB" b="1" dirty="0">
                <a:solidFill>
                  <a:srgbClr val="EA4E46"/>
                </a:solidFill>
              </a:rPr>
              <a:t> </a:t>
            </a:r>
            <a:r>
              <a:rPr lang="en-GB" b="1" dirty="0" err="1">
                <a:solidFill>
                  <a:srgbClr val="EA4E46"/>
                </a:solidFill>
              </a:rPr>
              <a:t>structur</a:t>
            </a:r>
            <a:r>
              <a:rPr lang="ro-RO" b="1" dirty="0">
                <a:solidFill>
                  <a:srgbClr val="EA4E46"/>
                </a:solidFill>
              </a:rPr>
              <a:t>a</a:t>
            </a:r>
            <a:r>
              <a:rPr lang="en-GB" b="1" dirty="0">
                <a:solidFill>
                  <a:srgbClr val="EA4E46"/>
                </a:solidFill>
              </a:rPr>
              <a:t> principiilor fondurilor structurale ale UE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F61543D-A22C-D627-13DC-7EE782381343}"/>
              </a:ext>
            </a:extLst>
          </p:cNvPr>
          <p:cNvSpPr txBox="1"/>
          <p:nvPr/>
        </p:nvSpPr>
        <p:spPr>
          <a:xfrm>
            <a:off x="889034" y="4178403"/>
            <a:ext cx="1042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21B4A9"/>
                </a:solidFill>
              </a:rPr>
              <a:t>Obiectivul 4: </a:t>
            </a:r>
            <a:r>
              <a:rPr lang="en-GB" b="1" dirty="0" err="1">
                <a:solidFill>
                  <a:srgbClr val="21B4A9"/>
                </a:solidFill>
              </a:rPr>
              <a:t>Cunoaște</a:t>
            </a:r>
            <a:r>
              <a:rPr lang="ro-RO" b="1" dirty="0">
                <a:solidFill>
                  <a:srgbClr val="21B4A9"/>
                </a:solidFill>
              </a:rPr>
              <a:t>ți</a:t>
            </a:r>
            <a:r>
              <a:rPr lang="en-GB" b="1" dirty="0">
                <a:solidFill>
                  <a:srgbClr val="21B4A9"/>
                </a:solidFill>
              </a:rPr>
              <a:t> elementelor fundamentale ale fondurilor UE de nouă generație pentru recuperarea COVID-19  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AB429A-ED9C-DFC4-79F0-9A10ADFDBA4D}"/>
              </a:ext>
            </a:extLst>
          </p:cNvPr>
          <p:cNvSpPr txBox="1"/>
          <p:nvPr/>
        </p:nvSpPr>
        <p:spPr>
          <a:xfrm>
            <a:off x="599478" y="585038"/>
            <a:ext cx="4576204" cy="791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sz="3600" b="1" dirty="0">
                <a:solidFill>
                  <a:srgbClr val="FAB632"/>
                </a:solidFill>
                <a:cs typeface="Arima Madurai Semi" pitchFamily="2" charset="77"/>
              </a:rPr>
              <a:t>Obiective și scopuri:</a:t>
            </a:r>
            <a:endParaRPr lang="es-ES" sz="3600" dirty="0">
              <a:solidFill>
                <a:srgbClr val="FAB632"/>
              </a:solidFill>
            </a:endParaRPr>
          </a:p>
        </p:txBody>
      </p:sp>
      <p:sp>
        <p:nvSpPr>
          <p:cNvPr id="13" name="Hexágono 12">
            <a:extLst>
              <a:ext uri="{FF2B5EF4-FFF2-40B4-BE49-F238E27FC236}">
                <a16:creationId xmlns:a16="http://schemas.microsoft.com/office/drawing/2014/main" id="{7521E9B9-41CD-EB5B-D90B-8533A13A9125}"/>
              </a:ext>
            </a:extLst>
          </p:cNvPr>
          <p:cNvSpPr/>
          <p:nvPr/>
        </p:nvSpPr>
        <p:spPr>
          <a:xfrm>
            <a:off x="599478" y="4246196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0E8A8AD6-1489-684A-6482-F07AB13B34F3}"/>
              </a:ext>
            </a:extLst>
          </p:cNvPr>
          <p:cNvSpPr/>
          <p:nvPr/>
        </p:nvSpPr>
        <p:spPr>
          <a:xfrm>
            <a:off x="615376" y="2781968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Hexágono 14">
            <a:extLst>
              <a:ext uri="{FF2B5EF4-FFF2-40B4-BE49-F238E27FC236}">
                <a16:creationId xmlns:a16="http://schemas.microsoft.com/office/drawing/2014/main" id="{7E426769-34E4-624B-CB35-98F1820F97A5}"/>
              </a:ext>
            </a:extLst>
          </p:cNvPr>
          <p:cNvSpPr/>
          <p:nvPr/>
        </p:nvSpPr>
        <p:spPr>
          <a:xfrm>
            <a:off x="615376" y="3536125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1F308F90-D007-A240-4700-CA2C63F00806}"/>
              </a:ext>
            </a:extLst>
          </p:cNvPr>
          <p:cNvSpPr/>
          <p:nvPr/>
        </p:nvSpPr>
        <p:spPr>
          <a:xfrm>
            <a:off x="601557" y="2058938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91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0">
            <a:extLst>
              <a:ext uri="{FF2B5EF4-FFF2-40B4-BE49-F238E27FC236}">
                <a16:creationId xmlns:a16="http://schemas.microsoft.com/office/drawing/2014/main" id="{77A485F4-3CA6-79D5-696A-6130E70FADCD}"/>
              </a:ext>
            </a:extLst>
          </p:cNvPr>
          <p:cNvSpPr txBox="1"/>
          <p:nvPr/>
        </p:nvSpPr>
        <p:spPr>
          <a:xfrm>
            <a:off x="2129362" y="3238647"/>
            <a:ext cx="2400167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400" dirty="0">
                <a:ea typeface="Lato Light" panose="020F0502020204030203" pitchFamily="34" charset="0"/>
                <a:cs typeface="Abhaya Libre" panose="02000603000000000000" pitchFamily="2" charset="77"/>
              </a:rPr>
              <a:t>Microcredit</a:t>
            </a:r>
          </a:p>
          <a:p>
            <a:pPr>
              <a:lnSpc>
                <a:spcPts val="2500"/>
              </a:lnSpc>
            </a:pPr>
            <a:r>
              <a:rPr lang="en-US" sz="1400" dirty="0">
                <a:ea typeface="Lato Light" panose="020F0502020204030203" pitchFamily="34" charset="0"/>
                <a:cs typeface="Abhaya Libre" panose="02000603000000000000" pitchFamily="2" charset="77"/>
              </a:rPr>
              <a:t>Împrumuturi private</a:t>
            </a:r>
          </a:p>
        </p:txBody>
      </p:sp>
      <p:sp>
        <p:nvSpPr>
          <p:cNvPr id="7" name="TextBox 31">
            <a:extLst>
              <a:ext uri="{FF2B5EF4-FFF2-40B4-BE49-F238E27FC236}">
                <a16:creationId xmlns:a16="http://schemas.microsoft.com/office/drawing/2014/main" id="{8E8AC566-283A-0A1B-78D2-D3D0C0AD36C3}"/>
              </a:ext>
            </a:extLst>
          </p:cNvPr>
          <p:cNvSpPr txBox="1"/>
          <p:nvPr/>
        </p:nvSpPr>
        <p:spPr>
          <a:xfrm>
            <a:off x="2183453" y="2654600"/>
            <a:ext cx="2205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1B4A9"/>
                </a:solidFill>
                <a:ea typeface="Nunito Bold" charset="0"/>
                <a:cs typeface="Abhaya Libre SemiBold" panose="02000603000000000000" pitchFamily="2" charset="77"/>
              </a:rPr>
              <a:t>Accesul la finanțare</a:t>
            </a:r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C775DD3A-1C18-934A-44D8-CABE89914C88}"/>
              </a:ext>
            </a:extLst>
          </p:cNvPr>
          <p:cNvSpPr txBox="1"/>
          <p:nvPr/>
        </p:nvSpPr>
        <p:spPr>
          <a:xfrm>
            <a:off x="7615245" y="3173281"/>
            <a:ext cx="240016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400" dirty="0">
                <a:ea typeface="Lato Light" panose="020F0502020204030203" pitchFamily="34" charset="0"/>
                <a:cs typeface="Abhaya Libre" panose="02000603000000000000" pitchFamily="2" charset="77"/>
              </a:rPr>
              <a:t>Principiile fondurilor structurale ale UE</a:t>
            </a:r>
          </a:p>
          <a:p>
            <a:pPr>
              <a:lnSpc>
                <a:spcPts val="2500"/>
              </a:lnSpc>
            </a:pPr>
            <a:r>
              <a:rPr lang="en-US" sz="1400" dirty="0">
                <a:ea typeface="Lato Light" panose="020F0502020204030203" pitchFamily="34" charset="0"/>
                <a:cs typeface="Abhaya Libre" panose="02000603000000000000" pitchFamily="2" charset="77"/>
              </a:rPr>
              <a:t>Fondurile UE de nouă generație pentru redresare Covid-19</a:t>
            </a: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C2F0F6C9-72D9-2CD8-3E03-942BD3E33F65}"/>
              </a:ext>
            </a:extLst>
          </p:cNvPr>
          <p:cNvSpPr txBox="1"/>
          <p:nvPr/>
        </p:nvSpPr>
        <p:spPr>
          <a:xfrm>
            <a:off x="7615245" y="2361742"/>
            <a:ext cx="2287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AB632"/>
                </a:solidFill>
                <a:ea typeface="Nunito Bold" charset="0"/>
                <a:cs typeface="Abhaya Libre SemiBold" panose="02000603000000000000" pitchFamily="2" charset="77"/>
              </a:rPr>
              <a:t>Fondurile structurale ale UE și fondurile UE de generație următoare</a:t>
            </a:r>
          </a:p>
        </p:txBody>
      </p:sp>
      <p:sp>
        <p:nvSpPr>
          <p:cNvPr id="10" name="Hexágono 9">
            <a:extLst>
              <a:ext uri="{FF2B5EF4-FFF2-40B4-BE49-F238E27FC236}">
                <a16:creationId xmlns:a16="http://schemas.microsoft.com/office/drawing/2014/main" id="{700DD875-2451-F87D-A0F3-872600E8B8B5}"/>
              </a:ext>
            </a:extLst>
          </p:cNvPr>
          <p:cNvSpPr/>
          <p:nvPr/>
        </p:nvSpPr>
        <p:spPr>
          <a:xfrm>
            <a:off x="7225794" y="2634696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Hexágono 11">
            <a:extLst>
              <a:ext uri="{FF2B5EF4-FFF2-40B4-BE49-F238E27FC236}">
                <a16:creationId xmlns:a16="http://schemas.microsoft.com/office/drawing/2014/main" id="{A1520AF7-7D75-4A99-4098-DF0F175E1FA0}"/>
              </a:ext>
            </a:extLst>
          </p:cNvPr>
          <p:cNvSpPr/>
          <p:nvPr/>
        </p:nvSpPr>
        <p:spPr>
          <a:xfrm>
            <a:off x="1802332" y="2707004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2373009D-8EAD-DE54-C1F0-681E2DF05650}"/>
              </a:ext>
            </a:extLst>
          </p:cNvPr>
          <p:cNvSpPr/>
          <p:nvPr/>
        </p:nvSpPr>
        <p:spPr>
          <a:xfrm rot="5400000">
            <a:off x="6715244" y="1927554"/>
            <a:ext cx="3389129" cy="2986810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Hexágono 16">
            <a:extLst>
              <a:ext uri="{FF2B5EF4-FFF2-40B4-BE49-F238E27FC236}">
                <a16:creationId xmlns:a16="http://schemas.microsoft.com/office/drawing/2014/main" id="{B46DE24D-9478-920F-864E-C09D9DEBE847}"/>
              </a:ext>
            </a:extLst>
          </p:cNvPr>
          <p:cNvSpPr/>
          <p:nvPr/>
        </p:nvSpPr>
        <p:spPr>
          <a:xfrm rot="5400000">
            <a:off x="1298380" y="1927554"/>
            <a:ext cx="3389129" cy="2986811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38A549-76FD-6E57-D291-B6EED3BA8E98}"/>
              </a:ext>
            </a:extLst>
          </p:cNvPr>
          <p:cNvSpPr txBox="1"/>
          <p:nvPr/>
        </p:nvSpPr>
        <p:spPr>
          <a:xfrm>
            <a:off x="1788802" y="3219819"/>
            <a:ext cx="270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A7A2897-4C93-375F-D330-11BDCA564025}"/>
              </a:ext>
            </a:extLst>
          </p:cNvPr>
          <p:cNvSpPr txBox="1"/>
          <p:nvPr/>
        </p:nvSpPr>
        <p:spPr>
          <a:xfrm>
            <a:off x="7232628" y="3428999"/>
            <a:ext cx="38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FAB632"/>
                </a:solidFill>
              </a:rPr>
              <a:t>++</a:t>
            </a:r>
            <a:endParaRPr lang="es-ES" sz="2000" dirty="0">
              <a:solidFill>
                <a:srgbClr val="21B4A9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76D0560-21FD-4276-CEF9-64B27A0DAB74}"/>
              </a:ext>
            </a:extLst>
          </p:cNvPr>
          <p:cNvSpPr txBox="1"/>
          <p:nvPr/>
        </p:nvSpPr>
        <p:spPr>
          <a:xfrm rot="17798017">
            <a:off x="3555231" y="1278832"/>
            <a:ext cx="391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+++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901F1E1-1534-B3D9-62CB-D79BF5A9D49F}"/>
              </a:ext>
            </a:extLst>
          </p:cNvPr>
          <p:cNvSpPr txBox="1"/>
          <p:nvPr/>
        </p:nvSpPr>
        <p:spPr>
          <a:xfrm rot="17903584">
            <a:off x="7260578" y="4341627"/>
            <a:ext cx="391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21B4A9"/>
                </a:solidFill>
              </a:rPr>
              <a:t>+++</a:t>
            </a:r>
          </a:p>
        </p:txBody>
      </p:sp>
    </p:spTree>
    <p:extLst>
      <p:ext uri="{BB962C8B-B14F-4D97-AF65-F5344CB8AC3E}">
        <p14:creationId xmlns:p14="http://schemas.microsoft.com/office/powerpoint/2010/main" val="21861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32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În ciuda creșterii rapide a întreprinderilor deținute de femei, acestea tind să își înceapă activitatea cu un capital de lucru mai mic.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În comparație cu </a:t>
            </a:r>
            <a:r>
              <a:rPr lang="ro-RO" altLang="es-ES" dirty="0">
                <a:latin typeface="Calibri" panose="020F0502020204030204" pitchFamily="34" charset="0"/>
                <a:cs typeface="Calibri" panose="020F0502020204030204" pitchFamily="34" charset="0"/>
              </a:rPr>
              <a:t>contrapartida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 lor de sex masculin, femeile antreprenor au mai puțin acces la finanțare.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Se estimează că, la nivel mondial, întreprinderile deținute de femei au nevoi financiare nesatisfăcute între 260 și 320 de miliarde de dolari anual.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531936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1: Accesul la finanțare</a:t>
            </a: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1B4A9"/>
                </a:solidFill>
              </a:rPr>
              <a:t>Introducere</a:t>
            </a:r>
          </a:p>
        </p:txBody>
      </p:sp>
    </p:spTree>
    <p:extLst>
      <p:ext uri="{BB962C8B-B14F-4D97-AF65-F5344CB8AC3E}">
        <p14:creationId xmlns:p14="http://schemas.microsoft.com/office/powerpoint/2010/main" val="361203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531936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1: Accesul la finanțare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1.1: Microcredite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114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Microcreditul este un tip comun de microfinanțare prin care se oferă un împrumut foarte mic unei persoane pentru a o ajuta să își deschidă o mică afacere sau să devină lucrător pe cont propriu. </a:t>
            </a:r>
          </a:p>
        </p:txBody>
      </p:sp>
      <p:sp>
        <p:nvSpPr>
          <p:cNvPr id="5" name="TextBox 58">
            <a:extLst>
              <a:ext uri="{FF2B5EF4-FFF2-40B4-BE49-F238E27FC236}">
                <a16:creationId xmlns:a16="http://schemas.microsoft.com/office/drawing/2014/main" id="{B156EFF4-C57D-09AF-E510-2DB9D7F8FC45}"/>
              </a:ext>
            </a:extLst>
          </p:cNvPr>
          <p:cNvSpPr txBox="1"/>
          <p:nvPr/>
        </p:nvSpPr>
        <p:spPr>
          <a:xfrm>
            <a:off x="1199302" y="3655272"/>
            <a:ext cx="9790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ea typeface="Lato Light" panose="020F0502020204030203" pitchFamily="34" charset="0"/>
                <a:cs typeface="Abhaya Libre" panose="02000603000000000000" pitchFamily="2" charset="77"/>
              </a:rPr>
              <a:t>Acordurile de microcreditare au uneori structuri diferite de cele ale băncilor obișnuite; este posibil să nu existe nici măcar un acord scris. </a:t>
            </a:r>
          </a:p>
        </p:txBody>
      </p:sp>
      <p:sp>
        <p:nvSpPr>
          <p:cNvPr id="6" name="TextBox 59">
            <a:extLst>
              <a:ext uri="{FF2B5EF4-FFF2-40B4-BE49-F238E27FC236}">
                <a16:creationId xmlns:a16="http://schemas.microsoft.com/office/drawing/2014/main" id="{6CDB0ECE-20FD-7DB5-A748-B2D6841D86A8}"/>
              </a:ext>
            </a:extLst>
          </p:cNvPr>
          <p:cNvSpPr txBox="1"/>
          <p:nvPr/>
        </p:nvSpPr>
        <p:spPr>
          <a:xfrm>
            <a:off x="1199302" y="2568262"/>
            <a:ext cx="979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ea typeface="Lato Light" panose="020F0502020204030203" pitchFamily="34" charset="0"/>
                <a:cs typeface="Abhaya Libre" panose="02000603000000000000" pitchFamily="2" charset="77"/>
              </a:rPr>
              <a:t>Acești împrumutați au, de obicei, venituri modeste, în special cei din țările mai puțin dezvoltate (LDC). </a:t>
            </a:r>
          </a:p>
        </p:txBody>
      </p:sp>
      <p:sp>
        <p:nvSpPr>
          <p:cNvPr id="7" name="TextBox 60">
            <a:extLst>
              <a:ext uri="{FF2B5EF4-FFF2-40B4-BE49-F238E27FC236}">
                <a16:creationId xmlns:a16="http://schemas.microsoft.com/office/drawing/2014/main" id="{9413F5BC-FC54-1F9B-499C-C779A84952CD}"/>
              </a:ext>
            </a:extLst>
          </p:cNvPr>
          <p:cNvSpPr txBox="1"/>
          <p:nvPr/>
        </p:nvSpPr>
        <p:spPr>
          <a:xfrm>
            <a:off x="1199302" y="3171458"/>
            <a:ext cx="911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ea typeface="Lato Light" panose="020F0502020204030203" pitchFamily="34" charset="0"/>
                <a:cs typeface="Abhaya Libre" panose="02000603000000000000" pitchFamily="2" charset="77"/>
              </a:rPr>
              <a:t>Microcreditele depășesc rareori 2.000 de euro și pot fi de doar 10-100 de euro.</a:t>
            </a:r>
          </a:p>
        </p:txBody>
      </p:sp>
      <p:sp>
        <p:nvSpPr>
          <p:cNvPr id="12" name="Hexágono 11">
            <a:extLst>
              <a:ext uri="{FF2B5EF4-FFF2-40B4-BE49-F238E27FC236}">
                <a16:creationId xmlns:a16="http://schemas.microsoft.com/office/drawing/2014/main" id="{41F6B51B-774C-60B3-3D4A-AE78D9BE3416}"/>
              </a:ext>
            </a:extLst>
          </p:cNvPr>
          <p:cNvSpPr/>
          <p:nvPr/>
        </p:nvSpPr>
        <p:spPr>
          <a:xfrm>
            <a:off x="875911" y="2636055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Hexágono 12">
            <a:extLst>
              <a:ext uri="{FF2B5EF4-FFF2-40B4-BE49-F238E27FC236}">
                <a16:creationId xmlns:a16="http://schemas.microsoft.com/office/drawing/2014/main" id="{5C3B2DE5-8E8B-040D-8D84-6492E7EA49AF}"/>
              </a:ext>
            </a:extLst>
          </p:cNvPr>
          <p:cNvSpPr/>
          <p:nvPr/>
        </p:nvSpPr>
        <p:spPr>
          <a:xfrm>
            <a:off x="875910" y="3225375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35D60FC1-BC04-1878-421C-0EFD4E46E4BA}"/>
              </a:ext>
            </a:extLst>
          </p:cNvPr>
          <p:cNvSpPr/>
          <p:nvPr/>
        </p:nvSpPr>
        <p:spPr>
          <a:xfrm>
            <a:off x="875909" y="3813764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69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531936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1: Accesul la finanțare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1.1: Istoricul microcreditelor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1143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Cei mai mulți oameni atribuie conceptul de "microcredit" economistului bengalez Muhammad </a:t>
            </a:r>
            <a:r>
              <a:rPr lang="en-GB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Yunus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Pentru a-și finanța micile întreprinderi respective, un grup de femei din Bangladesh a lansat acest program în 1976, împrumutând 27 de dolari. Femeile au reușit să mențină întreprinderea și să ramburseze datoria.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Femeile din Bangladesh care au obținut microcredite nu aveau fondurile necesare pentru a cumpăra materialele de care aveau nevoie pentru a construi scaunele din bambus pe care le-ar fi vândut ulterior, iar fiecare împrumutat în parte ar fi fost prea riscant pentru a finanța singur. 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ro-RO" altLang="es-ES" dirty="0">
                <a:latin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 au putut începe producția datorită unui împrumut colectiv, cu înțelegerea că împrumutul va fi rambursat în timp, pe măsură ce vor face bani.</a:t>
            </a:r>
          </a:p>
        </p:txBody>
      </p:sp>
    </p:spTree>
    <p:extLst>
      <p:ext uri="{BB962C8B-B14F-4D97-AF65-F5344CB8AC3E}">
        <p14:creationId xmlns:p14="http://schemas.microsoft.com/office/powerpoint/2010/main" val="111072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531936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1: Accesul la finanțare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1143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Împrumuturile acordate unei persoane sau unei întreprinderi de către o instituție privată sau chiar de către o persoană bogată sunt denumite împrumuturi private sau, pur și simplu, bani privați. Grupul sau persoana în cauză este denumit creditor de bani privați. </a:t>
            </a: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1.2: Împrumuturi private</a:t>
            </a:r>
          </a:p>
        </p:txBody>
      </p:sp>
      <p:sp>
        <p:nvSpPr>
          <p:cNvPr id="21" name="TextBox 58">
            <a:extLst>
              <a:ext uri="{FF2B5EF4-FFF2-40B4-BE49-F238E27FC236}">
                <a16:creationId xmlns:a16="http://schemas.microsoft.com/office/drawing/2014/main" id="{B156EFF4-C57D-09AF-E510-2DB9D7F8FC45}"/>
              </a:ext>
            </a:extLst>
          </p:cNvPr>
          <p:cNvSpPr txBox="1"/>
          <p:nvPr/>
        </p:nvSpPr>
        <p:spPr>
          <a:xfrm>
            <a:off x="1278883" y="4576762"/>
            <a:ext cx="9551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Lato Light" panose="020F0502020204030203" pitchFamily="34" charset="0"/>
                <a:cs typeface="Abhaya Libre" panose="02000603000000000000" pitchFamily="2" charset="77"/>
              </a:rPr>
              <a:t>Atunci când există mai puține restricții, împrumutatul are mai multă marjă de manevră pentru a utiliza împrumutul în scopuri mai puțin optime.</a:t>
            </a:r>
          </a:p>
        </p:txBody>
      </p:sp>
      <p:sp>
        <p:nvSpPr>
          <p:cNvPr id="22" name="TextBox 59">
            <a:extLst>
              <a:ext uri="{FF2B5EF4-FFF2-40B4-BE49-F238E27FC236}">
                <a16:creationId xmlns:a16="http://schemas.microsoft.com/office/drawing/2014/main" id="{6CDB0ECE-20FD-7DB5-A748-B2D6841D86A8}"/>
              </a:ext>
            </a:extLst>
          </p:cNvPr>
          <p:cNvSpPr txBox="1"/>
          <p:nvPr/>
        </p:nvSpPr>
        <p:spPr>
          <a:xfrm>
            <a:off x="1278882" y="2826910"/>
            <a:ext cx="9551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Lato Light" panose="020F0502020204030203" pitchFamily="34" charset="0"/>
                <a:cs typeface="Abhaya Libre" panose="02000603000000000000" pitchFamily="2" charset="77"/>
              </a:rPr>
              <a:t>De obicei, împrumutații au acces la capital privat fără a fi nevoiți să îndeplinească cerințele convenționale de eligibilitate ale unei bănci sau ale unei alte instituții de creditare. </a:t>
            </a:r>
          </a:p>
        </p:txBody>
      </p:sp>
      <p:sp>
        <p:nvSpPr>
          <p:cNvPr id="23" name="TextBox 60">
            <a:extLst>
              <a:ext uri="{FF2B5EF4-FFF2-40B4-BE49-F238E27FC236}">
                <a16:creationId xmlns:a16="http://schemas.microsoft.com/office/drawing/2014/main" id="{9413F5BC-FC54-1F9B-499C-C779A84952CD}"/>
              </a:ext>
            </a:extLst>
          </p:cNvPr>
          <p:cNvSpPr txBox="1"/>
          <p:nvPr/>
        </p:nvSpPr>
        <p:spPr>
          <a:xfrm>
            <a:off x="1289138" y="3655422"/>
            <a:ext cx="9540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a typeface="Lato Light" panose="020F0502020204030203" pitchFamily="34" charset="0"/>
                <a:cs typeface="Abhaya Libre" panose="02000603000000000000" pitchFamily="2" charset="77"/>
              </a:rPr>
              <a:t>Principala problemă este că împrumuturile cu bani privați pot implica ocazional un nivel ridicat de risc atât pentru creditor, cât și pentru împrumutat. </a:t>
            </a:r>
          </a:p>
        </p:txBody>
      </p:sp>
      <p:sp>
        <p:nvSpPr>
          <p:cNvPr id="24" name="Hexágono 11">
            <a:extLst>
              <a:ext uri="{FF2B5EF4-FFF2-40B4-BE49-F238E27FC236}">
                <a16:creationId xmlns:a16="http://schemas.microsoft.com/office/drawing/2014/main" id="{41F6B51B-774C-60B3-3D4A-AE78D9BE3416}"/>
              </a:ext>
            </a:extLst>
          </p:cNvPr>
          <p:cNvSpPr/>
          <p:nvPr/>
        </p:nvSpPr>
        <p:spPr>
          <a:xfrm>
            <a:off x="875909" y="3069229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Hexágono 12">
            <a:extLst>
              <a:ext uri="{FF2B5EF4-FFF2-40B4-BE49-F238E27FC236}">
                <a16:creationId xmlns:a16="http://schemas.microsoft.com/office/drawing/2014/main" id="{5C3B2DE5-8E8B-040D-8D84-6492E7EA49AF}"/>
              </a:ext>
            </a:extLst>
          </p:cNvPr>
          <p:cNvSpPr/>
          <p:nvPr/>
        </p:nvSpPr>
        <p:spPr>
          <a:xfrm>
            <a:off x="876348" y="3871858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Hexágono 13">
            <a:extLst>
              <a:ext uri="{FF2B5EF4-FFF2-40B4-BE49-F238E27FC236}">
                <a16:creationId xmlns:a16="http://schemas.microsoft.com/office/drawing/2014/main" id="{35D60FC1-BC04-1878-421C-0EFD4E46E4BA}"/>
              </a:ext>
            </a:extLst>
          </p:cNvPr>
          <p:cNvSpPr/>
          <p:nvPr/>
        </p:nvSpPr>
        <p:spPr>
          <a:xfrm>
            <a:off x="876349" y="4716886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173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9" y="531936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1: Accesul la finanțare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9" y="1736562"/>
            <a:ext cx="101143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un creditor privat, reducerea riscului este crucială, deoarece obiectivul principal </a:t>
            </a:r>
            <a:r>
              <a:rPr lang="ro-RO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constă în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face bani. Înainte de a face o ofertă de împrumut unui debitor, un creditor privat ia în considerare o serie de aspecte diferite. Unele dintre cele mai cruciale sunt: </a:t>
            </a:r>
          </a:p>
          <a:p>
            <a:pPr lvl="0" algn="just">
              <a:defRPr/>
            </a:pPr>
            <a:endParaRPr lang="en-GB" altLang="es-E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Creditul împrumutatului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scorul de credit al unui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împrumutat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reflectă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timp </a:t>
            </a:r>
            <a:r>
              <a:rPr lang="en-GB" altLang="es-E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cât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regulat și-a plătit anterior facturile.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Strategia de stabilire a prețurilor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Cum poate creditorul să se asigure că costul împrumutului (pentru împrumutat) este competitiv față de alți creditori?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altLang="es-E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Strategia de ieșire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Planul împrumutatului privind momentul și modul în care va achita datoria. </a:t>
            </a:r>
          </a:p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lvl="0" algn="just">
              <a:defRPr/>
            </a:pP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 toate acestea, este întotdeauna o idee bună pentru creditor să exercite </a:t>
            </a:r>
            <a:r>
              <a:rPr lang="en-GB" altLang="es-E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diligența necesară </a:t>
            </a:r>
            <a:r>
              <a:rPr lang="en-GB" altLang="es-E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 să confirme orice informație pe care împrumutatul a prezentat-o pentru a obține împrumutul.</a:t>
            </a: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1.2: Împrumuturi private</a:t>
            </a:r>
          </a:p>
        </p:txBody>
      </p:sp>
    </p:spTree>
    <p:extLst>
      <p:ext uri="{BB962C8B-B14F-4D97-AF65-F5344CB8AC3E}">
        <p14:creationId xmlns:p14="http://schemas.microsoft.com/office/powerpoint/2010/main" val="146558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7261A5A3-CAA3-CEDF-3466-BC1D33EE677B}"/>
              </a:ext>
            </a:extLst>
          </p:cNvPr>
          <p:cNvSpPr txBox="1"/>
          <p:nvPr/>
        </p:nvSpPr>
        <p:spPr>
          <a:xfrm>
            <a:off x="875908" y="531936"/>
            <a:ext cx="11316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Unitatea 2: Fondurile </a:t>
            </a:r>
            <a:r>
              <a:rPr lang="en-GB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structurale și fondurile UE </a:t>
            </a:r>
            <a:r>
              <a:rPr lang="ro-RO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Next Generation</a:t>
            </a:r>
            <a:endParaRPr lang="en-GB" sz="36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ED6519-9891-6E26-A8B0-9E9119BF8D05}"/>
              </a:ext>
            </a:extLst>
          </p:cNvPr>
          <p:cNvSpPr/>
          <p:nvPr/>
        </p:nvSpPr>
        <p:spPr>
          <a:xfrm>
            <a:off x="875908" y="2566458"/>
            <a:ext cx="101143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Mai mult de jumătate din finanțarea UE a fost distribuită prin intermediul celor cinci fonduri structurale și de investiții europene din cadrul bugetului UE pe termen lung (ESIF). </a:t>
            </a: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Comisia Europeană și statele membre ale UE colaborează pentru a le gestiona.</a:t>
            </a: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marL="285750" lvl="0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Aceste fonduri sunt create pentru a investi în dezvoltarea pieței muncii și a unei economii europene puternice și durabile. </a:t>
            </a: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lvl="0"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08" y="1866017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Secțiunea 2.1: Principiile fondurilor structurale ale UE </a:t>
            </a:r>
          </a:p>
        </p:txBody>
      </p:sp>
    </p:spTree>
    <p:extLst>
      <p:ext uri="{BB962C8B-B14F-4D97-AF65-F5344CB8AC3E}">
        <p14:creationId xmlns:p14="http://schemas.microsoft.com/office/powerpoint/2010/main" val="4106551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1811</Words>
  <Application>Microsoft Office PowerPoint</Application>
  <PresentationFormat>Widescreen</PresentationFormat>
  <Paragraphs>173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Álvarez Bordón</dc:creator>
  <cp:keywords>, docId:D6EC08F40290F51E46CB181B7AFC75D5</cp:keywords>
  <cp:lastModifiedBy>OFFICE KLN</cp:lastModifiedBy>
  <cp:revision>16</cp:revision>
  <dcterms:created xsi:type="dcterms:W3CDTF">2022-05-18T10:18:40Z</dcterms:created>
  <dcterms:modified xsi:type="dcterms:W3CDTF">2023-02-16T17:31:22Z</dcterms:modified>
</cp:coreProperties>
</file>