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74" r:id="rId5"/>
    <p:sldId id="275" r:id="rId6"/>
    <p:sldId id="276" r:id="rId7"/>
    <p:sldId id="277" r:id="rId8"/>
    <p:sldId id="278" r:id="rId9"/>
    <p:sldId id="279" r:id="rId10"/>
    <p:sldId id="280" r:id="rId11"/>
    <p:sldId id="281" r:id="rId12"/>
    <p:sldId id="263" r:id="rId13"/>
    <p:sldId id="264" r:id="rId14"/>
    <p:sldId id="258" r:id="rId1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4E46"/>
    <a:srgbClr val="CF729D"/>
    <a:srgbClr val="8CAE92"/>
    <a:srgbClr val="CE8536"/>
    <a:srgbClr val="84B8EF"/>
    <a:srgbClr val="DCBC57"/>
    <a:srgbClr val="21B4A9"/>
    <a:srgbClr val="FAB6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81FF41-CD1A-8140-38A8-572B0505D075}"/>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5C7E8A41-8D12-4539-35E4-635E19424B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9FA9EFB6-6F28-2CE7-DA39-9FFB932F7E53}"/>
              </a:ext>
            </a:extLst>
          </p:cNvPr>
          <p:cNvSpPr>
            <a:spLocks noGrp="1"/>
          </p:cNvSpPr>
          <p:nvPr>
            <p:ph type="dt" sz="half" idx="10"/>
          </p:nvPr>
        </p:nvSpPr>
        <p:spPr/>
        <p:txBody>
          <a:bodyPr/>
          <a:lstStyle/>
          <a:p>
            <a:fld id="{42C1B662-0D75-408A-B909-E625DE7528A1}" type="datetimeFigureOut">
              <a:rPr lang="es-ES" smtClean="0"/>
              <a:t>16/02/2023</a:t>
            </a:fld>
            <a:endParaRPr lang="es-ES"/>
          </a:p>
        </p:txBody>
      </p:sp>
      <p:sp>
        <p:nvSpPr>
          <p:cNvPr id="5" name="Marcador de pie de página 4">
            <a:extLst>
              <a:ext uri="{FF2B5EF4-FFF2-40B4-BE49-F238E27FC236}">
                <a16:creationId xmlns:a16="http://schemas.microsoft.com/office/drawing/2014/main" id="{D7156F0B-2503-DACE-9A78-B7717E954CD2}"/>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2A23397C-7557-BA3D-4CCD-330BF8225DE7}"/>
              </a:ext>
            </a:extLst>
          </p:cNvPr>
          <p:cNvSpPr>
            <a:spLocks noGrp="1"/>
          </p:cNvSpPr>
          <p:nvPr>
            <p:ph type="sldNum" sz="quarter" idx="12"/>
          </p:nvPr>
        </p:nvSpPr>
        <p:spPr/>
        <p:txBody>
          <a:bodyPr/>
          <a:lstStyle/>
          <a:p>
            <a:fld id="{74EE8679-D357-4C18-9F7A-49E39F9DFD3F}" type="slidenum">
              <a:rPr lang="es-ES" smtClean="0"/>
              <a:t>‹#›</a:t>
            </a:fld>
            <a:endParaRPr lang="es-ES"/>
          </a:p>
        </p:txBody>
      </p:sp>
    </p:spTree>
    <p:extLst>
      <p:ext uri="{BB962C8B-B14F-4D97-AF65-F5344CB8AC3E}">
        <p14:creationId xmlns:p14="http://schemas.microsoft.com/office/powerpoint/2010/main" val="689809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CE56A9-3A7D-837B-E334-C06309C88E79}"/>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5B3C8221-C4EC-C575-DDBD-3012EF7EBC2E}"/>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15EB7EB1-E743-1CCC-C888-344B6C1B1E74}"/>
              </a:ext>
            </a:extLst>
          </p:cNvPr>
          <p:cNvSpPr>
            <a:spLocks noGrp="1"/>
          </p:cNvSpPr>
          <p:nvPr>
            <p:ph type="dt" sz="half" idx="10"/>
          </p:nvPr>
        </p:nvSpPr>
        <p:spPr/>
        <p:txBody>
          <a:bodyPr/>
          <a:lstStyle/>
          <a:p>
            <a:fld id="{42C1B662-0D75-408A-B909-E625DE7528A1}" type="datetimeFigureOut">
              <a:rPr lang="es-ES" smtClean="0"/>
              <a:t>16/02/2023</a:t>
            </a:fld>
            <a:endParaRPr lang="es-ES"/>
          </a:p>
        </p:txBody>
      </p:sp>
      <p:sp>
        <p:nvSpPr>
          <p:cNvPr id="5" name="Marcador de pie de página 4">
            <a:extLst>
              <a:ext uri="{FF2B5EF4-FFF2-40B4-BE49-F238E27FC236}">
                <a16:creationId xmlns:a16="http://schemas.microsoft.com/office/drawing/2014/main" id="{C2A10AFD-106C-213A-7F13-0EDE7BE16DC8}"/>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8FD57F49-D922-1509-32DB-005AC297AC69}"/>
              </a:ext>
            </a:extLst>
          </p:cNvPr>
          <p:cNvSpPr>
            <a:spLocks noGrp="1"/>
          </p:cNvSpPr>
          <p:nvPr>
            <p:ph type="sldNum" sz="quarter" idx="12"/>
          </p:nvPr>
        </p:nvSpPr>
        <p:spPr/>
        <p:txBody>
          <a:bodyPr/>
          <a:lstStyle/>
          <a:p>
            <a:fld id="{74EE8679-D357-4C18-9F7A-49E39F9DFD3F}" type="slidenum">
              <a:rPr lang="es-ES" smtClean="0"/>
              <a:t>‹#›</a:t>
            </a:fld>
            <a:endParaRPr lang="es-ES"/>
          </a:p>
        </p:txBody>
      </p:sp>
    </p:spTree>
    <p:extLst>
      <p:ext uri="{BB962C8B-B14F-4D97-AF65-F5344CB8AC3E}">
        <p14:creationId xmlns:p14="http://schemas.microsoft.com/office/powerpoint/2010/main" val="3976354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CF18F1B-5E1B-B194-76D9-C18C263FCDD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48520537-3A41-9DAD-C8AE-3565DE29A5E7}"/>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A6062325-E1F6-2444-08BE-1A5B241CB7D1}"/>
              </a:ext>
            </a:extLst>
          </p:cNvPr>
          <p:cNvSpPr>
            <a:spLocks noGrp="1"/>
          </p:cNvSpPr>
          <p:nvPr>
            <p:ph type="dt" sz="half" idx="10"/>
          </p:nvPr>
        </p:nvSpPr>
        <p:spPr/>
        <p:txBody>
          <a:bodyPr/>
          <a:lstStyle/>
          <a:p>
            <a:fld id="{42C1B662-0D75-408A-B909-E625DE7528A1}" type="datetimeFigureOut">
              <a:rPr lang="es-ES" smtClean="0"/>
              <a:t>16/02/2023</a:t>
            </a:fld>
            <a:endParaRPr lang="es-ES"/>
          </a:p>
        </p:txBody>
      </p:sp>
      <p:sp>
        <p:nvSpPr>
          <p:cNvPr id="5" name="Marcador de pie de página 4">
            <a:extLst>
              <a:ext uri="{FF2B5EF4-FFF2-40B4-BE49-F238E27FC236}">
                <a16:creationId xmlns:a16="http://schemas.microsoft.com/office/drawing/2014/main" id="{0965E179-655C-55CF-FD8E-321C0BE69B00}"/>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CA7EBE69-3E0A-4C22-3987-9A0310171530}"/>
              </a:ext>
            </a:extLst>
          </p:cNvPr>
          <p:cNvSpPr>
            <a:spLocks noGrp="1"/>
          </p:cNvSpPr>
          <p:nvPr>
            <p:ph type="sldNum" sz="quarter" idx="12"/>
          </p:nvPr>
        </p:nvSpPr>
        <p:spPr/>
        <p:txBody>
          <a:bodyPr/>
          <a:lstStyle/>
          <a:p>
            <a:fld id="{74EE8679-D357-4C18-9F7A-49E39F9DFD3F}" type="slidenum">
              <a:rPr lang="es-ES" smtClean="0"/>
              <a:t>‹#›</a:t>
            </a:fld>
            <a:endParaRPr lang="es-ES"/>
          </a:p>
        </p:txBody>
      </p:sp>
    </p:spTree>
    <p:extLst>
      <p:ext uri="{BB962C8B-B14F-4D97-AF65-F5344CB8AC3E}">
        <p14:creationId xmlns:p14="http://schemas.microsoft.com/office/powerpoint/2010/main" val="4047213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0EF0D9-250D-B173-CA20-513647115EC4}"/>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FA249E9-112F-85CE-D7F7-93C1BA2216D3}"/>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C73E16C8-EB9E-D857-3C35-AECC06B643D7}"/>
              </a:ext>
            </a:extLst>
          </p:cNvPr>
          <p:cNvSpPr>
            <a:spLocks noGrp="1"/>
          </p:cNvSpPr>
          <p:nvPr>
            <p:ph type="dt" sz="half" idx="10"/>
          </p:nvPr>
        </p:nvSpPr>
        <p:spPr/>
        <p:txBody>
          <a:bodyPr/>
          <a:lstStyle/>
          <a:p>
            <a:fld id="{42C1B662-0D75-408A-B909-E625DE7528A1}" type="datetimeFigureOut">
              <a:rPr lang="es-ES" smtClean="0"/>
              <a:t>16/02/2023</a:t>
            </a:fld>
            <a:endParaRPr lang="es-ES"/>
          </a:p>
        </p:txBody>
      </p:sp>
      <p:sp>
        <p:nvSpPr>
          <p:cNvPr id="5" name="Marcador de pie de página 4">
            <a:extLst>
              <a:ext uri="{FF2B5EF4-FFF2-40B4-BE49-F238E27FC236}">
                <a16:creationId xmlns:a16="http://schemas.microsoft.com/office/drawing/2014/main" id="{1A00D4AA-8E48-6479-2182-4CB677EBCD4A}"/>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9E5CA5DE-D531-5C96-8B8B-70826F5B0DD4}"/>
              </a:ext>
            </a:extLst>
          </p:cNvPr>
          <p:cNvSpPr>
            <a:spLocks noGrp="1"/>
          </p:cNvSpPr>
          <p:nvPr>
            <p:ph type="sldNum" sz="quarter" idx="12"/>
          </p:nvPr>
        </p:nvSpPr>
        <p:spPr/>
        <p:txBody>
          <a:bodyPr/>
          <a:lstStyle/>
          <a:p>
            <a:fld id="{74EE8679-D357-4C18-9F7A-49E39F9DFD3F}" type="slidenum">
              <a:rPr lang="es-ES" smtClean="0"/>
              <a:t>‹#›</a:t>
            </a:fld>
            <a:endParaRPr lang="es-ES"/>
          </a:p>
        </p:txBody>
      </p:sp>
    </p:spTree>
    <p:extLst>
      <p:ext uri="{BB962C8B-B14F-4D97-AF65-F5344CB8AC3E}">
        <p14:creationId xmlns:p14="http://schemas.microsoft.com/office/powerpoint/2010/main" val="3116461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750390-62C4-734D-4F29-FFB0E699F5A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89AA7923-5505-9F8E-462B-ACAB1BA233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89A4B2E3-5ABD-E26F-E1FA-5E9F17FC0C34}"/>
              </a:ext>
            </a:extLst>
          </p:cNvPr>
          <p:cNvSpPr>
            <a:spLocks noGrp="1"/>
          </p:cNvSpPr>
          <p:nvPr>
            <p:ph type="dt" sz="half" idx="10"/>
          </p:nvPr>
        </p:nvSpPr>
        <p:spPr/>
        <p:txBody>
          <a:bodyPr/>
          <a:lstStyle/>
          <a:p>
            <a:fld id="{42C1B662-0D75-408A-B909-E625DE7528A1}" type="datetimeFigureOut">
              <a:rPr lang="es-ES" smtClean="0"/>
              <a:t>16/02/2023</a:t>
            </a:fld>
            <a:endParaRPr lang="es-ES"/>
          </a:p>
        </p:txBody>
      </p:sp>
      <p:sp>
        <p:nvSpPr>
          <p:cNvPr id="5" name="Marcador de pie de página 4">
            <a:extLst>
              <a:ext uri="{FF2B5EF4-FFF2-40B4-BE49-F238E27FC236}">
                <a16:creationId xmlns:a16="http://schemas.microsoft.com/office/drawing/2014/main" id="{82222184-63A7-631D-8138-92E801AEBFA8}"/>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FA11C42-6B8A-B438-CA1F-5AFC653FE76C}"/>
              </a:ext>
            </a:extLst>
          </p:cNvPr>
          <p:cNvSpPr>
            <a:spLocks noGrp="1"/>
          </p:cNvSpPr>
          <p:nvPr>
            <p:ph type="sldNum" sz="quarter" idx="12"/>
          </p:nvPr>
        </p:nvSpPr>
        <p:spPr/>
        <p:txBody>
          <a:bodyPr/>
          <a:lstStyle/>
          <a:p>
            <a:fld id="{74EE8679-D357-4C18-9F7A-49E39F9DFD3F}" type="slidenum">
              <a:rPr lang="es-ES" smtClean="0"/>
              <a:t>‹#›</a:t>
            </a:fld>
            <a:endParaRPr lang="es-ES"/>
          </a:p>
        </p:txBody>
      </p:sp>
    </p:spTree>
    <p:extLst>
      <p:ext uri="{BB962C8B-B14F-4D97-AF65-F5344CB8AC3E}">
        <p14:creationId xmlns:p14="http://schemas.microsoft.com/office/powerpoint/2010/main" val="3590854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BE0AF0-E528-1E31-6A16-C7D01A207DB9}"/>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AAD0778F-A471-4E5B-3BA1-04DD0588CD70}"/>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D0A77CB8-6FD1-FA4B-C1ED-7190CFD9D829}"/>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156CC7DE-FDC1-FB71-FAAB-7AB3971965AE}"/>
              </a:ext>
            </a:extLst>
          </p:cNvPr>
          <p:cNvSpPr>
            <a:spLocks noGrp="1"/>
          </p:cNvSpPr>
          <p:nvPr>
            <p:ph type="dt" sz="half" idx="10"/>
          </p:nvPr>
        </p:nvSpPr>
        <p:spPr/>
        <p:txBody>
          <a:bodyPr/>
          <a:lstStyle/>
          <a:p>
            <a:fld id="{42C1B662-0D75-408A-B909-E625DE7528A1}" type="datetimeFigureOut">
              <a:rPr lang="es-ES" smtClean="0"/>
              <a:t>16/02/2023</a:t>
            </a:fld>
            <a:endParaRPr lang="es-ES"/>
          </a:p>
        </p:txBody>
      </p:sp>
      <p:sp>
        <p:nvSpPr>
          <p:cNvPr id="6" name="Marcador de pie de página 5">
            <a:extLst>
              <a:ext uri="{FF2B5EF4-FFF2-40B4-BE49-F238E27FC236}">
                <a16:creationId xmlns:a16="http://schemas.microsoft.com/office/drawing/2014/main" id="{6EB6352F-02B0-AC04-FEFE-BC4629022AEA}"/>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1D59EBA2-1FB1-18A6-8343-8D1355025613}"/>
              </a:ext>
            </a:extLst>
          </p:cNvPr>
          <p:cNvSpPr>
            <a:spLocks noGrp="1"/>
          </p:cNvSpPr>
          <p:nvPr>
            <p:ph type="sldNum" sz="quarter" idx="12"/>
          </p:nvPr>
        </p:nvSpPr>
        <p:spPr/>
        <p:txBody>
          <a:bodyPr/>
          <a:lstStyle/>
          <a:p>
            <a:fld id="{74EE8679-D357-4C18-9F7A-49E39F9DFD3F}" type="slidenum">
              <a:rPr lang="es-ES" smtClean="0"/>
              <a:t>‹#›</a:t>
            </a:fld>
            <a:endParaRPr lang="es-ES"/>
          </a:p>
        </p:txBody>
      </p:sp>
    </p:spTree>
    <p:extLst>
      <p:ext uri="{BB962C8B-B14F-4D97-AF65-F5344CB8AC3E}">
        <p14:creationId xmlns:p14="http://schemas.microsoft.com/office/powerpoint/2010/main" val="3151804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84FBD4-C478-AEAE-721F-AD6C27DB6B62}"/>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CA8A5093-657F-AA02-BA4D-D5009BF0F4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5B62F366-F4FA-B081-DA47-044D0101013E}"/>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45E9DF89-4E73-E541-8346-180BAEFA18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6E0C52CF-BFAA-2E2A-245F-BF3A83FA41D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499816C6-8177-13EA-13E7-CC7E9518E8A6}"/>
              </a:ext>
            </a:extLst>
          </p:cNvPr>
          <p:cNvSpPr>
            <a:spLocks noGrp="1"/>
          </p:cNvSpPr>
          <p:nvPr>
            <p:ph type="dt" sz="half" idx="10"/>
          </p:nvPr>
        </p:nvSpPr>
        <p:spPr/>
        <p:txBody>
          <a:bodyPr/>
          <a:lstStyle/>
          <a:p>
            <a:fld id="{42C1B662-0D75-408A-B909-E625DE7528A1}" type="datetimeFigureOut">
              <a:rPr lang="es-ES" smtClean="0"/>
              <a:t>16/02/2023</a:t>
            </a:fld>
            <a:endParaRPr lang="es-ES"/>
          </a:p>
        </p:txBody>
      </p:sp>
      <p:sp>
        <p:nvSpPr>
          <p:cNvPr id="8" name="Marcador de pie de página 7">
            <a:extLst>
              <a:ext uri="{FF2B5EF4-FFF2-40B4-BE49-F238E27FC236}">
                <a16:creationId xmlns:a16="http://schemas.microsoft.com/office/drawing/2014/main" id="{B4431091-B52F-3975-06DC-56D7827A6D50}"/>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AA207E81-7918-9E06-E62A-FF8563CB05F9}"/>
              </a:ext>
            </a:extLst>
          </p:cNvPr>
          <p:cNvSpPr>
            <a:spLocks noGrp="1"/>
          </p:cNvSpPr>
          <p:nvPr>
            <p:ph type="sldNum" sz="quarter" idx="12"/>
          </p:nvPr>
        </p:nvSpPr>
        <p:spPr/>
        <p:txBody>
          <a:bodyPr/>
          <a:lstStyle/>
          <a:p>
            <a:fld id="{74EE8679-D357-4C18-9F7A-49E39F9DFD3F}" type="slidenum">
              <a:rPr lang="es-ES" smtClean="0"/>
              <a:t>‹#›</a:t>
            </a:fld>
            <a:endParaRPr lang="es-ES"/>
          </a:p>
        </p:txBody>
      </p:sp>
    </p:spTree>
    <p:extLst>
      <p:ext uri="{BB962C8B-B14F-4D97-AF65-F5344CB8AC3E}">
        <p14:creationId xmlns:p14="http://schemas.microsoft.com/office/powerpoint/2010/main" val="1714444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EB3FDE-6754-7569-C0C2-851C9815A2C6}"/>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8D933CE4-76CD-41E4-CF39-CC81ED549BCA}"/>
              </a:ext>
            </a:extLst>
          </p:cNvPr>
          <p:cNvSpPr>
            <a:spLocks noGrp="1"/>
          </p:cNvSpPr>
          <p:nvPr>
            <p:ph type="dt" sz="half" idx="10"/>
          </p:nvPr>
        </p:nvSpPr>
        <p:spPr/>
        <p:txBody>
          <a:bodyPr/>
          <a:lstStyle/>
          <a:p>
            <a:fld id="{42C1B662-0D75-408A-B909-E625DE7528A1}" type="datetimeFigureOut">
              <a:rPr lang="es-ES" smtClean="0"/>
              <a:t>16/02/2023</a:t>
            </a:fld>
            <a:endParaRPr lang="es-ES"/>
          </a:p>
        </p:txBody>
      </p:sp>
      <p:sp>
        <p:nvSpPr>
          <p:cNvPr id="4" name="Marcador de pie de página 3">
            <a:extLst>
              <a:ext uri="{FF2B5EF4-FFF2-40B4-BE49-F238E27FC236}">
                <a16:creationId xmlns:a16="http://schemas.microsoft.com/office/drawing/2014/main" id="{D16E2EA3-8C4A-4F2C-D155-DC2ADD9A2DAB}"/>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A8DBB076-1F4F-9D8A-AABF-E8431C364F29}"/>
              </a:ext>
            </a:extLst>
          </p:cNvPr>
          <p:cNvSpPr>
            <a:spLocks noGrp="1"/>
          </p:cNvSpPr>
          <p:nvPr>
            <p:ph type="sldNum" sz="quarter" idx="12"/>
          </p:nvPr>
        </p:nvSpPr>
        <p:spPr/>
        <p:txBody>
          <a:bodyPr/>
          <a:lstStyle/>
          <a:p>
            <a:fld id="{74EE8679-D357-4C18-9F7A-49E39F9DFD3F}" type="slidenum">
              <a:rPr lang="es-ES" smtClean="0"/>
              <a:t>‹#›</a:t>
            </a:fld>
            <a:endParaRPr lang="es-ES"/>
          </a:p>
        </p:txBody>
      </p:sp>
    </p:spTree>
    <p:extLst>
      <p:ext uri="{BB962C8B-B14F-4D97-AF65-F5344CB8AC3E}">
        <p14:creationId xmlns:p14="http://schemas.microsoft.com/office/powerpoint/2010/main" val="333325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AB3B8DA-C1E6-104C-83BC-13F150067A2D}"/>
              </a:ext>
            </a:extLst>
          </p:cNvPr>
          <p:cNvSpPr>
            <a:spLocks noGrp="1"/>
          </p:cNvSpPr>
          <p:nvPr>
            <p:ph type="dt" sz="half" idx="10"/>
          </p:nvPr>
        </p:nvSpPr>
        <p:spPr/>
        <p:txBody>
          <a:bodyPr/>
          <a:lstStyle/>
          <a:p>
            <a:fld id="{42C1B662-0D75-408A-B909-E625DE7528A1}" type="datetimeFigureOut">
              <a:rPr lang="es-ES" smtClean="0"/>
              <a:t>16/02/2023</a:t>
            </a:fld>
            <a:endParaRPr lang="es-ES"/>
          </a:p>
        </p:txBody>
      </p:sp>
      <p:sp>
        <p:nvSpPr>
          <p:cNvPr id="3" name="Marcador de pie de página 2">
            <a:extLst>
              <a:ext uri="{FF2B5EF4-FFF2-40B4-BE49-F238E27FC236}">
                <a16:creationId xmlns:a16="http://schemas.microsoft.com/office/drawing/2014/main" id="{CEA57610-854E-FB9D-60E9-1B8C090668F5}"/>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EC1F6286-88AC-F677-86E9-4534E35A5518}"/>
              </a:ext>
            </a:extLst>
          </p:cNvPr>
          <p:cNvSpPr>
            <a:spLocks noGrp="1"/>
          </p:cNvSpPr>
          <p:nvPr>
            <p:ph type="sldNum" sz="quarter" idx="12"/>
          </p:nvPr>
        </p:nvSpPr>
        <p:spPr/>
        <p:txBody>
          <a:bodyPr/>
          <a:lstStyle/>
          <a:p>
            <a:fld id="{74EE8679-D357-4C18-9F7A-49E39F9DFD3F}" type="slidenum">
              <a:rPr lang="es-ES" smtClean="0"/>
              <a:t>‹#›</a:t>
            </a:fld>
            <a:endParaRPr lang="es-ES"/>
          </a:p>
        </p:txBody>
      </p:sp>
    </p:spTree>
    <p:extLst>
      <p:ext uri="{BB962C8B-B14F-4D97-AF65-F5344CB8AC3E}">
        <p14:creationId xmlns:p14="http://schemas.microsoft.com/office/powerpoint/2010/main" val="2007967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B4088E-1158-6A83-EF0D-373F27B5D77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F15DE7E-F3BE-9513-0A5C-AA4AC2E479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6794873D-EADE-016F-8045-F0D38C5815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3C24C1D-7304-1205-B58E-CB30CC5319C8}"/>
              </a:ext>
            </a:extLst>
          </p:cNvPr>
          <p:cNvSpPr>
            <a:spLocks noGrp="1"/>
          </p:cNvSpPr>
          <p:nvPr>
            <p:ph type="dt" sz="half" idx="10"/>
          </p:nvPr>
        </p:nvSpPr>
        <p:spPr/>
        <p:txBody>
          <a:bodyPr/>
          <a:lstStyle/>
          <a:p>
            <a:fld id="{42C1B662-0D75-408A-B909-E625DE7528A1}" type="datetimeFigureOut">
              <a:rPr lang="es-ES" smtClean="0"/>
              <a:t>16/02/2023</a:t>
            </a:fld>
            <a:endParaRPr lang="es-ES"/>
          </a:p>
        </p:txBody>
      </p:sp>
      <p:sp>
        <p:nvSpPr>
          <p:cNvPr id="6" name="Marcador de pie de página 5">
            <a:extLst>
              <a:ext uri="{FF2B5EF4-FFF2-40B4-BE49-F238E27FC236}">
                <a16:creationId xmlns:a16="http://schemas.microsoft.com/office/drawing/2014/main" id="{F9B59429-599C-0D64-61D8-2EB3A9E26278}"/>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AB363417-DB7C-0722-2DFE-9B633EB625A1}"/>
              </a:ext>
            </a:extLst>
          </p:cNvPr>
          <p:cNvSpPr>
            <a:spLocks noGrp="1"/>
          </p:cNvSpPr>
          <p:nvPr>
            <p:ph type="sldNum" sz="quarter" idx="12"/>
          </p:nvPr>
        </p:nvSpPr>
        <p:spPr/>
        <p:txBody>
          <a:bodyPr/>
          <a:lstStyle/>
          <a:p>
            <a:fld id="{74EE8679-D357-4C18-9F7A-49E39F9DFD3F}" type="slidenum">
              <a:rPr lang="es-ES" smtClean="0"/>
              <a:t>‹#›</a:t>
            </a:fld>
            <a:endParaRPr lang="es-ES"/>
          </a:p>
        </p:txBody>
      </p:sp>
    </p:spTree>
    <p:extLst>
      <p:ext uri="{BB962C8B-B14F-4D97-AF65-F5344CB8AC3E}">
        <p14:creationId xmlns:p14="http://schemas.microsoft.com/office/powerpoint/2010/main" val="63037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1DF33C-1354-3A0C-3F14-50010CA93FB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7164D6AA-2847-F54E-3837-627D806CC8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2135EABF-0BAE-ABC3-4927-8A27E272CC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4161638-C472-B280-513F-C14C24CF5CCC}"/>
              </a:ext>
            </a:extLst>
          </p:cNvPr>
          <p:cNvSpPr>
            <a:spLocks noGrp="1"/>
          </p:cNvSpPr>
          <p:nvPr>
            <p:ph type="dt" sz="half" idx="10"/>
          </p:nvPr>
        </p:nvSpPr>
        <p:spPr/>
        <p:txBody>
          <a:bodyPr/>
          <a:lstStyle/>
          <a:p>
            <a:fld id="{42C1B662-0D75-408A-B909-E625DE7528A1}" type="datetimeFigureOut">
              <a:rPr lang="es-ES" smtClean="0"/>
              <a:t>16/02/2023</a:t>
            </a:fld>
            <a:endParaRPr lang="es-ES"/>
          </a:p>
        </p:txBody>
      </p:sp>
      <p:sp>
        <p:nvSpPr>
          <p:cNvPr id="6" name="Marcador de pie de página 5">
            <a:extLst>
              <a:ext uri="{FF2B5EF4-FFF2-40B4-BE49-F238E27FC236}">
                <a16:creationId xmlns:a16="http://schemas.microsoft.com/office/drawing/2014/main" id="{B8B740C8-1EB5-246C-52C0-C53F4D95E8AD}"/>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F5CDD635-69EE-ED03-E4FE-72C43CDD7007}"/>
              </a:ext>
            </a:extLst>
          </p:cNvPr>
          <p:cNvSpPr>
            <a:spLocks noGrp="1"/>
          </p:cNvSpPr>
          <p:nvPr>
            <p:ph type="sldNum" sz="quarter" idx="12"/>
          </p:nvPr>
        </p:nvSpPr>
        <p:spPr/>
        <p:txBody>
          <a:bodyPr/>
          <a:lstStyle/>
          <a:p>
            <a:fld id="{74EE8679-D357-4C18-9F7A-49E39F9DFD3F}" type="slidenum">
              <a:rPr lang="es-ES" smtClean="0"/>
              <a:t>‹#›</a:t>
            </a:fld>
            <a:endParaRPr lang="es-ES"/>
          </a:p>
        </p:txBody>
      </p:sp>
    </p:spTree>
    <p:extLst>
      <p:ext uri="{BB962C8B-B14F-4D97-AF65-F5344CB8AC3E}">
        <p14:creationId xmlns:p14="http://schemas.microsoft.com/office/powerpoint/2010/main" val="1988005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95F1F94-1803-93D3-800C-629F062AA3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Faceți clic pentru a modifica stilul de titlu al patronului</a:t>
            </a:r>
          </a:p>
        </p:txBody>
      </p:sp>
      <p:sp>
        <p:nvSpPr>
          <p:cNvPr id="3" name="Marcador de texto 2">
            <a:extLst>
              <a:ext uri="{FF2B5EF4-FFF2-40B4-BE49-F238E27FC236}">
                <a16:creationId xmlns:a16="http://schemas.microsoft.com/office/drawing/2014/main" id="{9B75A4B6-58CB-1944-3657-914A85C71E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Faceți clic pentru a modifica stilurile de text ale patronului</a:t>
            </a:r>
          </a:p>
          <a:p>
            <a:pPr lvl="1"/>
            <a:r>
              <a:rPr lang="es-ES"/>
              <a:t>Al doilea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B6486349-1140-5853-0BA4-9B46551BB5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C1B662-0D75-408A-B909-E625DE7528A1}" type="datetimeFigureOut">
              <a:rPr lang="es-ES" smtClean="0"/>
              <a:t>16/02/2023</a:t>
            </a:fld>
            <a:endParaRPr lang="es-ES"/>
          </a:p>
        </p:txBody>
      </p:sp>
      <p:sp>
        <p:nvSpPr>
          <p:cNvPr id="5" name="Marcador de pie de página 4">
            <a:extLst>
              <a:ext uri="{FF2B5EF4-FFF2-40B4-BE49-F238E27FC236}">
                <a16:creationId xmlns:a16="http://schemas.microsoft.com/office/drawing/2014/main" id="{B5B98254-A69D-45D8-7EDA-1CDF7A8714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4BB3F86D-EDE9-9542-1E5A-9A896EC06A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EE8679-D357-4C18-9F7A-49E39F9DFD3F}" type="slidenum">
              <a:rPr lang="es-ES" smtClean="0"/>
              <a:t>‹#›</a:t>
            </a:fld>
            <a:endParaRPr lang="es-ES"/>
          </a:p>
        </p:txBody>
      </p:sp>
    </p:spTree>
    <p:extLst>
      <p:ext uri="{BB962C8B-B14F-4D97-AF65-F5344CB8AC3E}">
        <p14:creationId xmlns:p14="http://schemas.microsoft.com/office/powerpoint/2010/main" val="3432570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publications.jrc.ec.europa.eu/repository/handle/JRC110624"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s://publications.jrc.ec.europa.eu/repository/handle/JRC120376"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publications.jrc.ec.europa.eu/repository/handle/JRC128415"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eur-lex.europa.eu/LexUriServ/LexUriServ.do?uri=OJ:L:2006:394:0010:0018:en: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CFAA5355-FA6D-9289-CF05-E411C729EFEC}"/>
              </a:ext>
            </a:extLst>
          </p:cNvPr>
          <p:cNvPicPr>
            <a:picLocks noChangeAspect="1"/>
          </p:cNvPicPr>
          <p:nvPr/>
        </p:nvPicPr>
        <p:blipFill rotWithShape="1">
          <a:blip r:embed="rId2">
            <a:extLst>
              <a:ext uri="{28A0092B-C50C-407E-A947-70E740481C1C}">
                <a14:useLocalDpi xmlns:a14="http://schemas.microsoft.com/office/drawing/2010/main" val="0"/>
              </a:ext>
            </a:extLst>
          </a:blip>
          <a:srcRect l="17326" t="38447" r="19050" b="33333"/>
          <a:stretch/>
        </p:blipFill>
        <p:spPr>
          <a:xfrm>
            <a:off x="3912093" y="1074198"/>
            <a:ext cx="4367813" cy="1935331"/>
          </a:xfrm>
          <a:prstGeom prst="rect">
            <a:avLst/>
          </a:prstGeom>
        </p:spPr>
      </p:pic>
      <p:sp>
        <p:nvSpPr>
          <p:cNvPr id="6" name="CuadroTexto 5">
            <a:extLst>
              <a:ext uri="{FF2B5EF4-FFF2-40B4-BE49-F238E27FC236}">
                <a16:creationId xmlns:a16="http://schemas.microsoft.com/office/drawing/2014/main" id="{24D1AB93-D818-3BBD-F46C-A8E4FA4304AE}"/>
              </a:ext>
            </a:extLst>
          </p:cNvPr>
          <p:cNvSpPr txBox="1"/>
          <p:nvPr/>
        </p:nvSpPr>
        <p:spPr>
          <a:xfrm>
            <a:off x="1056324" y="3968927"/>
            <a:ext cx="9611676" cy="584775"/>
          </a:xfrm>
          <a:prstGeom prst="rect">
            <a:avLst/>
          </a:prstGeom>
          <a:noFill/>
        </p:spPr>
        <p:txBody>
          <a:bodyPr wrap="square" rtlCol="0">
            <a:spAutoFit/>
          </a:bodyPr>
          <a:lstStyle/>
          <a:p>
            <a:r>
              <a:rPr lang="es-ES" sz="3200" b="1" dirty="0">
                <a:solidFill>
                  <a:srgbClr val="EA4E46"/>
                </a:solidFill>
              </a:rPr>
              <a:t>DigComp 2.2 - Cadrul educațional al UE pentru competențe digitale  </a:t>
            </a:r>
            <a:endParaRPr lang="es-ES" sz="3200" dirty="0">
              <a:solidFill>
                <a:srgbClr val="EA4E46"/>
              </a:solidFill>
            </a:endParaRPr>
          </a:p>
        </p:txBody>
      </p:sp>
      <p:sp>
        <p:nvSpPr>
          <p:cNvPr id="8" name="CuadroTexto 7">
            <a:extLst>
              <a:ext uri="{FF2B5EF4-FFF2-40B4-BE49-F238E27FC236}">
                <a16:creationId xmlns:a16="http://schemas.microsoft.com/office/drawing/2014/main" id="{76511FC4-99E8-5FDC-25E3-0930F60300A2}"/>
              </a:ext>
            </a:extLst>
          </p:cNvPr>
          <p:cNvSpPr txBox="1"/>
          <p:nvPr/>
        </p:nvSpPr>
        <p:spPr>
          <a:xfrm>
            <a:off x="1056324" y="4995454"/>
            <a:ext cx="6094520" cy="369332"/>
          </a:xfrm>
          <a:prstGeom prst="rect">
            <a:avLst/>
          </a:prstGeom>
          <a:noFill/>
        </p:spPr>
        <p:txBody>
          <a:bodyPr wrap="square">
            <a:spAutoFit/>
          </a:bodyPr>
          <a:lstStyle/>
          <a:p>
            <a:r>
              <a:rPr lang="en-GB" b="1" dirty="0"/>
              <a:t>Dezvoltat de: </a:t>
            </a:r>
            <a:r>
              <a:rPr lang="en-GB" dirty="0"/>
              <a:t>IDP &amp; CIRCLE</a:t>
            </a:r>
          </a:p>
        </p:txBody>
      </p:sp>
      <p:sp>
        <p:nvSpPr>
          <p:cNvPr id="9" name="Medio marco 8">
            <a:extLst>
              <a:ext uri="{FF2B5EF4-FFF2-40B4-BE49-F238E27FC236}">
                <a16:creationId xmlns:a16="http://schemas.microsoft.com/office/drawing/2014/main" id="{7E7B1CC3-4856-87EE-DB35-5BB408D9C833}"/>
              </a:ext>
            </a:extLst>
          </p:cNvPr>
          <p:cNvSpPr/>
          <p:nvPr/>
        </p:nvSpPr>
        <p:spPr>
          <a:xfrm>
            <a:off x="461521" y="486455"/>
            <a:ext cx="710332" cy="942850"/>
          </a:xfrm>
          <a:prstGeom prst="halfFrame">
            <a:avLst/>
          </a:prstGeom>
          <a:solidFill>
            <a:srgbClr val="EA4E46"/>
          </a:solidFill>
          <a:ln>
            <a:solidFill>
              <a:srgbClr val="EA4E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10" name="Medio marco 9">
            <a:extLst>
              <a:ext uri="{FF2B5EF4-FFF2-40B4-BE49-F238E27FC236}">
                <a16:creationId xmlns:a16="http://schemas.microsoft.com/office/drawing/2014/main" id="{A9462FBD-9F54-4535-B29A-F526FFD614BA}"/>
              </a:ext>
            </a:extLst>
          </p:cNvPr>
          <p:cNvSpPr/>
          <p:nvPr/>
        </p:nvSpPr>
        <p:spPr>
          <a:xfrm rot="10800000">
            <a:off x="10780510" y="4995454"/>
            <a:ext cx="710332" cy="942850"/>
          </a:xfrm>
          <a:prstGeom prst="halfFrame">
            <a:avLst/>
          </a:prstGeom>
          <a:solidFill>
            <a:srgbClr val="EA4E46"/>
          </a:solidFill>
          <a:ln>
            <a:solidFill>
              <a:srgbClr val="EA4E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Tree>
    <p:extLst>
      <p:ext uri="{BB962C8B-B14F-4D97-AF65-F5344CB8AC3E}">
        <p14:creationId xmlns:p14="http://schemas.microsoft.com/office/powerpoint/2010/main" val="392859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11">
            <a:extLst>
              <a:ext uri="{FF2B5EF4-FFF2-40B4-BE49-F238E27FC236}">
                <a16:creationId xmlns:a16="http://schemas.microsoft.com/office/drawing/2014/main" id="{7E4BEDC3-4004-C13B-086D-CBAC3D154015}"/>
              </a:ext>
            </a:extLst>
          </p:cNvPr>
          <p:cNvSpPr txBox="1"/>
          <p:nvPr/>
        </p:nvSpPr>
        <p:spPr>
          <a:xfrm>
            <a:off x="762529" y="579940"/>
            <a:ext cx="9286346" cy="646331"/>
          </a:xfrm>
          <a:prstGeom prst="rect">
            <a:avLst/>
          </a:prstGeom>
          <a:noFill/>
        </p:spPr>
        <p:txBody>
          <a:bodyPr wrap="square" rtlCol="0">
            <a:spAutoFit/>
          </a:bodyPr>
          <a:lstStyle/>
          <a:p>
            <a:r>
              <a:rPr lang="en-US" sz="3600" b="1" dirty="0">
                <a:solidFill>
                  <a:srgbClr val="FAB632"/>
                </a:solidFill>
                <a:ea typeface="Nunito Bold" charset="0"/>
                <a:cs typeface="Arima Madurai Semi" pitchFamily="2" charset="77"/>
              </a:rPr>
              <a:t>Unitatea 2: Conținutul și structura DigComp</a:t>
            </a:r>
          </a:p>
        </p:txBody>
      </p:sp>
      <p:sp>
        <p:nvSpPr>
          <p:cNvPr id="7" name="CuadroTexto 6">
            <a:extLst>
              <a:ext uri="{FF2B5EF4-FFF2-40B4-BE49-F238E27FC236}">
                <a16:creationId xmlns:a16="http://schemas.microsoft.com/office/drawing/2014/main" id="{B235D64A-702A-A7DC-A3D0-622708D15D7F}"/>
              </a:ext>
            </a:extLst>
          </p:cNvPr>
          <p:cNvSpPr txBox="1"/>
          <p:nvPr/>
        </p:nvSpPr>
        <p:spPr>
          <a:xfrm>
            <a:off x="762529" y="1139522"/>
            <a:ext cx="9981670" cy="461665"/>
          </a:xfrm>
          <a:prstGeom prst="rect">
            <a:avLst/>
          </a:prstGeom>
          <a:noFill/>
        </p:spPr>
        <p:txBody>
          <a:bodyPr wrap="square" rtlCol="0">
            <a:spAutoFit/>
          </a:bodyPr>
          <a:lstStyle/>
          <a:p>
            <a:r>
              <a:rPr lang="en-GB" sz="2400" dirty="0">
                <a:solidFill>
                  <a:srgbClr val="21B4A9"/>
                </a:solidFill>
              </a:rPr>
              <a:t>Secțiunea 2.3: Defalcarea cadrului DigComp </a:t>
            </a:r>
          </a:p>
        </p:txBody>
      </p:sp>
      <p:graphicFrame>
        <p:nvGraphicFramePr>
          <p:cNvPr id="2" name="Tabella 1"/>
          <p:cNvGraphicFramePr>
            <a:graphicFrameLocks noGrp="1"/>
          </p:cNvGraphicFramePr>
          <p:nvPr>
            <p:extLst>
              <p:ext uri="{D42A27DB-BD31-4B8C-83A1-F6EECF244321}">
                <p14:modId xmlns:p14="http://schemas.microsoft.com/office/powerpoint/2010/main" val="312340318"/>
              </p:ext>
            </p:extLst>
          </p:nvPr>
        </p:nvGraphicFramePr>
        <p:xfrm>
          <a:off x="762529" y="1727502"/>
          <a:ext cx="7247996" cy="4349877"/>
        </p:xfrm>
        <a:graphic>
          <a:graphicData uri="http://schemas.openxmlformats.org/drawingml/2006/table">
            <a:tbl>
              <a:tblPr firstRow="1" firstCol="1" bandRow="1"/>
              <a:tblGrid>
                <a:gridCol w="2101280">
                  <a:extLst>
                    <a:ext uri="{9D8B030D-6E8A-4147-A177-3AD203B41FA5}">
                      <a16:colId xmlns:a16="http://schemas.microsoft.com/office/drawing/2014/main" val="2052076084"/>
                    </a:ext>
                  </a:extLst>
                </a:gridCol>
                <a:gridCol w="5146716">
                  <a:extLst>
                    <a:ext uri="{9D8B030D-6E8A-4147-A177-3AD203B41FA5}">
                      <a16:colId xmlns:a16="http://schemas.microsoft.com/office/drawing/2014/main" val="3568819660"/>
                    </a:ext>
                  </a:extLst>
                </a:gridCol>
              </a:tblGrid>
              <a:tr h="102870">
                <a:tc>
                  <a:txBody>
                    <a:bodyPr/>
                    <a:lstStyle/>
                    <a:p>
                      <a:pPr algn="ctr">
                        <a:lnSpc>
                          <a:spcPct val="106000"/>
                        </a:lnSpc>
                        <a:spcAft>
                          <a:spcPts val="0"/>
                        </a:spcAft>
                      </a:pPr>
                      <a:r>
                        <a:rPr lang="es-ES_tradnl" sz="1500" dirty="0">
                          <a:effectLst/>
                          <a:latin typeface="Calibri" panose="020F0502020204030204" pitchFamily="34" charset="0"/>
                          <a:ea typeface="Calibri" panose="020F0502020204030204" pitchFamily="34" charset="0"/>
                          <a:cs typeface="Calibri" panose="020F0502020204030204" pitchFamily="34" charset="0"/>
                        </a:rPr>
                        <a:t>Zona de antrenament</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6000"/>
                        </a:lnSpc>
                        <a:spcAft>
                          <a:spcPts val="0"/>
                        </a:spcAft>
                      </a:pPr>
                      <a:r>
                        <a:rPr lang="es-ES_tradnl" sz="1500">
                          <a:effectLst/>
                          <a:latin typeface="Calibri" panose="020F0502020204030204" pitchFamily="34" charset="0"/>
                          <a:ea typeface="Calibri" panose="020F0502020204030204" pitchFamily="34" charset="0"/>
                          <a:cs typeface="Calibri" panose="020F0502020204030204" pitchFamily="34" charset="0"/>
                        </a:rPr>
                        <a:t>Competențe</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679997057"/>
                  </a:ext>
                </a:extLst>
              </a:tr>
              <a:tr h="102870">
                <a:tc>
                  <a:txBody>
                    <a:bodyPr/>
                    <a:lstStyle/>
                    <a:p>
                      <a:pPr algn="l">
                        <a:lnSpc>
                          <a:spcPct val="106000"/>
                        </a:lnSpc>
                        <a:spcAft>
                          <a:spcPts val="0"/>
                        </a:spcAft>
                      </a:pPr>
                      <a:r>
                        <a:rPr lang="en-GB" sz="1300" b="1" dirty="0">
                          <a:effectLst/>
                          <a:latin typeface="Calibri" panose="020F0502020204030204" pitchFamily="34" charset="0"/>
                          <a:ea typeface="Calibri" panose="020F0502020204030204" pitchFamily="34" charset="0"/>
                          <a:cs typeface="Calibri" panose="020F0502020204030204" pitchFamily="34" charset="0"/>
                        </a:rPr>
                        <a:t>1. Cunoașterea informațiilor și a datelor </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6000"/>
                        </a:lnSpc>
                        <a:spcAft>
                          <a:spcPts val="0"/>
                        </a:spcAft>
                      </a:pPr>
                      <a:r>
                        <a:rPr lang="es-ES_tradnl" sz="1100" i="1" dirty="0">
                          <a:effectLst/>
                          <a:latin typeface="Calibri" panose="020F0502020204030204" pitchFamily="34" charset="0"/>
                          <a:ea typeface="Calibri" panose="020F0502020204030204" pitchFamily="34" charset="0"/>
                          <a:cs typeface="Calibri" panose="020F0502020204030204" pitchFamily="34" charset="0"/>
                        </a:rPr>
                        <a:t>1.1. Navigarea, căutarea și filtrarea datelor, informațiilor și conținutului digital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ES_tradnl" sz="1100" i="1" dirty="0">
                          <a:effectLst/>
                          <a:latin typeface="Calibri" panose="020F0502020204030204" pitchFamily="34" charset="0"/>
                          <a:ea typeface="Calibri" panose="020F0502020204030204" pitchFamily="34" charset="0"/>
                          <a:cs typeface="Calibri" panose="020F0502020204030204" pitchFamily="34" charset="0"/>
                        </a:rPr>
                        <a:t>1.2 Evaluarea datelor, informațiilor și conținutului digital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ES_tradnl" sz="1100" i="1" dirty="0">
                          <a:effectLst/>
                          <a:latin typeface="Calibri" panose="020F0502020204030204" pitchFamily="34" charset="0"/>
                          <a:ea typeface="Calibri" panose="020F0502020204030204" pitchFamily="34" charset="0"/>
                          <a:cs typeface="Calibri" panose="020F0502020204030204" pitchFamily="34" charset="0"/>
                        </a:rPr>
                        <a:t>1.3 Gestionarea datelor, a informațiilor și a conținutului digital</a:t>
                      </a:r>
                    </a:p>
                    <a:p>
                      <a:pPr algn="just">
                        <a:lnSpc>
                          <a:spcPct val="106000"/>
                        </a:lnSpc>
                        <a:spcAft>
                          <a:spcPts val="0"/>
                        </a:spcAft>
                      </a:pPr>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6135784"/>
                  </a:ext>
                </a:extLst>
              </a:tr>
              <a:tr h="167005">
                <a:tc>
                  <a:txBody>
                    <a:bodyPr/>
                    <a:lstStyle/>
                    <a:p>
                      <a:pPr algn="l">
                        <a:lnSpc>
                          <a:spcPct val="106000"/>
                        </a:lnSpc>
                        <a:spcAft>
                          <a:spcPts val="0"/>
                        </a:spcAft>
                      </a:pPr>
                      <a:r>
                        <a:rPr lang="en-GB" sz="1300" b="1" dirty="0">
                          <a:effectLst/>
                          <a:latin typeface="Calibri" panose="020F0502020204030204" pitchFamily="34" charset="0"/>
                          <a:ea typeface="Calibri" panose="020F0502020204030204" pitchFamily="34" charset="0"/>
                          <a:cs typeface="Calibri" panose="020F0502020204030204" pitchFamily="34" charset="0"/>
                        </a:rPr>
                        <a:t>2. Comunicare și colaborare</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6000"/>
                        </a:lnSpc>
                        <a:spcAft>
                          <a:spcPts val="0"/>
                        </a:spcAft>
                      </a:pPr>
                      <a:r>
                        <a:rPr lang="en-GB" sz="1100" i="1" dirty="0">
                          <a:effectLst/>
                          <a:latin typeface="Calibri" panose="020F0502020204030204" pitchFamily="34" charset="0"/>
                          <a:ea typeface="Calibri" panose="020F0502020204030204" pitchFamily="34" charset="0"/>
                          <a:cs typeface="Calibri" panose="020F0502020204030204" pitchFamily="34" charset="0"/>
                        </a:rPr>
                        <a:t>2.1 Interacțiunea prin intermediul tehnologiilor digitale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n-GB" sz="1100" i="1" dirty="0">
                          <a:effectLst/>
                          <a:latin typeface="Calibri" panose="020F0502020204030204" pitchFamily="34" charset="0"/>
                          <a:ea typeface="Calibri" panose="020F0502020204030204" pitchFamily="34" charset="0"/>
                          <a:cs typeface="Calibri" panose="020F0502020204030204" pitchFamily="34" charset="0"/>
                        </a:rPr>
                        <a:t>2.2 Împărtășirea prin intermediul tehnologiilor digitale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n-GB" sz="1100" i="1" dirty="0">
                          <a:effectLst/>
                          <a:latin typeface="Calibri" panose="020F0502020204030204" pitchFamily="34" charset="0"/>
                          <a:ea typeface="Calibri" panose="020F0502020204030204" pitchFamily="34" charset="0"/>
                          <a:cs typeface="Calibri" panose="020F0502020204030204" pitchFamily="34" charset="0"/>
                        </a:rPr>
                        <a:t>2.3 Angajarea în cetățenie prin intermediul tehnologiilor digitale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n-GB" sz="1100" i="1" dirty="0">
                          <a:effectLst/>
                          <a:latin typeface="Calibri" panose="020F0502020204030204" pitchFamily="34" charset="0"/>
                          <a:ea typeface="Calibri" panose="020F0502020204030204" pitchFamily="34" charset="0"/>
                          <a:cs typeface="Calibri" panose="020F0502020204030204" pitchFamily="34" charset="0"/>
                        </a:rPr>
                        <a:t>2.4 Colaborarea prin intermediul tehnologiilor digitale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n-GB" sz="1100" i="1" dirty="0">
                          <a:effectLst/>
                          <a:latin typeface="Calibri" panose="020F0502020204030204" pitchFamily="34" charset="0"/>
                          <a:ea typeface="Calibri" panose="020F0502020204030204" pitchFamily="34" charset="0"/>
                          <a:cs typeface="Calibri" panose="020F0502020204030204" pitchFamily="34" charset="0"/>
                        </a:rPr>
                        <a:t>2.5 Neti</a:t>
                      </a:r>
                      <a:r>
                        <a:rPr lang="ro-RO" sz="1100" i="1" dirty="0">
                          <a:effectLst/>
                          <a:latin typeface="Calibri" panose="020F0502020204030204" pitchFamily="34" charset="0"/>
                          <a:ea typeface="Calibri" panose="020F0502020204030204" pitchFamily="34" charset="0"/>
                          <a:cs typeface="Calibri" panose="020F0502020204030204" pitchFamily="34" charset="0"/>
                        </a:rPr>
                        <a:t>cheta</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n-GB" sz="1100" i="1" dirty="0">
                          <a:effectLst/>
                          <a:latin typeface="Calibri" panose="020F0502020204030204" pitchFamily="34" charset="0"/>
                          <a:ea typeface="Calibri" panose="020F0502020204030204" pitchFamily="34" charset="0"/>
                          <a:cs typeface="Calibri" panose="020F0502020204030204" pitchFamily="34" charset="0"/>
                        </a:rPr>
                        <a:t>2.6 Gestionarea identității digitale</a:t>
                      </a:r>
                    </a:p>
                    <a:p>
                      <a:pPr algn="just">
                        <a:lnSpc>
                          <a:spcPct val="106000"/>
                        </a:lnSpc>
                        <a:spcAft>
                          <a:spcPts val="0"/>
                        </a:spcAft>
                      </a:pPr>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9963187"/>
                  </a:ext>
                </a:extLst>
              </a:tr>
              <a:tr h="177165">
                <a:tc>
                  <a:txBody>
                    <a:bodyPr/>
                    <a:lstStyle/>
                    <a:p>
                      <a:pPr algn="l">
                        <a:lnSpc>
                          <a:spcPct val="106000"/>
                        </a:lnSpc>
                        <a:spcAft>
                          <a:spcPts val="0"/>
                        </a:spcAft>
                      </a:pPr>
                      <a:r>
                        <a:rPr lang="en-GB" sz="1300" b="1" dirty="0">
                          <a:effectLst/>
                          <a:latin typeface="Calibri" panose="020F0502020204030204" pitchFamily="34" charset="0"/>
                          <a:ea typeface="Calibri" panose="020F0502020204030204" pitchFamily="34" charset="0"/>
                          <a:cs typeface="Calibri" panose="020F0502020204030204" pitchFamily="34" charset="0"/>
                        </a:rPr>
                        <a:t>3. Crearea de conținut digital</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6000"/>
                        </a:lnSpc>
                        <a:spcAft>
                          <a:spcPts val="0"/>
                        </a:spcAft>
                      </a:pPr>
                      <a:r>
                        <a:rPr lang="es-ES_tradnl" sz="1100" i="1" dirty="0">
                          <a:effectLst/>
                          <a:latin typeface="Calibri" panose="020F0502020204030204" pitchFamily="34" charset="0"/>
                          <a:ea typeface="Calibri" panose="020F0502020204030204" pitchFamily="34" charset="0"/>
                          <a:cs typeface="Calibri" panose="020F0502020204030204" pitchFamily="34" charset="0"/>
                        </a:rPr>
                        <a:t>3.1 Dezvoltarea conținutului digital</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ES_tradnl" sz="1100" i="1" dirty="0">
                          <a:effectLst/>
                          <a:latin typeface="Calibri" panose="020F0502020204030204" pitchFamily="34" charset="0"/>
                          <a:ea typeface="Calibri" panose="020F0502020204030204" pitchFamily="34" charset="0"/>
                          <a:cs typeface="Calibri" panose="020F0502020204030204" pitchFamily="34" charset="0"/>
                        </a:rPr>
                        <a:t>3.2 Integrarea și reelaborarea conținutului digital</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ES_tradnl" sz="1100" i="1" dirty="0">
                          <a:effectLst/>
                          <a:latin typeface="Calibri" panose="020F0502020204030204" pitchFamily="34" charset="0"/>
                          <a:ea typeface="Calibri" panose="020F0502020204030204" pitchFamily="34" charset="0"/>
                          <a:cs typeface="Calibri" panose="020F0502020204030204" pitchFamily="34" charset="0"/>
                        </a:rPr>
                        <a:t>3.3 Drepturi de autor și licențe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ES_tradnl" sz="1100" i="1" dirty="0">
                          <a:effectLst/>
                          <a:latin typeface="Calibri" panose="020F0502020204030204" pitchFamily="34" charset="0"/>
                          <a:ea typeface="Calibri" panose="020F0502020204030204" pitchFamily="34" charset="0"/>
                          <a:cs typeface="Calibri" panose="020F0502020204030204" pitchFamily="34" charset="0"/>
                        </a:rPr>
                        <a:t>3.4 Programare</a:t>
                      </a:r>
                    </a:p>
                    <a:p>
                      <a:pPr algn="just">
                        <a:lnSpc>
                          <a:spcPct val="106000"/>
                        </a:lnSpc>
                        <a:spcAft>
                          <a:spcPts val="0"/>
                        </a:spcAft>
                      </a:pPr>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3399192"/>
                  </a:ext>
                </a:extLst>
              </a:tr>
              <a:tr h="177165">
                <a:tc>
                  <a:txBody>
                    <a:bodyPr/>
                    <a:lstStyle/>
                    <a:p>
                      <a:pPr algn="l">
                        <a:lnSpc>
                          <a:spcPct val="106000"/>
                        </a:lnSpc>
                        <a:spcAft>
                          <a:spcPts val="0"/>
                        </a:spcAft>
                      </a:pPr>
                      <a:r>
                        <a:rPr lang="en-GB" sz="1300" b="1" dirty="0">
                          <a:effectLst/>
                          <a:latin typeface="Calibri" panose="020F0502020204030204" pitchFamily="34" charset="0"/>
                          <a:ea typeface="Calibri" panose="020F0502020204030204" pitchFamily="34" charset="0"/>
                          <a:cs typeface="Calibri" panose="020F0502020204030204" pitchFamily="34" charset="0"/>
                        </a:rPr>
                        <a:t>4. Siguranță</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6000"/>
                        </a:lnSpc>
                        <a:spcAft>
                          <a:spcPts val="0"/>
                        </a:spcAft>
                      </a:pPr>
                      <a:r>
                        <a:rPr lang="en-GB" sz="1100" i="1" dirty="0">
                          <a:effectLst/>
                          <a:latin typeface="Calibri" panose="020F0502020204030204" pitchFamily="34" charset="0"/>
                          <a:ea typeface="Calibri" panose="020F0502020204030204" pitchFamily="34" charset="0"/>
                          <a:cs typeface="Calibri" panose="020F0502020204030204" pitchFamily="34" charset="0"/>
                        </a:rPr>
                        <a:t>4.1 Protecția dispozitivelor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n-GB" sz="1100" i="1" dirty="0">
                          <a:effectLst/>
                          <a:latin typeface="Calibri" panose="020F0502020204030204" pitchFamily="34" charset="0"/>
                          <a:ea typeface="Calibri" panose="020F0502020204030204" pitchFamily="34" charset="0"/>
                          <a:cs typeface="Calibri" panose="020F0502020204030204" pitchFamily="34" charset="0"/>
                        </a:rPr>
                        <a:t>4.2 Protecția datelor cu caracter personal și a vieții private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n-GB" sz="1100" i="1" dirty="0">
                          <a:effectLst/>
                          <a:latin typeface="Calibri" panose="020F0502020204030204" pitchFamily="34" charset="0"/>
                          <a:ea typeface="Calibri" panose="020F0502020204030204" pitchFamily="34" charset="0"/>
                          <a:cs typeface="Calibri" panose="020F0502020204030204" pitchFamily="34" charset="0"/>
                        </a:rPr>
                        <a:t>4.3 Protejarea sănătății și a bunăstării</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n-GB" sz="1100" i="1" dirty="0">
                          <a:effectLst/>
                          <a:latin typeface="Calibri" panose="020F0502020204030204" pitchFamily="34" charset="0"/>
                          <a:ea typeface="Calibri" panose="020F0502020204030204" pitchFamily="34" charset="0"/>
                          <a:cs typeface="Calibri" panose="020F0502020204030204" pitchFamily="34" charset="0"/>
                        </a:rPr>
                        <a:t>4.4 Protejarea mediului</a:t>
                      </a:r>
                    </a:p>
                    <a:p>
                      <a:pPr algn="just">
                        <a:lnSpc>
                          <a:spcPct val="106000"/>
                        </a:lnSpc>
                        <a:spcAft>
                          <a:spcPts val="0"/>
                        </a:spcAft>
                      </a:pPr>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5893983"/>
                  </a:ext>
                </a:extLst>
              </a:tr>
              <a:tr h="167005">
                <a:tc>
                  <a:txBody>
                    <a:bodyPr/>
                    <a:lstStyle/>
                    <a:p>
                      <a:pPr algn="l">
                        <a:lnSpc>
                          <a:spcPct val="106000"/>
                        </a:lnSpc>
                        <a:spcAft>
                          <a:spcPts val="0"/>
                        </a:spcAft>
                      </a:pPr>
                      <a:r>
                        <a:rPr lang="en-GB" sz="1300" b="1" dirty="0">
                          <a:effectLst/>
                          <a:latin typeface="Calibri" panose="020F0502020204030204" pitchFamily="34" charset="0"/>
                          <a:ea typeface="Calibri" panose="020F0502020204030204" pitchFamily="34" charset="0"/>
                          <a:cs typeface="Calibri" panose="020F0502020204030204" pitchFamily="34" charset="0"/>
                        </a:rPr>
                        <a:t>5. Rezolvarea problemelor</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lnSpc>
                          <a:spcPct val="106000"/>
                        </a:lnSpc>
                        <a:spcAft>
                          <a:spcPts val="0"/>
                        </a:spcAft>
                      </a:pPr>
                      <a:r>
                        <a:rPr lang="en-GB" sz="1100" i="1" dirty="0">
                          <a:effectLst/>
                          <a:latin typeface="Calibri" panose="020F0502020204030204" pitchFamily="34" charset="0"/>
                          <a:ea typeface="Calibri" panose="020F0502020204030204" pitchFamily="34" charset="0"/>
                          <a:cs typeface="Calibri" panose="020F0502020204030204" pitchFamily="34" charset="0"/>
                        </a:rPr>
                        <a:t>5.1 Rezolvarea problemelor tehnice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n-GB" sz="1100" i="1" dirty="0">
                          <a:effectLst/>
                          <a:latin typeface="Calibri" panose="020F0502020204030204" pitchFamily="34" charset="0"/>
                          <a:ea typeface="Calibri" panose="020F0502020204030204" pitchFamily="34" charset="0"/>
                          <a:cs typeface="Calibri" panose="020F0502020204030204" pitchFamily="34" charset="0"/>
                        </a:rPr>
                        <a:t>5.2 Identificarea nevoilor și a răspunsurilor tehnologice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n-GB" sz="1100" i="1" dirty="0">
                          <a:effectLst/>
                          <a:latin typeface="Calibri" panose="020F0502020204030204" pitchFamily="34" charset="0"/>
                          <a:ea typeface="Calibri" panose="020F0502020204030204" pitchFamily="34" charset="0"/>
                          <a:cs typeface="Calibri" panose="020F0502020204030204" pitchFamily="34" charset="0"/>
                        </a:rPr>
                        <a:t>5.3 Utilizarea creativă a tehnologiilor digitale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n-GB" sz="1100" i="1" dirty="0">
                          <a:effectLst/>
                          <a:latin typeface="Calibri" panose="020F0502020204030204" pitchFamily="34" charset="0"/>
                          <a:ea typeface="Calibri" panose="020F0502020204030204" pitchFamily="34" charset="0"/>
                          <a:cs typeface="Calibri" panose="020F0502020204030204" pitchFamily="34" charset="0"/>
                        </a:rPr>
                        <a:t>5.4 Identificarea lacunelor în materie de competențe digitale</a:t>
                      </a:r>
                    </a:p>
                    <a:p>
                      <a:pPr algn="just">
                        <a:lnSpc>
                          <a:spcPct val="106000"/>
                        </a:lnSpc>
                        <a:spcAft>
                          <a:spcPts val="0"/>
                        </a:spcAft>
                      </a:pPr>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250662563"/>
                  </a:ext>
                </a:extLst>
              </a:tr>
            </a:tbl>
          </a:graphicData>
        </a:graphic>
      </p:graphicFrame>
      <p:sp>
        <p:nvSpPr>
          <p:cNvPr id="6" name="Rectángulo 7">
            <a:extLst>
              <a:ext uri="{FF2B5EF4-FFF2-40B4-BE49-F238E27FC236}">
                <a16:creationId xmlns:a16="http://schemas.microsoft.com/office/drawing/2014/main" id="{5542BDAC-D70D-C5EB-3F26-F9277DFF6C62}"/>
              </a:ext>
            </a:extLst>
          </p:cNvPr>
          <p:cNvSpPr/>
          <p:nvPr/>
        </p:nvSpPr>
        <p:spPr>
          <a:xfrm>
            <a:off x="8153400" y="1707719"/>
            <a:ext cx="3648075" cy="4078039"/>
          </a:xfrm>
          <a:prstGeom prst="rect">
            <a:avLst/>
          </a:prstGeom>
        </p:spPr>
        <p:txBody>
          <a:bodyPr wrap="square">
            <a:spAutoFit/>
          </a:bodyPr>
          <a:lstStyle/>
          <a:p>
            <a:pPr lvl="0" algn="just" fontAlgn="base"/>
            <a:r>
              <a:rPr lang="en-US" sz="1300" dirty="0">
                <a:ea typeface="Times New Roman" panose="02020603050405020304" pitchFamily="18" charset="0"/>
                <a:cs typeface="Microsoft Sans Serif" panose="020B0604020202020204" pitchFamily="34" charset="0"/>
              </a:rPr>
              <a:t>Cu un accent specific pe următoarele dimensiuni transversale:</a:t>
            </a:r>
          </a:p>
          <a:p>
            <a:pPr lvl="0" algn="just" fontAlgn="base"/>
            <a:endParaRPr lang="en-US" sz="1500" dirty="0">
              <a:effectLst/>
              <a:ea typeface="Times New Roman" panose="02020603050405020304" pitchFamily="18" charset="0"/>
              <a:cs typeface="Microsoft Sans Serif" panose="020B0604020202020204" pitchFamily="34" charset="0"/>
            </a:endParaRPr>
          </a:p>
          <a:p>
            <a:pPr marL="342900" lvl="0" indent="-342900" algn="just" fontAlgn="base">
              <a:buFont typeface="Arial Rounded MT Bold" panose="020F0704030504030204" pitchFamily="34" charset="77"/>
              <a:buChar char="•"/>
            </a:pPr>
            <a:r>
              <a:rPr lang="en-US" sz="1300" dirty="0">
                <a:effectLst/>
                <a:ea typeface="Times New Roman" panose="02020603050405020304" pitchFamily="18" charset="0"/>
                <a:cs typeface="Microsoft Sans Serif" panose="020B0604020202020204" pitchFamily="34" charset="0"/>
              </a:rPr>
              <a:t>Verificarea faptelor și a surselor acestora, identificarea știrilor false și a falsurilor profunde. </a:t>
            </a:r>
          </a:p>
          <a:p>
            <a:pPr marL="342900" lvl="0" indent="-342900" algn="just" fontAlgn="base">
              <a:buFont typeface="Arial Rounded MT Bold" panose="020F0704030504030204" pitchFamily="34" charset="77"/>
              <a:buChar char="•"/>
            </a:pPr>
            <a:endParaRPr lang="en-US" sz="1500" dirty="0">
              <a:effectLst/>
              <a:ea typeface="Times New Roman" panose="02020603050405020304" pitchFamily="18" charset="0"/>
              <a:cs typeface="Microsoft Sans Serif" panose="020B0604020202020204" pitchFamily="34" charset="0"/>
            </a:endParaRPr>
          </a:p>
          <a:p>
            <a:pPr marL="342900" lvl="0" indent="-342900" algn="just" fontAlgn="base">
              <a:buFont typeface="Arial Rounded MT Bold" panose="020F0704030504030204" pitchFamily="34" charset="77"/>
              <a:buChar char="•"/>
            </a:pPr>
            <a:r>
              <a:rPr lang="en-US" sz="1300" dirty="0">
                <a:effectLst/>
                <a:ea typeface="Times New Roman" panose="02020603050405020304" pitchFamily="18" charset="0"/>
                <a:cs typeface="Microsoft Sans Serif" panose="020B0604020202020204" pitchFamily="34" charset="0"/>
              </a:rPr>
              <a:t>Tendința către servicii și aplicații de internet bazate pe date.</a:t>
            </a:r>
          </a:p>
          <a:p>
            <a:pPr marL="342900" lvl="0" indent="-342900" algn="just" fontAlgn="base">
              <a:buFont typeface="Arial Rounded MT Bold" panose="020F0704030504030204" pitchFamily="34" charset="77"/>
              <a:buChar char="•"/>
            </a:pPr>
            <a:endParaRPr lang="en-US" sz="1500" dirty="0">
              <a:effectLst/>
              <a:ea typeface="Times New Roman" panose="02020603050405020304" pitchFamily="18" charset="0"/>
              <a:cs typeface="Microsoft Sans Serif" panose="020B0604020202020204" pitchFamily="34" charset="0"/>
            </a:endParaRPr>
          </a:p>
          <a:p>
            <a:pPr marL="342900" lvl="0" indent="-342900" algn="just" fontAlgn="base">
              <a:buFont typeface="Arial Rounded MT Bold" panose="020F0704030504030204" pitchFamily="34" charset="77"/>
              <a:buChar char="•"/>
            </a:pPr>
            <a:r>
              <a:rPr lang="en-US" sz="1300" dirty="0">
                <a:effectLst/>
                <a:ea typeface="Times New Roman" panose="02020603050405020304" pitchFamily="18" charset="0"/>
                <a:cs typeface="Microsoft Sans Serif" panose="020B0604020202020204" pitchFamily="34" charset="0"/>
              </a:rPr>
              <a:t>Interacțiunea dintre utilizatori și sistemele de inteligență artificială.</a:t>
            </a:r>
          </a:p>
          <a:p>
            <a:pPr marL="342900" lvl="0" indent="-342900" algn="just" fontAlgn="base">
              <a:buFont typeface="Arial Rounded MT Bold" panose="020F0704030504030204" pitchFamily="34" charset="77"/>
              <a:buChar char="•"/>
            </a:pPr>
            <a:endParaRPr lang="en-US" sz="1500" dirty="0">
              <a:effectLst/>
              <a:ea typeface="Times New Roman" panose="02020603050405020304" pitchFamily="18" charset="0"/>
              <a:cs typeface="Microsoft Sans Serif" panose="020B0604020202020204" pitchFamily="34" charset="0"/>
            </a:endParaRPr>
          </a:p>
          <a:p>
            <a:pPr marL="342900" lvl="0" indent="-342900" algn="just" fontAlgn="base">
              <a:buFont typeface="Arial Rounded MT Bold" panose="020F0704030504030204" pitchFamily="34" charset="77"/>
              <a:buChar char="•"/>
            </a:pPr>
            <a:r>
              <a:rPr lang="en-US" sz="1300" dirty="0">
                <a:effectLst/>
                <a:ea typeface="Times New Roman" panose="02020603050405020304" pitchFamily="18" charset="0"/>
                <a:cs typeface="Microsoft Sans Serif" panose="020B0604020202020204" pitchFamily="34" charset="0"/>
              </a:rPr>
              <a:t>Apariția unor noi tehnologii, cum ar fi Internetul obiectelor (</a:t>
            </a:r>
            <a:r>
              <a:rPr lang="en-US" sz="1300" dirty="0" err="1">
                <a:effectLst/>
                <a:ea typeface="Times New Roman" panose="02020603050405020304" pitchFamily="18" charset="0"/>
                <a:cs typeface="Microsoft Sans Serif" panose="020B0604020202020204" pitchFamily="34" charset="0"/>
              </a:rPr>
              <a:t>IoT)</a:t>
            </a:r>
            <a:r>
              <a:rPr lang="en-US" sz="1300" dirty="0">
                <a:effectLst/>
                <a:ea typeface="Times New Roman" panose="02020603050405020304" pitchFamily="18" charset="0"/>
                <a:cs typeface="Microsoft Sans Serif" panose="020B0604020202020204" pitchFamily="34" charset="0"/>
              </a:rPr>
              <a:t>.</a:t>
            </a:r>
          </a:p>
          <a:p>
            <a:pPr marL="342900" lvl="0" indent="-342900" algn="just" fontAlgn="base">
              <a:buFont typeface="Arial Rounded MT Bold" panose="020F0704030504030204" pitchFamily="34" charset="77"/>
              <a:buChar char="•"/>
            </a:pPr>
            <a:endParaRPr lang="en-US" sz="1500" dirty="0">
              <a:ea typeface="Times New Roman" panose="02020603050405020304" pitchFamily="18" charset="0"/>
              <a:cs typeface="Microsoft Sans Serif" panose="020B0604020202020204" pitchFamily="34" charset="0"/>
            </a:endParaRPr>
          </a:p>
          <a:p>
            <a:pPr marL="342900" lvl="0" indent="-342900" algn="just" fontAlgn="base">
              <a:buFont typeface="Arial Rounded MT Bold" panose="020F0704030504030204" pitchFamily="34" charset="77"/>
              <a:buChar char="•"/>
            </a:pPr>
            <a:r>
              <a:rPr lang="en-US" sz="1300" dirty="0">
                <a:effectLst/>
                <a:ea typeface="Times New Roman" panose="02020603050405020304" pitchFamily="18" charset="0"/>
                <a:cs typeface="Microsoft Sans Serif" panose="020B0604020202020204" pitchFamily="34" charset="0"/>
              </a:rPr>
              <a:t>Preocupări legate de durabilitatea mediului (de exemplu, resursele consumate de TIC). </a:t>
            </a:r>
          </a:p>
          <a:p>
            <a:pPr marL="342900" lvl="0" indent="-342900" algn="just" fontAlgn="base">
              <a:buFont typeface="Arial Rounded MT Bold" panose="020F0704030504030204" pitchFamily="34" charset="77"/>
              <a:buChar char="•"/>
            </a:pPr>
            <a:endParaRPr lang="en-US" sz="1500" dirty="0">
              <a:effectLst/>
              <a:ea typeface="Times New Roman" panose="02020603050405020304" pitchFamily="18" charset="0"/>
              <a:cs typeface="Microsoft Sans Serif" panose="020B0604020202020204" pitchFamily="34" charset="0"/>
            </a:endParaRPr>
          </a:p>
          <a:p>
            <a:pPr marL="342900" lvl="0" indent="-342900" algn="just" fontAlgn="base">
              <a:buFont typeface="Arial Rounded MT Bold" panose="020F0704030504030204" pitchFamily="34" charset="77"/>
              <a:buChar char="•"/>
            </a:pPr>
            <a:r>
              <a:rPr lang="en-US" sz="1300" dirty="0">
                <a:effectLst/>
                <a:ea typeface="Times New Roman" panose="02020603050405020304" pitchFamily="18" charset="0"/>
                <a:cs typeface="Microsoft Sans Serif" panose="020B0604020202020204" pitchFamily="34" charset="0"/>
              </a:rPr>
              <a:t>Situații noi și contemporane (de exemplu, munca la distanță și munca hibridă).</a:t>
            </a:r>
          </a:p>
        </p:txBody>
      </p:sp>
    </p:spTree>
    <p:extLst>
      <p:ext uri="{BB962C8B-B14F-4D97-AF65-F5344CB8AC3E}">
        <p14:creationId xmlns:p14="http://schemas.microsoft.com/office/powerpoint/2010/main" val="2951718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5542BDAC-D70D-C5EB-3F26-F9277DFF6C62}"/>
              </a:ext>
            </a:extLst>
          </p:cNvPr>
          <p:cNvSpPr/>
          <p:nvPr/>
        </p:nvSpPr>
        <p:spPr>
          <a:xfrm>
            <a:off x="762528" y="1246054"/>
            <a:ext cx="10648421" cy="923330"/>
          </a:xfrm>
          <a:prstGeom prst="rect">
            <a:avLst/>
          </a:prstGeom>
        </p:spPr>
        <p:txBody>
          <a:bodyPr wrap="square">
            <a:spAutoFit/>
          </a:bodyPr>
          <a:lstStyle/>
          <a:p>
            <a:pPr algn="just">
              <a:defRPr/>
            </a:pPr>
            <a:r>
              <a:rPr lang="en-US" dirty="0">
                <a:ea typeface="Times New Roman" panose="02020603050405020304" pitchFamily="18" charset="0"/>
                <a:cs typeface="Calibri" panose="020F0502020204030204" pitchFamily="34" charset="0"/>
              </a:rPr>
              <a:t>Dacă sunteți interesați să aflați mai multe despre potențialul și oportunitățile care decurg din operaționalizarea DigComp, aveți la dispoziție o listă lungă de studii de caz selectate de Comisia Europeană ca bune practici în implementarea cadrului (click pe imagine pentru a accesa fișierul): </a:t>
            </a:r>
            <a:endParaRPr lang="en-US" sz="1500" i="1" dirty="0">
              <a:ea typeface="Times New Roman" panose="02020603050405020304" pitchFamily="18" charset="0"/>
              <a:cs typeface="Calibri" panose="020F0502020204030204" pitchFamily="34" charset="0"/>
            </a:endParaRPr>
          </a:p>
        </p:txBody>
      </p:sp>
      <p:sp>
        <p:nvSpPr>
          <p:cNvPr id="5" name="TextBox 11">
            <a:extLst>
              <a:ext uri="{FF2B5EF4-FFF2-40B4-BE49-F238E27FC236}">
                <a16:creationId xmlns:a16="http://schemas.microsoft.com/office/drawing/2014/main" id="{7E4BEDC3-4004-C13B-086D-CBAC3D154015}"/>
              </a:ext>
            </a:extLst>
          </p:cNvPr>
          <p:cNvSpPr txBox="1"/>
          <p:nvPr/>
        </p:nvSpPr>
        <p:spPr>
          <a:xfrm>
            <a:off x="762528" y="579940"/>
            <a:ext cx="10057871" cy="646331"/>
          </a:xfrm>
          <a:prstGeom prst="rect">
            <a:avLst/>
          </a:prstGeom>
          <a:noFill/>
        </p:spPr>
        <p:txBody>
          <a:bodyPr wrap="square" rtlCol="0">
            <a:spAutoFit/>
          </a:bodyPr>
          <a:lstStyle/>
          <a:p>
            <a:r>
              <a:rPr lang="en-US" sz="3600" b="1" dirty="0">
                <a:solidFill>
                  <a:srgbClr val="FAB632"/>
                </a:solidFill>
                <a:ea typeface="Nunito Bold" charset="0"/>
                <a:cs typeface="Arima Madurai Semi" pitchFamily="2" charset="77"/>
              </a:rPr>
              <a:t>Validarea în practică a Cadrului DigComp</a:t>
            </a:r>
          </a:p>
        </p:txBody>
      </p:sp>
      <p:pic>
        <p:nvPicPr>
          <p:cNvPr id="9218" name="Picture 2" descr="cover">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416" y="2513017"/>
            <a:ext cx="4981047" cy="3524047"/>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pic>
        <p:nvPicPr>
          <p:cNvPr id="9220" name="Picture 4" descr="cover">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22883" y="2513017"/>
            <a:ext cx="4988066" cy="3529013"/>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43599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57">
            <a:extLst>
              <a:ext uri="{FF2B5EF4-FFF2-40B4-BE49-F238E27FC236}">
                <a16:creationId xmlns:a16="http://schemas.microsoft.com/office/drawing/2014/main" id="{937ADA07-67DE-E5D0-B252-9995FF3ABB92}"/>
              </a:ext>
            </a:extLst>
          </p:cNvPr>
          <p:cNvSpPr txBox="1"/>
          <p:nvPr/>
        </p:nvSpPr>
        <p:spPr>
          <a:xfrm>
            <a:off x="1604117" y="1547012"/>
            <a:ext cx="8983766" cy="922368"/>
          </a:xfrm>
          <a:prstGeom prst="rect">
            <a:avLst/>
          </a:prstGeom>
          <a:noFill/>
        </p:spPr>
        <p:txBody>
          <a:bodyPr wrap="square" rtlCol="0">
            <a:spAutoFit/>
          </a:bodyPr>
          <a:lstStyle/>
          <a:p>
            <a:pPr>
              <a:lnSpc>
                <a:spcPts val="2220"/>
              </a:lnSpc>
            </a:pPr>
            <a:r>
              <a:rPr lang="en-US" sz="1600" dirty="0">
                <a:ea typeface="Lato Light" charset="0"/>
                <a:cs typeface="Poppins" pitchFamily="2" charset="77"/>
              </a:rPr>
              <a:t>Cadrul european de competențe digitale pentru cetățeni, denumit uneori DigComp, oferă un mecanism de îmbunătățire a competențelor digitale ale cetățenilor, sprijinind în același timp cadrele naționale și agendele naționale privind competențele digitale.</a:t>
            </a:r>
          </a:p>
        </p:txBody>
      </p:sp>
      <p:sp>
        <p:nvSpPr>
          <p:cNvPr id="3" name="Rectangle 58">
            <a:extLst>
              <a:ext uri="{FF2B5EF4-FFF2-40B4-BE49-F238E27FC236}">
                <a16:creationId xmlns:a16="http://schemas.microsoft.com/office/drawing/2014/main" id="{6B319258-F16B-2EB0-0E29-9B57F9FAD53D}"/>
              </a:ext>
            </a:extLst>
          </p:cNvPr>
          <p:cNvSpPr/>
          <p:nvPr/>
        </p:nvSpPr>
        <p:spPr>
          <a:xfrm>
            <a:off x="1604117" y="1272940"/>
            <a:ext cx="1151277" cy="400110"/>
          </a:xfrm>
          <a:prstGeom prst="rect">
            <a:avLst/>
          </a:prstGeom>
        </p:spPr>
        <p:txBody>
          <a:bodyPr wrap="none">
            <a:spAutoFit/>
          </a:bodyPr>
          <a:lstStyle/>
          <a:p>
            <a:pPr algn="ctr"/>
            <a:r>
              <a:rPr lang="en-US" sz="2000" b="1" dirty="0">
                <a:solidFill>
                  <a:srgbClr val="FAB632"/>
                </a:solidFill>
                <a:ea typeface="Roboto" charset="0"/>
                <a:cs typeface="Poppins" pitchFamily="2" charset="77"/>
              </a:rPr>
              <a:t>DigComp</a:t>
            </a:r>
          </a:p>
        </p:txBody>
      </p:sp>
      <p:sp>
        <p:nvSpPr>
          <p:cNvPr id="4" name="Rectangle 28">
            <a:extLst>
              <a:ext uri="{FF2B5EF4-FFF2-40B4-BE49-F238E27FC236}">
                <a16:creationId xmlns:a16="http://schemas.microsoft.com/office/drawing/2014/main" id="{95B9E180-2BEC-1766-D9F4-930972205FFC}"/>
              </a:ext>
            </a:extLst>
          </p:cNvPr>
          <p:cNvSpPr>
            <a:spLocks/>
          </p:cNvSpPr>
          <p:nvPr/>
        </p:nvSpPr>
        <p:spPr bwMode="auto">
          <a:xfrm>
            <a:off x="550864" y="563441"/>
            <a:ext cx="8245474" cy="553998"/>
          </a:xfrm>
          <a:prstGeom prst="rect">
            <a:avLst/>
          </a:prstGeom>
          <a:noFill/>
          <a:ln>
            <a:noFill/>
          </a:ln>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 uri="{91240B29-F687-4f45-9708-019B960494DF}">
              <a14:hiddenLine xmlns="" xmlns:a16="http://schemas.microsoft.com/office/drawing/2014/main" xmlns:p14="http://schemas.microsoft.com/office/powerpoint/2010/main" xmlns:a14="http://schemas.microsoft.com/office/drawing/2010/main" w="12700">
                <a:solidFill>
                  <a:schemeClr val="tx1"/>
                </a:solidFill>
                <a:miter lim="800000"/>
                <a:headEnd/>
                <a:tailEnd/>
              </a14:hiddenLine>
            </a:ext>
          </a:extLst>
        </p:spPr>
        <p:txBody>
          <a:bodyPr wrap="square" lIns="0" tIns="0" rIns="0" bIns="0" anchor="ctr">
            <a:spAutoFit/>
          </a:bodyPr>
          <a:lstStyle/>
          <a:p>
            <a:r>
              <a:rPr lang="ro-RO" sz="3600" b="1" dirty="0">
                <a:solidFill>
                  <a:srgbClr val="EA4E46"/>
                </a:solidFill>
                <a:ea typeface="Roboto" charset="0"/>
                <a:cs typeface="Poppins" pitchFamily="2" charset="77"/>
                <a:sym typeface="Bebas Neue" charset="0"/>
              </a:rPr>
              <a:t>Pe scurt</a:t>
            </a:r>
            <a:endParaRPr lang="en-US" sz="3600" b="1" dirty="0">
              <a:solidFill>
                <a:srgbClr val="EA4E46"/>
              </a:solidFill>
              <a:ea typeface="Roboto" charset="0"/>
              <a:cs typeface="Poppins" pitchFamily="2" charset="77"/>
              <a:sym typeface="Bebas Neue" charset="0"/>
            </a:endParaRPr>
          </a:p>
        </p:txBody>
      </p:sp>
      <p:sp>
        <p:nvSpPr>
          <p:cNvPr id="7" name="CuadroTexto 6">
            <a:extLst>
              <a:ext uri="{FF2B5EF4-FFF2-40B4-BE49-F238E27FC236}">
                <a16:creationId xmlns:a16="http://schemas.microsoft.com/office/drawing/2014/main" id="{3D1A44CC-5B66-0C31-488E-20E25E214311}"/>
              </a:ext>
            </a:extLst>
          </p:cNvPr>
          <p:cNvSpPr txBox="1"/>
          <p:nvPr/>
        </p:nvSpPr>
        <p:spPr>
          <a:xfrm>
            <a:off x="1348470" y="1258618"/>
            <a:ext cx="329551" cy="1015663"/>
          </a:xfrm>
          <a:prstGeom prst="rect">
            <a:avLst/>
          </a:prstGeom>
          <a:noFill/>
        </p:spPr>
        <p:txBody>
          <a:bodyPr wrap="square" rtlCol="0">
            <a:spAutoFit/>
          </a:bodyPr>
          <a:lstStyle/>
          <a:p>
            <a:r>
              <a:rPr lang="es-ES" sz="2000" dirty="0">
                <a:solidFill>
                  <a:srgbClr val="21B4A9"/>
                </a:solidFill>
              </a:rPr>
              <a:t>+++</a:t>
            </a:r>
          </a:p>
        </p:txBody>
      </p:sp>
      <p:sp>
        <p:nvSpPr>
          <p:cNvPr id="8" name="TextBox 57">
            <a:extLst>
              <a:ext uri="{FF2B5EF4-FFF2-40B4-BE49-F238E27FC236}">
                <a16:creationId xmlns:a16="http://schemas.microsoft.com/office/drawing/2014/main" id="{BAAEBED9-E80A-3482-6CBD-7DD6EAF70752}"/>
              </a:ext>
            </a:extLst>
          </p:cNvPr>
          <p:cNvSpPr txBox="1"/>
          <p:nvPr/>
        </p:nvSpPr>
        <p:spPr>
          <a:xfrm>
            <a:off x="3828452" y="2900761"/>
            <a:ext cx="8165205" cy="584775"/>
          </a:xfrm>
          <a:prstGeom prst="rect">
            <a:avLst/>
          </a:prstGeom>
          <a:noFill/>
        </p:spPr>
        <p:txBody>
          <a:bodyPr wrap="square" rtlCol="0">
            <a:spAutoFit/>
          </a:bodyPr>
          <a:lstStyle/>
          <a:p>
            <a:pPr algn="just" fontAlgn="base"/>
            <a:r>
              <a:rPr lang="en-US" sz="1600" dirty="0">
                <a:effectLst/>
                <a:ea typeface="Times New Roman" panose="02020603050405020304" pitchFamily="18" charset="0"/>
                <a:cs typeface="Calibri" panose="020F0502020204030204" pitchFamily="34" charset="0"/>
              </a:rPr>
              <a:t>DigComp 2.0 a fost publicat în 2016. A fost o actualizare menită să clarifice conceptele și să adapteze conținutul la nevoile în schimbare și la sugestiile utilizatorilor. </a:t>
            </a:r>
            <a:endParaRPr lang="it-IT" sz="1600" dirty="0">
              <a:effectLst/>
              <a:ea typeface="Arial MT"/>
              <a:cs typeface="Arial MT"/>
            </a:endParaRPr>
          </a:p>
        </p:txBody>
      </p:sp>
      <p:sp>
        <p:nvSpPr>
          <p:cNvPr id="9" name="Rectangle 58">
            <a:extLst>
              <a:ext uri="{FF2B5EF4-FFF2-40B4-BE49-F238E27FC236}">
                <a16:creationId xmlns:a16="http://schemas.microsoft.com/office/drawing/2014/main" id="{0C877272-F220-4842-4D58-DD7C1CFC4750}"/>
              </a:ext>
            </a:extLst>
          </p:cNvPr>
          <p:cNvSpPr/>
          <p:nvPr/>
        </p:nvSpPr>
        <p:spPr>
          <a:xfrm>
            <a:off x="3828452" y="2501860"/>
            <a:ext cx="1537600" cy="400110"/>
          </a:xfrm>
          <a:prstGeom prst="rect">
            <a:avLst/>
          </a:prstGeom>
        </p:spPr>
        <p:txBody>
          <a:bodyPr wrap="none">
            <a:spAutoFit/>
          </a:bodyPr>
          <a:lstStyle/>
          <a:p>
            <a:pPr algn="ctr"/>
            <a:r>
              <a:rPr lang="en-US" sz="2000" b="1" dirty="0">
                <a:solidFill>
                  <a:srgbClr val="FAB632"/>
                </a:solidFill>
                <a:ea typeface="Roboto" charset="0"/>
                <a:cs typeface="Poppins" pitchFamily="2" charset="77"/>
              </a:rPr>
              <a:t>DigComp 2.0</a:t>
            </a:r>
          </a:p>
        </p:txBody>
      </p:sp>
      <p:sp>
        <p:nvSpPr>
          <p:cNvPr id="10" name="CuadroTexto 9">
            <a:extLst>
              <a:ext uri="{FF2B5EF4-FFF2-40B4-BE49-F238E27FC236}">
                <a16:creationId xmlns:a16="http://schemas.microsoft.com/office/drawing/2014/main" id="{4247263D-2F68-6194-71DF-873CAFA5448C}"/>
              </a:ext>
            </a:extLst>
          </p:cNvPr>
          <p:cNvSpPr txBox="1"/>
          <p:nvPr/>
        </p:nvSpPr>
        <p:spPr>
          <a:xfrm>
            <a:off x="3548671" y="2367793"/>
            <a:ext cx="329551" cy="1015663"/>
          </a:xfrm>
          <a:prstGeom prst="rect">
            <a:avLst/>
          </a:prstGeom>
          <a:noFill/>
        </p:spPr>
        <p:txBody>
          <a:bodyPr wrap="square" rtlCol="0">
            <a:spAutoFit/>
          </a:bodyPr>
          <a:lstStyle/>
          <a:p>
            <a:r>
              <a:rPr lang="es-ES" sz="2000" dirty="0">
                <a:solidFill>
                  <a:srgbClr val="21B4A9"/>
                </a:solidFill>
              </a:rPr>
              <a:t>+++</a:t>
            </a:r>
          </a:p>
        </p:txBody>
      </p:sp>
      <p:sp>
        <p:nvSpPr>
          <p:cNvPr id="17" name="TextBox 57">
            <a:extLst>
              <a:ext uri="{FF2B5EF4-FFF2-40B4-BE49-F238E27FC236}">
                <a16:creationId xmlns:a16="http://schemas.microsoft.com/office/drawing/2014/main" id="{3613FFA6-CD4C-3149-E2EC-25BA75B76A3E}"/>
              </a:ext>
            </a:extLst>
          </p:cNvPr>
          <p:cNvSpPr txBox="1"/>
          <p:nvPr/>
        </p:nvSpPr>
        <p:spPr>
          <a:xfrm>
            <a:off x="5795506" y="3916917"/>
            <a:ext cx="6198151" cy="640240"/>
          </a:xfrm>
          <a:prstGeom prst="rect">
            <a:avLst/>
          </a:prstGeom>
          <a:noFill/>
        </p:spPr>
        <p:txBody>
          <a:bodyPr wrap="square" rtlCol="0">
            <a:spAutoFit/>
          </a:bodyPr>
          <a:lstStyle/>
          <a:p>
            <a:pPr>
              <a:lnSpc>
                <a:spcPts val="2220"/>
              </a:lnSpc>
            </a:pPr>
            <a:r>
              <a:rPr lang="en-US" sz="1600" dirty="0">
                <a:ea typeface="Lato Light" charset="0"/>
                <a:cs typeface="Poppins" pitchFamily="2" charset="77"/>
              </a:rPr>
              <a:t>DigComp 2.1, o versiune a cadrului, a fost lansată în 2018 și s-a bazat pe modelul conceptual de referință prezentat în DigComp 2.0. </a:t>
            </a:r>
          </a:p>
        </p:txBody>
      </p:sp>
      <p:sp>
        <p:nvSpPr>
          <p:cNvPr id="18" name="Rectangle 58">
            <a:extLst>
              <a:ext uri="{FF2B5EF4-FFF2-40B4-BE49-F238E27FC236}">
                <a16:creationId xmlns:a16="http://schemas.microsoft.com/office/drawing/2014/main" id="{7FD63D42-58E3-1CA9-9C37-E9B4648A7975}"/>
              </a:ext>
            </a:extLst>
          </p:cNvPr>
          <p:cNvSpPr/>
          <p:nvPr/>
        </p:nvSpPr>
        <p:spPr>
          <a:xfrm>
            <a:off x="5795506" y="3583011"/>
            <a:ext cx="1537600" cy="400110"/>
          </a:xfrm>
          <a:prstGeom prst="rect">
            <a:avLst/>
          </a:prstGeom>
        </p:spPr>
        <p:txBody>
          <a:bodyPr wrap="none">
            <a:spAutoFit/>
          </a:bodyPr>
          <a:lstStyle/>
          <a:p>
            <a:pPr algn="ctr"/>
            <a:r>
              <a:rPr lang="en-US" sz="2000" b="1" dirty="0">
                <a:solidFill>
                  <a:srgbClr val="FAB632"/>
                </a:solidFill>
                <a:ea typeface="Roboto" charset="0"/>
                <a:cs typeface="Poppins" pitchFamily="2" charset="77"/>
              </a:rPr>
              <a:t>DigComp 2.1</a:t>
            </a:r>
          </a:p>
        </p:txBody>
      </p:sp>
      <p:sp>
        <p:nvSpPr>
          <p:cNvPr id="19" name="CuadroTexto 18">
            <a:extLst>
              <a:ext uri="{FF2B5EF4-FFF2-40B4-BE49-F238E27FC236}">
                <a16:creationId xmlns:a16="http://schemas.microsoft.com/office/drawing/2014/main" id="{F83558B3-24CD-4182-C0A9-97857EB83CDA}"/>
              </a:ext>
            </a:extLst>
          </p:cNvPr>
          <p:cNvSpPr txBox="1"/>
          <p:nvPr/>
        </p:nvSpPr>
        <p:spPr>
          <a:xfrm>
            <a:off x="5544291" y="3541494"/>
            <a:ext cx="329551" cy="1015663"/>
          </a:xfrm>
          <a:prstGeom prst="rect">
            <a:avLst/>
          </a:prstGeom>
          <a:noFill/>
        </p:spPr>
        <p:txBody>
          <a:bodyPr wrap="square" rtlCol="0">
            <a:spAutoFit/>
          </a:bodyPr>
          <a:lstStyle/>
          <a:p>
            <a:r>
              <a:rPr lang="es-ES" sz="2000" dirty="0">
                <a:solidFill>
                  <a:srgbClr val="21B4A9"/>
                </a:solidFill>
              </a:rPr>
              <a:t>+++</a:t>
            </a:r>
          </a:p>
        </p:txBody>
      </p:sp>
      <p:sp>
        <p:nvSpPr>
          <p:cNvPr id="20" name="TextBox 57">
            <a:extLst>
              <a:ext uri="{FF2B5EF4-FFF2-40B4-BE49-F238E27FC236}">
                <a16:creationId xmlns:a16="http://schemas.microsoft.com/office/drawing/2014/main" id="{336C45C5-EE40-869E-61C4-E725A323544C}"/>
              </a:ext>
            </a:extLst>
          </p:cNvPr>
          <p:cNvSpPr txBox="1"/>
          <p:nvPr/>
        </p:nvSpPr>
        <p:spPr>
          <a:xfrm>
            <a:off x="7951651" y="4986600"/>
            <a:ext cx="4042006" cy="584775"/>
          </a:xfrm>
          <a:prstGeom prst="rect">
            <a:avLst/>
          </a:prstGeom>
          <a:noFill/>
        </p:spPr>
        <p:txBody>
          <a:bodyPr wrap="square" rtlCol="0">
            <a:spAutoFit/>
          </a:bodyPr>
          <a:lstStyle/>
          <a:p>
            <a:pPr>
              <a:defRPr/>
            </a:pPr>
            <a:r>
              <a:rPr lang="en-GB" altLang="es-ES" sz="1600" dirty="0">
                <a:latin typeface="Calibri" panose="020F0502020204030204" pitchFamily="34" charset="0"/>
                <a:cs typeface="Calibri" panose="020F0502020204030204" pitchFamily="34" charset="0"/>
              </a:rPr>
              <a:t>Sunt incluse peste 250 de exemple noi de cunoștințe, abilități și atitudini.</a:t>
            </a:r>
            <a:endParaRPr lang="en-GB" altLang="es-ES" sz="2000" dirty="0">
              <a:cs typeface="Calibri" panose="020F0502020204030204" pitchFamily="34" charset="0"/>
            </a:endParaRPr>
          </a:p>
        </p:txBody>
      </p:sp>
      <p:sp>
        <p:nvSpPr>
          <p:cNvPr id="21" name="Rectangle 58">
            <a:extLst>
              <a:ext uri="{FF2B5EF4-FFF2-40B4-BE49-F238E27FC236}">
                <a16:creationId xmlns:a16="http://schemas.microsoft.com/office/drawing/2014/main" id="{5A5FAAA9-7316-ABD8-30B5-73E3456F8876}"/>
              </a:ext>
            </a:extLst>
          </p:cNvPr>
          <p:cNvSpPr/>
          <p:nvPr/>
        </p:nvSpPr>
        <p:spPr>
          <a:xfrm>
            <a:off x="7951651" y="4625684"/>
            <a:ext cx="1537600" cy="400110"/>
          </a:xfrm>
          <a:prstGeom prst="rect">
            <a:avLst/>
          </a:prstGeom>
        </p:spPr>
        <p:txBody>
          <a:bodyPr wrap="none">
            <a:spAutoFit/>
          </a:bodyPr>
          <a:lstStyle/>
          <a:p>
            <a:pPr algn="ctr"/>
            <a:r>
              <a:rPr lang="en-US" sz="2000" b="1" dirty="0">
                <a:solidFill>
                  <a:srgbClr val="FAB632"/>
                </a:solidFill>
                <a:ea typeface="Roboto" charset="0"/>
                <a:cs typeface="Poppins" pitchFamily="2" charset="77"/>
              </a:rPr>
              <a:t>DigComp 2.2</a:t>
            </a:r>
          </a:p>
        </p:txBody>
      </p:sp>
      <p:sp>
        <p:nvSpPr>
          <p:cNvPr id="22" name="CuadroTexto 21">
            <a:extLst>
              <a:ext uri="{FF2B5EF4-FFF2-40B4-BE49-F238E27FC236}">
                <a16:creationId xmlns:a16="http://schemas.microsoft.com/office/drawing/2014/main" id="{71BFE534-9019-E1B9-2D08-AF217A517A4A}"/>
              </a:ext>
            </a:extLst>
          </p:cNvPr>
          <p:cNvSpPr txBox="1"/>
          <p:nvPr/>
        </p:nvSpPr>
        <p:spPr>
          <a:xfrm>
            <a:off x="7746278" y="4613005"/>
            <a:ext cx="329551" cy="1015663"/>
          </a:xfrm>
          <a:prstGeom prst="rect">
            <a:avLst/>
          </a:prstGeom>
          <a:noFill/>
        </p:spPr>
        <p:txBody>
          <a:bodyPr wrap="square" rtlCol="0">
            <a:spAutoFit/>
          </a:bodyPr>
          <a:lstStyle/>
          <a:p>
            <a:r>
              <a:rPr lang="es-ES" sz="2000" dirty="0">
                <a:solidFill>
                  <a:srgbClr val="21B4A9"/>
                </a:solidFill>
              </a:rPr>
              <a:t>+++</a:t>
            </a:r>
          </a:p>
        </p:txBody>
      </p:sp>
    </p:spTree>
    <p:extLst>
      <p:ext uri="{BB962C8B-B14F-4D97-AF65-F5344CB8AC3E}">
        <p14:creationId xmlns:p14="http://schemas.microsoft.com/office/powerpoint/2010/main" val="1117483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28">
            <a:extLst>
              <a:ext uri="{FF2B5EF4-FFF2-40B4-BE49-F238E27FC236}">
                <a16:creationId xmlns:a16="http://schemas.microsoft.com/office/drawing/2014/main" id="{A58BF713-33BB-FB57-9A14-44C3A15664BA}"/>
              </a:ext>
            </a:extLst>
          </p:cNvPr>
          <p:cNvSpPr>
            <a:spLocks/>
          </p:cNvSpPr>
          <p:nvPr/>
        </p:nvSpPr>
        <p:spPr bwMode="auto">
          <a:xfrm>
            <a:off x="550864" y="267874"/>
            <a:ext cx="8245474" cy="553998"/>
          </a:xfrm>
          <a:prstGeom prst="rect">
            <a:avLst/>
          </a:prstGeom>
          <a:noFill/>
          <a:ln>
            <a:noFill/>
          </a:ln>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 uri="{91240B29-F687-4f45-9708-019B960494DF}">
              <a14:hiddenLine xmlns="" xmlns:a16="http://schemas.microsoft.com/office/drawing/2014/main" xmlns:p14="http://schemas.microsoft.com/office/powerpoint/2010/main" xmlns:a14="http://schemas.microsoft.com/office/drawing/2010/main" w="12700">
                <a:solidFill>
                  <a:schemeClr val="tx1"/>
                </a:solidFill>
                <a:miter lim="800000"/>
                <a:headEnd/>
                <a:tailEnd/>
              </a14:hiddenLine>
            </a:ext>
          </a:extLst>
        </p:spPr>
        <p:txBody>
          <a:bodyPr wrap="square" lIns="0" tIns="0" rIns="0" bIns="0" anchor="ctr">
            <a:spAutoFit/>
          </a:bodyPr>
          <a:lstStyle/>
          <a:p>
            <a:r>
              <a:rPr lang="en-GB" sz="3600" b="1" dirty="0">
                <a:solidFill>
                  <a:srgbClr val="21B4A9"/>
                </a:solidFill>
              </a:rPr>
              <a:t>Test de autoevaluare:</a:t>
            </a:r>
          </a:p>
        </p:txBody>
      </p:sp>
      <p:grpSp>
        <p:nvGrpSpPr>
          <p:cNvPr id="2" name="Gruppo 1"/>
          <p:cNvGrpSpPr/>
          <p:nvPr/>
        </p:nvGrpSpPr>
        <p:grpSpPr>
          <a:xfrm>
            <a:off x="1432736" y="857646"/>
            <a:ext cx="9540064" cy="5862645"/>
            <a:chOff x="523348" y="924321"/>
            <a:chExt cx="9540064" cy="5862645"/>
          </a:xfrm>
        </p:grpSpPr>
        <p:sp>
          <p:nvSpPr>
            <p:cNvPr id="11" name="Rectángulo 10">
              <a:extLst>
                <a:ext uri="{FF2B5EF4-FFF2-40B4-BE49-F238E27FC236}">
                  <a16:creationId xmlns:a16="http://schemas.microsoft.com/office/drawing/2014/main" id="{48BD6354-DAE3-FDD2-9126-269674E76A8A}"/>
                </a:ext>
              </a:extLst>
            </p:cNvPr>
            <p:cNvSpPr/>
            <p:nvPr/>
          </p:nvSpPr>
          <p:spPr>
            <a:xfrm>
              <a:off x="523348" y="924321"/>
              <a:ext cx="4518286" cy="1837678"/>
            </a:xfrm>
            <a:prstGeom prst="rect">
              <a:avLst/>
            </a:prstGeom>
            <a:noFill/>
            <a:ln>
              <a:solidFill>
                <a:srgbClr val="21B4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Rectángulo redondeado 2">
              <a:extLst>
                <a:ext uri="{FF2B5EF4-FFF2-40B4-BE49-F238E27FC236}">
                  <a16:creationId xmlns:a16="http://schemas.microsoft.com/office/drawing/2014/main" id="{FD367A6C-EBA9-79A8-7837-B419AB6D5FF0}"/>
                </a:ext>
              </a:extLst>
            </p:cNvPr>
            <p:cNvSpPr/>
            <p:nvPr/>
          </p:nvSpPr>
          <p:spPr>
            <a:xfrm>
              <a:off x="523348" y="924321"/>
              <a:ext cx="4518286" cy="422030"/>
            </a:xfrm>
            <a:prstGeom prst="roundRect">
              <a:avLst/>
            </a:prstGeom>
            <a:solidFill>
              <a:srgbClr val="21B4A9"/>
            </a:solidFill>
            <a:ln>
              <a:solidFill>
                <a:srgbClr val="21B4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Când a fost publicat DigComp 2.2?</a:t>
              </a:r>
            </a:p>
          </p:txBody>
        </p:sp>
        <p:sp>
          <p:nvSpPr>
            <p:cNvPr id="8" name="TextBox 59">
              <a:extLst>
                <a:ext uri="{FF2B5EF4-FFF2-40B4-BE49-F238E27FC236}">
                  <a16:creationId xmlns:a16="http://schemas.microsoft.com/office/drawing/2014/main" id="{36E3134E-5D90-7486-82EB-DDE31CCFC4A8}"/>
                </a:ext>
              </a:extLst>
            </p:cNvPr>
            <p:cNvSpPr txBox="1"/>
            <p:nvPr/>
          </p:nvSpPr>
          <p:spPr>
            <a:xfrm>
              <a:off x="813305" y="1306402"/>
              <a:ext cx="1035444" cy="1416093"/>
            </a:xfrm>
            <a:prstGeom prst="rect">
              <a:avLst/>
            </a:prstGeom>
            <a:noFill/>
          </p:spPr>
          <p:txBody>
            <a:bodyPr wrap="square" rtlCol="0">
              <a:spAutoFit/>
            </a:bodyPr>
            <a:lstStyle/>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2020</a:t>
              </a:r>
            </a:p>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2021</a:t>
              </a:r>
            </a:p>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2022</a:t>
              </a:r>
            </a:p>
          </p:txBody>
        </p:sp>
        <p:sp>
          <p:nvSpPr>
            <p:cNvPr id="12" name="Rectángulo 11">
              <a:extLst>
                <a:ext uri="{FF2B5EF4-FFF2-40B4-BE49-F238E27FC236}">
                  <a16:creationId xmlns:a16="http://schemas.microsoft.com/office/drawing/2014/main" id="{4E9A5348-FCF9-A995-E603-4FC64C50A981}"/>
                </a:ext>
              </a:extLst>
            </p:cNvPr>
            <p:cNvSpPr/>
            <p:nvPr/>
          </p:nvSpPr>
          <p:spPr>
            <a:xfrm>
              <a:off x="5331590" y="924321"/>
              <a:ext cx="4518286" cy="1837678"/>
            </a:xfrm>
            <a:prstGeom prst="rect">
              <a:avLst/>
            </a:prstGeom>
            <a:noFill/>
            <a:ln>
              <a:solidFill>
                <a:srgbClr val="FAB6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redondeado 2">
              <a:extLst>
                <a:ext uri="{FF2B5EF4-FFF2-40B4-BE49-F238E27FC236}">
                  <a16:creationId xmlns:a16="http://schemas.microsoft.com/office/drawing/2014/main" id="{1A53E313-0DC3-5B6E-338C-9BF294AE31D4}"/>
                </a:ext>
              </a:extLst>
            </p:cNvPr>
            <p:cNvSpPr/>
            <p:nvPr/>
          </p:nvSpPr>
          <p:spPr>
            <a:xfrm>
              <a:off x="5331590" y="924321"/>
              <a:ext cx="4518286" cy="422030"/>
            </a:xfrm>
            <a:prstGeom prst="roundRect">
              <a:avLst/>
            </a:prstGeom>
            <a:solidFill>
              <a:srgbClr val="FAB632"/>
            </a:solidFill>
            <a:ln>
              <a:solidFill>
                <a:srgbClr val="FAB6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Câte domenii de competență are DigComp?</a:t>
              </a:r>
            </a:p>
          </p:txBody>
        </p:sp>
        <p:sp>
          <p:nvSpPr>
            <p:cNvPr id="15" name="TextBox 59">
              <a:extLst>
                <a:ext uri="{FF2B5EF4-FFF2-40B4-BE49-F238E27FC236}">
                  <a16:creationId xmlns:a16="http://schemas.microsoft.com/office/drawing/2014/main" id="{9F684A7D-2502-889D-AD01-A82D5FD65C00}"/>
                </a:ext>
              </a:extLst>
            </p:cNvPr>
            <p:cNvSpPr txBox="1"/>
            <p:nvPr/>
          </p:nvSpPr>
          <p:spPr>
            <a:xfrm>
              <a:off x="5621547" y="1306402"/>
              <a:ext cx="1035444" cy="1416093"/>
            </a:xfrm>
            <a:prstGeom prst="rect">
              <a:avLst/>
            </a:prstGeom>
            <a:noFill/>
          </p:spPr>
          <p:txBody>
            <a:bodyPr wrap="square" rtlCol="0">
              <a:spAutoFit/>
            </a:bodyPr>
            <a:lstStyle/>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3</a:t>
              </a:r>
            </a:p>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4</a:t>
              </a:r>
            </a:p>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5</a:t>
              </a:r>
            </a:p>
          </p:txBody>
        </p:sp>
        <p:sp>
          <p:nvSpPr>
            <p:cNvPr id="17" name="Rectángulo 16">
              <a:extLst>
                <a:ext uri="{FF2B5EF4-FFF2-40B4-BE49-F238E27FC236}">
                  <a16:creationId xmlns:a16="http://schemas.microsoft.com/office/drawing/2014/main" id="{CBA2D687-85CD-D36B-FF71-A9FBE53280CA}"/>
                </a:ext>
              </a:extLst>
            </p:cNvPr>
            <p:cNvSpPr/>
            <p:nvPr/>
          </p:nvSpPr>
          <p:spPr>
            <a:xfrm>
              <a:off x="523348" y="3001874"/>
              <a:ext cx="4518286" cy="1837678"/>
            </a:xfrm>
            <a:prstGeom prst="rect">
              <a:avLst/>
            </a:prstGeom>
            <a:noFill/>
            <a:ln>
              <a:solidFill>
                <a:srgbClr val="EA4E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Rectángulo redondeado 2">
              <a:extLst>
                <a:ext uri="{FF2B5EF4-FFF2-40B4-BE49-F238E27FC236}">
                  <a16:creationId xmlns:a16="http://schemas.microsoft.com/office/drawing/2014/main" id="{9B376885-B5A0-0D84-31FF-068CA7DB7104}"/>
                </a:ext>
              </a:extLst>
            </p:cNvPr>
            <p:cNvSpPr/>
            <p:nvPr/>
          </p:nvSpPr>
          <p:spPr>
            <a:xfrm>
              <a:off x="523348" y="2962370"/>
              <a:ext cx="4518286" cy="461534"/>
            </a:xfrm>
            <a:prstGeom prst="roundRect">
              <a:avLst/>
            </a:prstGeom>
            <a:solidFill>
              <a:srgbClr val="EA4E46"/>
            </a:solidFill>
            <a:ln>
              <a:solidFill>
                <a:srgbClr val="EA4E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Inteligența artificială și internetul </a:t>
              </a:r>
              <a:r>
                <a:rPr lang="es-ES" dirty="0" err="1"/>
                <a:t>obiectelor </a:t>
              </a:r>
              <a:r>
                <a:rPr lang="es-ES" dirty="0"/>
                <a:t>sunt incluse în:</a:t>
              </a:r>
            </a:p>
          </p:txBody>
        </p:sp>
        <p:sp>
          <p:nvSpPr>
            <p:cNvPr id="20" name="TextBox 59">
              <a:extLst>
                <a:ext uri="{FF2B5EF4-FFF2-40B4-BE49-F238E27FC236}">
                  <a16:creationId xmlns:a16="http://schemas.microsoft.com/office/drawing/2014/main" id="{4F0CB8F7-6904-7B27-42F0-BE74C5AF6A24}"/>
                </a:ext>
              </a:extLst>
            </p:cNvPr>
            <p:cNvSpPr txBox="1"/>
            <p:nvPr/>
          </p:nvSpPr>
          <p:spPr>
            <a:xfrm>
              <a:off x="813305" y="3383955"/>
              <a:ext cx="3051124" cy="1416093"/>
            </a:xfrm>
            <a:prstGeom prst="rect">
              <a:avLst/>
            </a:prstGeom>
            <a:noFill/>
          </p:spPr>
          <p:txBody>
            <a:bodyPr wrap="square" rtlCol="0">
              <a:spAutoFit/>
            </a:bodyPr>
            <a:lstStyle/>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DigComp</a:t>
              </a:r>
            </a:p>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DigComp 2.0</a:t>
              </a:r>
            </a:p>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DigComp 2.2</a:t>
              </a:r>
            </a:p>
          </p:txBody>
        </p:sp>
        <p:sp>
          <p:nvSpPr>
            <p:cNvPr id="22" name="Rectángulo 21">
              <a:extLst>
                <a:ext uri="{FF2B5EF4-FFF2-40B4-BE49-F238E27FC236}">
                  <a16:creationId xmlns:a16="http://schemas.microsoft.com/office/drawing/2014/main" id="{E3AFAB4E-158C-AA74-7C67-3431439FBF02}"/>
                </a:ext>
              </a:extLst>
            </p:cNvPr>
            <p:cNvSpPr/>
            <p:nvPr/>
          </p:nvSpPr>
          <p:spPr>
            <a:xfrm>
              <a:off x="5331590" y="3021670"/>
              <a:ext cx="4518286" cy="1837678"/>
            </a:xfrm>
            <a:prstGeom prst="rect">
              <a:avLst/>
            </a:prstGeom>
            <a:noFill/>
            <a:ln>
              <a:solidFill>
                <a:srgbClr val="21B4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3" name="Rectángulo redondeado 2">
              <a:extLst>
                <a:ext uri="{FF2B5EF4-FFF2-40B4-BE49-F238E27FC236}">
                  <a16:creationId xmlns:a16="http://schemas.microsoft.com/office/drawing/2014/main" id="{7AA4056B-DE9C-25A0-B7EA-7CC004411C2D}"/>
                </a:ext>
              </a:extLst>
            </p:cNvPr>
            <p:cNvSpPr/>
            <p:nvPr/>
          </p:nvSpPr>
          <p:spPr>
            <a:xfrm>
              <a:off x="5331590" y="2962370"/>
              <a:ext cx="4518286" cy="481330"/>
            </a:xfrm>
            <a:prstGeom prst="roundRect">
              <a:avLst/>
            </a:prstGeom>
            <a:solidFill>
              <a:srgbClr val="21B4A9"/>
            </a:solidFill>
            <a:ln>
              <a:solidFill>
                <a:srgbClr val="21B4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Un element nou al DigComp 2.2 a fost:</a:t>
              </a:r>
            </a:p>
          </p:txBody>
        </p:sp>
        <p:sp>
          <p:nvSpPr>
            <p:cNvPr id="25" name="TextBox 59">
              <a:extLst>
                <a:ext uri="{FF2B5EF4-FFF2-40B4-BE49-F238E27FC236}">
                  <a16:creationId xmlns:a16="http://schemas.microsoft.com/office/drawing/2014/main" id="{7CED6AEE-1E23-0C4B-58E9-5C8E82CB90C4}"/>
                </a:ext>
              </a:extLst>
            </p:cNvPr>
            <p:cNvSpPr txBox="1"/>
            <p:nvPr/>
          </p:nvSpPr>
          <p:spPr>
            <a:xfrm>
              <a:off x="5443993" y="3423459"/>
              <a:ext cx="4619419" cy="1416093"/>
            </a:xfrm>
            <a:prstGeom prst="rect">
              <a:avLst/>
            </a:prstGeom>
            <a:noFill/>
          </p:spPr>
          <p:txBody>
            <a:bodyPr wrap="square" rtlCol="0">
              <a:spAutoFit/>
            </a:bodyPr>
            <a:lstStyle/>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Participarea unei game largi de părți interesate</a:t>
              </a:r>
            </a:p>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Definiția competenței digitale</a:t>
              </a:r>
            </a:p>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Includerea nivelurilor EQF</a:t>
              </a:r>
            </a:p>
          </p:txBody>
        </p:sp>
        <p:sp>
          <p:nvSpPr>
            <p:cNvPr id="32" name="Rectángulo 31">
              <a:extLst>
                <a:ext uri="{FF2B5EF4-FFF2-40B4-BE49-F238E27FC236}">
                  <a16:creationId xmlns:a16="http://schemas.microsoft.com/office/drawing/2014/main" id="{7FD24C3A-1E71-1242-AB69-73DE74EC3031}"/>
                </a:ext>
              </a:extLst>
            </p:cNvPr>
            <p:cNvSpPr/>
            <p:nvPr/>
          </p:nvSpPr>
          <p:spPr>
            <a:xfrm>
              <a:off x="2954985" y="4949288"/>
              <a:ext cx="4518286" cy="1837678"/>
            </a:xfrm>
            <a:prstGeom prst="rect">
              <a:avLst/>
            </a:prstGeom>
            <a:noFill/>
            <a:ln>
              <a:solidFill>
                <a:srgbClr val="FAB6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3" name="Rectángulo redondeado 2">
              <a:extLst>
                <a:ext uri="{FF2B5EF4-FFF2-40B4-BE49-F238E27FC236}">
                  <a16:creationId xmlns:a16="http://schemas.microsoft.com/office/drawing/2014/main" id="{F874651E-567B-3E48-135B-076292839DE2}"/>
                </a:ext>
              </a:extLst>
            </p:cNvPr>
            <p:cNvSpPr/>
            <p:nvPr/>
          </p:nvSpPr>
          <p:spPr>
            <a:xfrm>
              <a:off x="2961527" y="4950179"/>
              <a:ext cx="4518286" cy="523588"/>
            </a:xfrm>
            <a:prstGeom prst="roundRect">
              <a:avLst/>
            </a:prstGeom>
            <a:solidFill>
              <a:srgbClr val="FAB632"/>
            </a:solidFill>
            <a:ln>
              <a:solidFill>
                <a:srgbClr val="FAB6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Câte exemple sunt oferite de DigComp 2.2?</a:t>
              </a:r>
            </a:p>
          </p:txBody>
        </p:sp>
        <p:sp>
          <p:nvSpPr>
            <p:cNvPr id="35" name="TextBox 59">
              <a:extLst>
                <a:ext uri="{FF2B5EF4-FFF2-40B4-BE49-F238E27FC236}">
                  <a16:creationId xmlns:a16="http://schemas.microsoft.com/office/drawing/2014/main" id="{674A5952-A0EB-9863-C11F-8431C65043C7}"/>
                </a:ext>
              </a:extLst>
            </p:cNvPr>
            <p:cNvSpPr txBox="1"/>
            <p:nvPr/>
          </p:nvSpPr>
          <p:spPr>
            <a:xfrm>
              <a:off x="3244942" y="5331369"/>
              <a:ext cx="1035444" cy="1416093"/>
            </a:xfrm>
            <a:prstGeom prst="rect">
              <a:avLst/>
            </a:prstGeom>
            <a:noFill/>
          </p:spPr>
          <p:txBody>
            <a:bodyPr wrap="square" rtlCol="0">
              <a:spAutoFit/>
            </a:bodyPr>
            <a:lstStyle/>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150</a:t>
              </a:r>
            </a:p>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200</a:t>
              </a:r>
            </a:p>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250</a:t>
              </a:r>
            </a:p>
          </p:txBody>
        </p:sp>
      </p:grpSp>
    </p:spTree>
    <p:extLst>
      <p:ext uri="{BB962C8B-B14F-4D97-AF65-F5344CB8AC3E}">
        <p14:creationId xmlns:p14="http://schemas.microsoft.com/office/powerpoint/2010/main" val="3371436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5253372E-8299-CFC5-ECA7-F43CCA02F264}"/>
              </a:ext>
            </a:extLst>
          </p:cNvPr>
          <p:cNvSpPr txBox="1"/>
          <p:nvPr/>
        </p:nvSpPr>
        <p:spPr>
          <a:xfrm>
            <a:off x="4849426" y="4214219"/>
            <a:ext cx="1950869" cy="400110"/>
          </a:xfrm>
          <a:prstGeom prst="rect">
            <a:avLst/>
          </a:prstGeom>
          <a:noFill/>
        </p:spPr>
        <p:txBody>
          <a:bodyPr wrap="square">
            <a:spAutoFit/>
          </a:bodyPr>
          <a:lstStyle/>
          <a:p>
            <a:r>
              <a:rPr lang="es-ES" sz="2000" b="1" dirty="0">
                <a:solidFill>
                  <a:srgbClr val="EA4E46"/>
                </a:solidFill>
              </a:rPr>
              <a:t>moreproject.eu</a:t>
            </a:r>
          </a:p>
        </p:txBody>
      </p:sp>
      <p:pic>
        <p:nvPicPr>
          <p:cNvPr id="6" name="Imagen 5">
            <a:extLst>
              <a:ext uri="{FF2B5EF4-FFF2-40B4-BE49-F238E27FC236}">
                <a16:creationId xmlns:a16="http://schemas.microsoft.com/office/drawing/2014/main" id="{11ACDBC3-9678-20DC-880B-3CFA0228D875}"/>
              </a:ext>
            </a:extLst>
          </p:cNvPr>
          <p:cNvPicPr>
            <a:picLocks noChangeAspect="1"/>
          </p:cNvPicPr>
          <p:nvPr/>
        </p:nvPicPr>
        <p:blipFill rotWithShape="1">
          <a:blip r:embed="rId2">
            <a:extLst>
              <a:ext uri="{28A0092B-C50C-407E-A947-70E740481C1C}">
                <a14:useLocalDpi xmlns:a14="http://schemas.microsoft.com/office/drawing/2010/main" val="0"/>
              </a:ext>
            </a:extLst>
          </a:blip>
          <a:srcRect l="17326" t="38447" r="19050" b="33333"/>
          <a:stretch/>
        </p:blipFill>
        <p:spPr>
          <a:xfrm>
            <a:off x="9123889" y="327888"/>
            <a:ext cx="2766269" cy="1225704"/>
          </a:xfrm>
          <a:prstGeom prst="rect">
            <a:avLst/>
          </a:prstGeom>
        </p:spPr>
      </p:pic>
      <p:sp>
        <p:nvSpPr>
          <p:cNvPr id="4" name="CuadroTexto 4">
            <a:extLst>
              <a:ext uri="{FF2B5EF4-FFF2-40B4-BE49-F238E27FC236}">
                <a16:creationId xmlns:a16="http://schemas.microsoft.com/office/drawing/2014/main" id="{5253372E-8299-CFC5-ECA7-F43CCA02F264}"/>
              </a:ext>
            </a:extLst>
          </p:cNvPr>
          <p:cNvSpPr txBox="1"/>
          <p:nvPr/>
        </p:nvSpPr>
        <p:spPr>
          <a:xfrm>
            <a:off x="3943184" y="3306278"/>
            <a:ext cx="4046719" cy="907941"/>
          </a:xfrm>
          <a:prstGeom prst="rect">
            <a:avLst/>
          </a:prstGeom>
          <a:noFill/>
        </p:spPr>
        <p:txBody>
          <a:bodyPr wrap="square">
            <a:spAutoFit/>
          </a:bodyPr>
          <a:lstStyle/>
          <a:p>
            <a:r>
              <a:rPr lang="es-ES" sz="5300" b="1" dirty="0"/>
              <a:t>MULȚUMIM</a:t>
            </a:r>
            <a:r>
              <a:rPr lang="ro-RO" sz="5300" b="1" dirty="0"/>
              <a:t>!</a:t>
            </a:r>
            <a:endParaRPr lang="es-ES" sz="5300" b="1" dirty="0"/>
          </a:p>
        </p:txBody>
      </p:sp>
    </p:spTree>
    <p:extLst>
      <p:ext uri="{BB962C8B-B14F-4D97-AF65-F5344CB8AC3E}">
        <p14:creationId xmlns:p14="http://schemas.microsoft.com/office/powerpoint/2010/main" val="3131914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CA1A93D8-94C5-0D15-38A4-0363CD976E15}"/>
              </a:ext>
            </a:extLst>
          </p:cNvPr>
          <p:cNvSpPr/>
          <p:nvPr/>
        </p:nvSpPr>
        <p:spPr>
          <a:xfrm>
            <a:off x="615377" y="1428954"/>
            <a:ext cx="4491294" cy="369332"/>
          </a:xfrm>
          <a:prstGeom prst="rect">
            <a:avLst/>
          </a:prstGeom>
        </p:spPr>
        <p:txBody>
          <a:bodyPr wrap="none">
            <a:spAutoFit/>
          </a:bodyPr>
          <a:lstStyle/>
          <a:p>
            <a:pPr algn="just"/>
            <a:r>
              <a:rPr lang="en-GB" dirty="0">
                <a:ea typeface="Calibri" panose="020F0502020204030204" pitchFamily="34" charset="0"/>
                <a:cs typeface="Times New Roman" panose="02020603050405020304" pitchFamily="18" charset="0"/>
              </a:rPr>
              <a:t>La sfârșitul acestui modul, veți fi capabil să:</a:t>
            </a:r>
          </a:p>
        </p:txBody>
      </p:sp>
      <p:sp>
        <p:nvSpPr>
          <p:cNvPr id="7" name="CuadroTexto 6">
            <a:extLst>
              <a:ext uri="{FF2B5EF4-FFF2-40B4-BE49-F238E27FC236}">
                <a16:creationId xmlns:a16="http://schemas.microsoft.com/office/drawing/2014/main" id="{9075F4DA-1D2D-2E85-798B-2E20901FABB7}"/>
              </a:ext>
            </a:extLst>
          </p:cNvPr>
          <p:cNvSpPr txBox="1"/>
          <p:nvPr/>
        </p:nvSpPr>
        <p:spPr>
          <a:xfrm>
            <a:off x="925734" y="1998079"/>
            <a:ext cx="5916500" cy="369332"/>
          </a:xfrm>
          <a:prstGeom prst="rect">
            <a:avLst/>
          </a:prstGeom>
          <a:noFill/>
        </p:spPr>
        <p:txBody>
          <a:bodyPr wrap="square" rtlCol="0">
            <a:spAutoFit/>
          </a:bodyPr>
          <a:lstStyle/>
          <a:p>
            <a:pPr lvl="0"/>
            <a:r>
              <a:rPr lang="en-GB" b="1" dirty="0">
                <a:solidFill>
                  <a:srgbClr val="21B4A9"/>
                </a:solidFill>
              </a:rPr>
              <a:t>Obiectiv 1: </a:t>
            </a:r>
            <a:r>
              <a:rPr lang="ro-RO" b="1" dirty="0">
                <a:solidFill>
                  <a:srgbClr val="21B4A9"/>
                </a:solidFill>
              </a:rPr>
              <a:t>Înțelegeți </a:t>
            </a:r>
            <a:r>
              <a:rPr lang="en-GB" b="1" dirty="0" err="1">
                <a:solidFill>
                  <a:srgbClr val="21B4A9"/>
                </a:solidFill>
              </a:rPr>
              <a:t>este</a:t>
            </a:r>
            <a:r>
              <a:rPr lang="en-GB" b="1" dirty="0">
                <a:solidFill>
                  <a:srgbClr val="21B4A9"/>
                </a:solidFill>
              </a:rPr>
              <a:t> DigComp</a:t>
            </a:r>
          </a:p>
        </p:txBody>
      </p:sp>
      <p:sp>
        <p:nvSpPr>
          <p:cNvPr id="8" name="CuadroTexto 7">
            <a:extLst>
              <a:ext uri="{FF2B5EF4-FFF2-40B4-BE49-F238E27FC236}">
                <a16:creationId xmlns:a16="http://schemas.microsoft.com/office/drawing/2014/main" id="{85ED44BF-40AF-2BEE-0357-B22F72454536}"/>
              </a:ext>
            </a:extLst>
          </p:cNvPr>
          <p:cNvSpPr txBox="1"/>
          <p:nvPr/>
        </p:nvSpPr>
        <p:spPr>
          <a:xfrm>
            <a:off x="925732" y="2714175"/>
            <a:ext cx="6273853" cy="369332"/>
          </a:xfrm>
          <a:prstGeom prst="rect">
            <a:avLst/>
          </a:prstGeom>
          <a:noFill/>
        </p:spPr>
        <p:txBody>
          <a:bodyPr wrap="square" rtlCol="0">
            <a:spAutoFit/>
          </a:bodyPr>
          <a:lstStyle/>
          <a:p>
            <a:pPr lvl="0"/>
            <a:r>
              <a:rPr lang="en-GB" b="1" dirty="0">
                <a:solidFill>
                  <a:srgbClr val="FAB632"/>
                </a:solidFill>
              </a:rPr>
              <a:t>Obiectiv 2: </a:t>
            </a:r>
            <a:r>
              <a:rPr lang="ro-RO" b="1" dirty="0">
                <a:solidFill>
                  <a:srgbClr val="FAB632"/>
                </a:solidFill>
              </a:rPr>
              <a:t>Cunoașteți</a:t>
            </a:r>
            <a:r>
              <a:rPr lang="en-GB" b="1" dirty="0">
                <a:solidFill>
                  <a:srgbClr val="FAB632"/>
                </a:solidFill>
              </a:rPr>
              <a:t> actualizările versiunii 2.2 a </a:t>
            </a:r>
            <a:r>
              <a:rPr lang="en-GB" b="1" dirty="0" err="1">
                <a:solidFill>
                  <a:srgbClr val="FAB632"/>
                </a:solidFill>
              </a:rPr>
              <a:t>DigComp</a:t>
            </a:r>
            <a:endParaRPr lang="en-GB" b="1" dirty="0">
              <a:solidFill>
                <a:srgbClr val="FAB632"/>
              </a:solidFill>
            </a:endParaRPr>
          </a:p>
        </p:txBody>
      </p:sp>
      <p:sp>
        <p:nvSpPr>
          <p:cNvPr id="9" name="CuadroTexto 8">
            <a:extLst>
              <a:ext uri="{FF2B5EF4-FFF2-40B4-BE49-F238E27FC236}">
                <a16:creationId xmlns:a16="http://schemas.microsoft.com/office/drawing/2014/main" id="{F344EB84-98E8-0309-1362-1627A0474B0A}"/>
              </a:ext>
            </a:extLst>
          </p:cNvPr>
          <p:cNvSpPr txBox="1"/>
          <p:nvPr/>
        </p:nvSpPr>
        <p:spPr>
          <a:xfrm>
            <a:off x="916116" y="3468332"/>
            <a:ext cx="5493555" cy="369332"/>
          </a:xfrm>
          <a:prstGeom prst="rect">
            <a:avLst/>
          </a:prstGeom>
          <a:noFill/>
        </p:spPr>
        <p:txBody>
          <a:bodyPr wrap="none" rtlCol="0">
            <a:spAutoFit/>
          </a:bodyPr>
          <a:lstStyle/>
          <a:p>
            <a:pPr lvl="0"/>
            <a:r>
              <a:rPr lang="en-GB" b="1" dirty="0">
                <a:solidFill>
                  <a:srgbClr val="EA4E46"/>
                </a:solidFill>
              </a:rPr>
              <a:t>Obiectivul 3: Înțelegerea capacității de utilizare a instrumentului </a:t>
            </a:r>
          </a:p>
        </p:txBody>
      </p:sp>
      <p:sp>
        <p:nvSpPr>
          <p:cNvPr id="12" name="CuadroTexto 11">
            <a:extLst>
              <a:ext uri="{FF2B5EF4-FFF2-40B4-BE49-F238E27FC236}">
                <a16:creationId xmlns:a16="http://schemas.microsoft.com/office/drawing/2014/main" id="{09AB429A-ED9C-DFC4-79F0-9A10ADFDBA4D}"/>
              </a:ext>
            </a:extLst>
          </p:cNvPr>
          <p:cNvSpPr txBox="1"/>
          <p:nvPr/>
        </p:nvSpPr>
        <p:spPr>
          <a:xfrm>
            <a:off x="599478" y="585038"/>
            <a:ext cx="4576204" cy="791307"/>
          </a:xfrm>
          <a:prstGeom prst="rect">
            <a:avLst/>
          </a:prstGeom>
          <a:noFill/>
        </p:spPr>
        <p:txBody>
          <a:bodyPr wrap="square">
            <a:spAutoFit/>
          </a:bodyPr>
          <a:lstStyle/>
          <a:p>
            <a:pPr>
              <a:lnSpc>
                <a:spcPts val="6000"/>
              </a:lnSpc>
            </a:pPr>
            <a:r>
              <a:rPr lang="en-US" sz="3600" b="1" dirty="0">
                <a:solidFill>
                  <a:srgbClr val="FAB632"/>
                </a:solidFill>
                <a:cs typeface="Arima Madurai Semi" pitchFamily="2" charset="77"/>
              </a:rPr>
              <a:t>Obiective și scopuri:</a:t>
            </a:r>
            <a:endParaRPr lang="es-ES" sz="3600" dirty="0">
              <a:solidFill>
                <a:srgbClr val="FAB632"/>
              </a:solidFill>
            </a:endParaRPr>
          </a:p>
        </p:txBody>
      </p:sp>
      <p:sp>
        <p:nvSpPr>
          <p:cNvPr id="14" name="Hexágono 13">
            <a:extLst>
              <a:ext uri="{FF2B5EF4-FFF2-40B4-BE49-F238E27FC236}">
                <a16:creationId xmlns:a16="http://schemas.microsoft.com/office/drawing/2014/main" id="{0E8A8AD6-1489-684A-6482-F07AB13B34F3}"/>
              </a:ext>
            </a:extLst>
          </p:cNvPr>
          <p:cNvSpPr/>
          <p:nvPr/>
        </p:nvSpPr>
        <p:spPr>
          <a:xfrm>
            <a:off x="615376" y="2781968"/>
            <a:ext cx="284085" cy="233746"/>
          </a:xfrm>
          <a:prstGeom prst="hexagon">
            <a:avLst/>
          </a:prstGeom>
          <a:noFill/>
          <a:ln>
            <a:solidFill>
              <a:srgbClr val="FAB63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b="1"/>
          </a:p>
        </p:txBody>
      </p:sp>
      <p:sp>
        <p:nvSpPr>
          <p:cNvPr id="15" name="Hexágono 14">
            <a:extLst>
              <a:ext uri="{FF2B5EF4-FFF2-40B4-BE49-F238E27FC236}">
                <a16:creationId xmlns:a16="http://schemas.microsoft.com/office/drawing/2014/main" id="{7E426769-34E4-624B-CB35-98F1820F97A5}"/>
              </a:ext>
            </a:extLst>
          </p:cNvPr>
          <p:cNvSpPr/>
          <p:nvPr/>
        </p:nvSpPr>
        <p:spPr>
          <a:xfrm>
            <a:off x="615376" y="3536125"/>
            <a:ext cx="284085" cy="233746"/>
          </a:xfrm>
          <a:prstGeom prst="hexagon">
            <a:avLst/>
          </a:prstGeom>
          <a:noFill/>
          <a:ln>
            <a:solidFill>
              <a:srgbClr val="EA4E4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b="1"/>
          </a:p>
        </p:txBody>
      </p:sp>
      <p:sp>
        <p:nvSpPr>
          <p:cNvPr id="16" name="Hexágono 15">
            <a:extLst>
              <a:ext uri="{FF2B5EF4-FFF2-40B4-BE49-F238E27FC236}">
                <a16:creationId xmlns:a16="http://schemas.microsoft.com/office/drawing/2014/main" id="{1F308F90-D007-A240-4700-CA2C63F00806}"/>
              </a:ext>
            </a:extLst>
          </p:cNvPr>
          <p:cNvSpPr/>
          <p:nvPr/>
        </p:nvSpPr>
        <p:spPr>
          <a:xfrm>
            <a:off x="601557" y="2058938"/>
            <a:ext cx="284085" cy="233746"/>
          </a:xfrm>
          <a:prstGeom prst="hexagon">
            <a:avLst/>
          </a:prstGeom>
          <a:noFill/>
          <a:ln>
            <a:solidFill>
              <a:srgbClr val="21B4A9"/>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b="1"/>
          </a:p>
        </p:txBody>
      </p:sp>
    </p:spTree>
    <p:extLst>
      <p:ext uri="{BB962C8B-B14F-4D97-AF65-F5344CB8AC3E}">
        <p14:creationId xmlns:p14="http://schemas.microsoft.com/office/powerpoint/2010/main" val="4008914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 name="Gruppo 2"/>
          <p:cNvGrpSpPr/>
          <p:nvPr/>
        </p:nvGrpSpPr>
        <p:grpSpPr>
          <a:xfrm>
            <a:off x="2987667" y="909875"/>
            <a:ext cx="6216666" cy="5038250"/>
            <a:chOff x="1371282" y="616799"/>
            <a:chExt cx="6216666" cy="5038250"/>
          </a:xfrm>
        </p:grpSpPr>
        <p:sp>
          <p:nvSpPr>
            <p:cNvPr id="2" name="TextBox 26">
              <a:extLst>
                <a:ext uri="{FF2B5EF4-FFF2-40B4-BE49-F238E27FC236}">
                  <a16:creationId xmlns:a16="http://schemas.microsoft.com/office/drawing/2014/main" id="{A063C3C6-BB53-6512-8041-CBDDF288BFD6}"/>
                </a:ext>
              </a:extLst>
            </p:cNvPr>
            <p:cNvSpPr txBox="1"/>
            <p:nvPr/>
          </p:nvSpPr>
          <p:spPr>
            <a:xfrm>
              <a:off x="5546019" y="2146254"/>
              <a:ext cx="2041929" cy="412934"/>
            </a:xfrm>
            <a:prstGeom prst="rect">
              <a:avLst/>
            </a:prstGeom>
            <a:noFill/>
          </p:spPr>
          <p:txBody>
            <a:bodyPr wrap="square" rtlCol="0">
              <a:spAutoFit/>
            </a:bodyPr>
            <a:lstStyle/>
            <a:p>
              <a:pPr>
                <a:lnSpc>
                  <a:spcPts val="2500"/>
                </a:lnSpc>
              </a:pPr>
              <a:r>
                <a:rPr lang="en-GB" sz="1400" dirty="0">
                  <a:ea typeface="Lato Light" panose="020F0502020204030203" pitchFamily="34" charset="0"/>
                  <a:cs typeface="Abhaya Libre" panose="02000603000000000000" pitchFamily="2" charset="77"/>
                </a:rPr>
                <a:t>DigComp 2.2 în acțiune</a:t>
              </a:r>
            </a:p>
          </p:txBody>
        </p:sp>
        <p:sp>
          <p:nvSpPr>
            <p:cNvPr id="5" name="TextBox 29">
              <a:extLst>
                <a:ext uri="{FF2B5EF4-FFF2-40B4-BE49-F238E27FC236}">
                  <a16:creationId xmlns:a16="http://schemas.microsoft.com/office/drawing/2014/main" id="{14DD4DEF-8DB4-6053-837A-71D9AFB0B9C1}"/>
                </a:ext>
              </a:extLst>
            </p:cNvPr>
            <p:cNvSpPr txBox="1"/>
            <p:nvPr/>
          </p:nvSpPr>
          <p:spPr>
            <a:xfrm>
              <a:off x="5535776" y="1268809"/>
              <a:ext cx="1951971" cy="584775"/>
            </a:xfrm>
            <a:prstGeom prst="rect">
              <a:avLst/>
            </a:prstGeom>
            <a:noFill/>
          </p:spPr>
          <p:txBody>
            <a:bodyPr wrap="square" rtlCol="0">
              <a:spAutoFit/>
            </a:bodyPr>
            <a:lstStyle/>
            <a:p>
              <a:r>
                <a:rPr lang="en-US" sz="1600" b="1" dirty="0" err="1">
                  <a:solidFill>
                    <a:srgbClr val="EA4E46"/>
                  </a:solidFill>
                  <a:ea typeface="Nunito Bold" charset="0"/>
                  <a:cs typeface="Abhaya Libre SemiBold" panose="02000603000000000000" pitchFamily="2" charset="77"/>
                </a:rPr>
                <a:t>Definiți</a:t>
              </a:r>
              <a:r>
                <a:rPr lang="ro-RO" sz="1600" b="1" dirty="0">
                  <a:solidFill>
                    <a:srgbClr val="EA4E46"/>
                  </a:solidFill>
                  <a:ea typeface="Nunito Bold" charset="0"/>
                  <a:cs typeface="Abhaya Libre SemiBold" panose="02000603000000000000" pitchFamily="2" charset="77"/>
                </a:rPr>
                <a:t>a</a:t>
              </a:r>
              <a:r>
                <a:rPr lang="en-US" sz="1600" b="1" dirty="0">
                  <a:solidFill>
                    <a:srgbClr val="EA4E46"/>
                  </a:solidFill>
                  <a:ea typeface="Nunito Bold" charset="0"/>
                  <a:cs typeface="Abhaya Libre SemiBold" panose="02000603000000000000" pitchFamily="2" charset="77"/>
                </a:rPr>
                <a:t> </a:t>
              </a:r>
            </a:p>
            <a:p>
              <a:r>
                <a:rPr lang="en-US" sz="1600" b="1" dirty="0" err="1">
                  <a:solidFill>
                    <a:srgbClr val="EA4E46"/>
                  </a:solidFill>
                  <a:ea typeface="Nunito Bold" charset="0"/>
                  <a:cs typeface="Abhaya Libre SemiBold" panose="02000603000000000000" pitchFamily="2" charset="77"/>
                </a:rPr>
                <a:t>Competenț</a:t>
              </a:r>
              <a:r>
                <a:rPr lang="ro-RO" sz="1600" b="1" dirty="0">
                  <a:solidFill>
                    <a:srgbClr val="EA4E46"/>
                  </a:solidFill>
                  <a:ea typeface="Nunito Bold" charset="0"/>
                  <a:cs typeface="Abhaya Libre SemiBold" panose="02000603000000000000" pitchFamily="2" charset="77"/>
                </a:rPr>
                <a:t>ei</a:t>
              </a:r>
              <a:r>
                <a:rPr lang="en-US" sz="1600" b="1" dirty="0">
                  <a:solidFill>
                    <a:srgbClr val="EA4E46"/>
                  </a:solidFill>
                  <a:ea typeface="Nunito Bold" charset="0"/>
                  <a:cs typeface="Abhaya Libre SemiBold" panose="02000603000000000000" pitchFamily="2" charset="77"/>
                </a:rPr>
                <a:t> digital</a:t>
              </a:r>
              <a:r>
                <a:rPr lang="ro-RO" sz="1600" b="1" dirty="0">
                  <a:solidFill>
                    <a:srgbClr val="EA4E46"/>
                  </a:solidFill>
                  <a:ea typeface="Nunito Bold" charset="0"/>
                  <a:cs typeface="Abhaya Libre SemiBold" panose="02000603000000000000" pitchFamily="2" charset="77"/>
                </a:rPr>
                <a:t>e</a:t>
              </a:r>
              <a:endParaRPr lang="en-US" sz="1600" b="1" dirty="0">
                <a:solidFill>
                  <a:srgbClr val="EA4E46"/>
                </a:solidFill>
                <a:ea typeface="Nunito Bold" charset="0"/>
                <a:cs typeface="Abhaya Libre SemiBold" panose="02000603000000000000" pitchFamily="2" charset="77"/>
              </a:endParaRPr>
            </a:p>
          </p:txBody>
        </p:sp>
        <p:sp>
          <p:nvSpPr>
            <p:cNvPr id="6" name="TextBox 30">
              <a:extLst>
                <a:ext uri="{FF2B5EF4-FFF2-40B4-BE49-F238E27FC236}">
                  <a16:creationId xmlns:a16="http://schemas.microsoft.com/office/drawing/2014/main" id="{77A485F4-3CA6-79D5-696A-6130E70FADCD}"/>
                </a:ext>
              </a:extLst>
            </p:cNvPr>
            <p:cNvSpPr txBox="1"/>
            <p:nvPr/>
          </p:nvSpPr>
          <p:spPr>
            <a:xfrm>
              <a:off x="1708235" y="1640122"/>
              <a:ext cx="2400167" cy="1054135"/>
            </a:xfrm>
            <a:prstGeom prst="rect">
              <a:avLst/>
            </a:prstGeom>
            <a:noFill/>
          </p:spPr>
          <p:txBody>
            <a:bodyPr wrap="square" rtlCol="0">
              <a:spAutoFit/>
            </a:bodyPr>
            <a:lstStyle/>
            <a:p>
              <a:pPr>
                <a:lnSpc>
                  <a:spcPts val="2500"/>
                </a:lnSpc>
              </a:pPr>
              <a:r>
                <a:rPr lang="en-US" sz="1400" dirty="0">
                  <a:ea typeface="Lato Light" panose="020F0502020204030203" pitchFamily="34" charset="0"/>
                  <a:cs typeface="Abhaya Libre" panose="02000603000000000000" pitchFamily="2" charset="77"/>
                </a:rPr>
                <a:t>DigComp</a:t>
              </a:r>
            </a:p>
            <a:p>
              <a:pPr>
                <a:lnSpc>
                  <a:spcPts val="2500"/>
                </a:lnSpc>
              </a:pPr>
              <a:r>
                <a:rPr lang="en-US" sz="1400" dirty="0">
                  <a:ea typeface="Lato Light" panose="020F0502020204030203" pitchFamily="34" charset="0"/>
                  <a:cs typeface="Abhaya Libre" panose="02000603000000000000" pitchFamily="2" charset="77"/>
                </a:rPr>
                <a:t>Structura DigComp</a:t>
              </a:r>
            </a:p>
            <a:p>
              <a:pPr>
                <a:lnSpc>
                  <a:spcPts val="2500"/>
                </a:lnSpc>
              </a:pPr>
              <a:r>
                <a:rPr lang="en-US" sz="1400" dirty="0">
                  <a:ea typeface="Lato Light" panose="020F0502020204030203" pitchFamily="34" charset="0"/>
                  <a:cs typeface="Abhaya Libre" panose="02000603000000000000" pitchFamily="2" charset="77"/>
                </a:rPr>
                <a:t>DigComp 2.1</a:t>
              </a:r>
            </a:p>
          </p:txBody>
        </p:sp>
        <p:sp>
          <p:nvSpPr>
            <p:cNvPr id="7" name="TextBox 31">
              <a:extLst>
                <a:ext uri="{FF2B5EF4-FFF2-40B4-BE49-F238E27FC236}">
                  <a16:creationId xmlns:a16="http://schemas.microsoft.com/office/drawing/2014/main" id="{8E8AC566-283A-0A1B-78D2-D3D0C0AD36C3}"/>
                </a:ext>
              </a:extLst>
            </p:cNvPr>
            <p:cNvSpPr txBox="1"/>
            <p:nvPr/>
          </p:nvSpPr>
          <p:spPr>
            <a:xfrm>
              <a:off x="1716298" y="1311730"/>
              <a:ext cx="2205860" cy="338554"/>
            </a:xfrm>
            <a:prstGeom prst="rect">
              <a:avLst/>
            </a:prstGeom>
            <a:noFill/>
          </p:spPr>
          <p:txBody>
            <a:bodyPr wrap="square" rtlCol="0">
              <a:spAutoFit/>
            </a:bodyPr>
            <a:lstStyle/>
            <a:p>
              <a:r>
                <a:rPr lang="en-US" sz="1600" b="1" dirty="0">
                  <a:solidFill>
                    <a:srgbClr val="21B4A9"/>
                  </a:solidFill>
                  <a:ea typeface="Nunito Bold" charset="0"/>
                  <a:cs typeface="Abhaya Libre SemiBold" panose="02000603000000000000" pitchFamily="2" charset="77"/>
                </a:rPr>
                <a:t>Istoria DigComp</a:t>
              </a:r>
            </a:p>
          </p:txBody>
        </p:sp>
        <p:sp>
          <p:nvSpPr>
            <p:cNvPr id="8" name="TextBox 21">
              <a:extLst>
                <a:ext uri="{FF2B5EF4-FFF2-40B4-BE49-F238E27FC236}">
                  <a16:creationId xmlns:a16="http://schemas.microsoft.com/office/drawing/2014/main" id="{C775DD3A-1C18-934A-44D8-CABE89914C88}"/>
                </a:ext>
              </a:extLst>
            </p:cNvPr>
            <p:cNvSpPr txBox="1"/>
            <p:nvPr/>
          </p:nvSpPr>
          <p:spPr>
            <a:xfrm>
              <a:off x="2974368" y="3979587"/>
              <a:ext cx="2400167" cy="412934"/>
            </a:xfrm>
            <a:prstGeom prst="rect">
              <a:avLst/>
            </a:prstGeom>
            <a:noFill/>
          </p:spPr>
          <p:txBody>
            <a:bodyPr wrap="square" rtlCol="0">
              <a:spAutoFit/>
            </a:bodyPr>
            <a:lstStyle/>
            <a:p>
              <a:pPr algn="r">
                <a:lnSpc>
                  <a:spcPts val="2500"/>
                </a:lnSpc>
              </a:pPr>
              <a:r>
                <a:rPr lang="en-US" sz="1400" dirty="0">
                  <a:ea typeface="Lato Light" panose="020F0502020204030203" pitchFamily="34" charset="0"/>
                  <a:cs typeface="Abhaya Libre" panose="02000603000000000000" pitchFamily="2" charset="77"/>
                </a:rPr>
                <a:t>Actualizare DigComp 2.2</a:t>
              </a:r>
            </a:p>
          </p:txBody>
        </p:sp>
        <p:sp>
          <p:nvSpPr>
            <p:cNvPr id="9" name="TextBox 22">
              <a:extLst>
                <a:ext uri="{FF2B5EF4-FFF2-40B4-BE49-F238E27FC236}">
                  <a16:creationId xmlns:a16="http://schemas.microsoft.com/office/drawing/2014/main" id="{C2F0F6C9-72D9-2CD8-3E03-942BD3E33F65}"/>
                </a:ext>
              </a:extLst>
            </p:cNvPr>
            <p:cNvSpPr txBox="1"/>
            <p:nvPr/>
          </p:nvSpPr>
          <p:spPr>
            <a:xfrm>
              <a:off x="3595148" y="3595392"/>
              <a:ext cx="2199908" cy="338554"/>
            </a:xfrm>
            <a:prstGeom prst="rect">
              <a:avLst/>
            </a:prstGeom>
            <a:noFill/>
          </p:spPr>
          <p:txBody>
            <a:bodyPr wrap="square" rtlCol="0">
              <a:spAutoFit/>
            </a:bodyPr>
            <a:lstStyle/>
            <a:p>
              <a:r>
                <a:rPr lang="en-US" sz="1600" b="1" dirty="0">
                  <a:solidFill>
                    <a:srgbClr val="FAB632"/>
                  </a:solidFill>
                  <a:ea typeface="Nunito Bold" charset="0"/>
                  <a:cs typeface="Abhaya Libre SemiBold" panose="02000603000000000000" pitchFamily="2" charset="77"/>
                </a:rPr>
                <a:t>DigComp 2.2</a:t>
              </a:r>
            </a:p>
          </p:txBody>
        </p:sp>
        <p:sp>
          <p:nvSpPr>
            <p:cNvPr id="10" name="Hexágono 9">
              <a:extLst>
                <a:ext uri="{FF2B5EF4-FFF2-40B4-BE49-F238E27FC236}">
                  <a16:creationId xmlns:a16="http://schemas.microsoft.com/office/drawing/2014/main" id="{700DD875-2451-F87D-A0F3-872600E8B8B5}"/>
                </a:ext>
              </a:extLst>
            </p:cNvPr>
            <p:cNvSpPr/>
            <p:nvPr/>
          </p:nvSpPr>
          <p:spPr>
            <a:xfrm>
              <a:off x="3316284" y="3662199"/>
              <a:ext cx="284085" cy="233746"/>
            </a:xfrm>
            <a:prstGeom prst="hexagon">
              <a:avLst/>
            </a:prstGeom>
            <a:noFill/>
            <a:ln>
              <a:solidFill>
                <a:srgbClr val="FAB63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2" name="Hexágono 11">
              <a:extLst>
                <a:ext uri="{FF2B5EF4-FFF2-40B4-BE49-F238E27FC236}">
                  <a16:creationId xmlns:a16="http://schemas.microsoft.com/office/drawing/2014/main" id="{A1520AF7-7D75-4A99-4098-DF0F175E1FA0}"/>
                </a:ext>
              </a:extLst>
            </p:cNvPr>
            <p:cNvSpPr/>
            <p:nvPr/>
          </p:nvSpPr>
          <p:spPr>
            <a:xfrm>
              <a:off x="1482762" y="1359170"/>
              <a:ext cx="284085" cy="233746"/>
            </a:xfrm>
            <a:prstGeom prst="hexagon">
              <a:avLst/>
            </a:prstGeom>
            <a:noFill/>
            <a:ln>
              <a:solidFill>
                <a:srgbClr val="21B4A9"/>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3" name="Hexágono 12">
              <a:extLst>
                <a:ext uri="{FF2B5EF4-FFF2-40B4-BE49-F238E27FC236}">
                  <a16:creationId xmlns:a16="http://schemas.microsoft.com/office/drawing/2014/main" id="{8C5AC1FB-85F9-44B7-5B73-59A274771E61}"/>
                </a:ext>
              </a:extLst>
            </p:cNvPr>
            <p:cNvSpPr/>
            <p:nvPr/>
          </p:nvSpPr>
          <p:spPr>
            <a:xfrm>
              <a:off x="5261934" y="1369040"/>
              <a:ext cx="284085" cy="233746"/>
            </a:xfrm>
            <a:prstGeom prst="hexagon">
              <a:avLst/>
            </a:prstGeom>
            <a:noFill/>
            <a:ln>
              <a:solidFill>
                <a:srgbClr val="EA4E4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6" name="Hexágono 15">
              <a:extLst>
                <a:ext uri="{FF2B5EF4-FFF2-40B4-BE49-F238E27FC236}">
                  <a16:creationId xmlns:a16="http://schemas.microsoft.com/office/drawing/2014/main" id="{2373009D-8EAD-DE54-C1F0-681E2DF05650}"/>
                </a:ext>
              </a:extLst>
            </p:cNvPr>
            <p:cNvSpPr/>
            <p:nvPr/>
          </p:nvSpPr>
          <p:spPr>
            <a:xfrm rot="5400000">
              <a:off x="3069364" y="3172175"/>
              <a:ext cx="2638784" cy="2326964"/>
            </a:xfrm>
            <a:prstGeom prst="hexagon">
              <a:avLst/>
            </a:prstGeom>
            <a:noFill/>
            <a:ln>
              <a:solidFill>
                <a:srgbClr val="EA4E4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7" name="Hexágono 16">
              <a:extLst>
                <a:ext uri="{FF2B5EF4-FFF2-40B4-BE49-F238E27FC236}">
                  <a16:creationId xmlns:a16="http://schemas.microsoft.com/office/drawing/2014/main" id="{B46DE24D-9478-920F-864E-C09D9DEBE847}"/>
                </a:ext>
              </a:extLst>
            </p:cNvPr>
            <p:cNvSpPr/>
            <p:nvPr/>
          </p:nvSpPr>
          <p:spPr>
            <a:xfrm rot="5400000">
              <a:off x="1215372" y="895049"/>
              <a:ext cx="2638784" cy="2326964"/>
            </a:xfrm>
            <a:prstGeom prst="hexagon">
              <a:avLst/>
            </a:prstGeom>
            <a:noFill/>
            <a:ln>
              <a:solidFill>
                <a:srgbClr val="FAB63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8" name="Hexágono 17">
              <a:extLst>
                <a:ext uri="{FF2B5EF4-FFF2-40B4-BE49-F238E27FC236}">
                  <a16:creationId xmlns:a16="http://schemas.microsoft.com/office/drawing/2014/main" id="{01FC57E3-FDD7-55C3-B04B-DAFB2B4D9907}"/>
                </a:ext>
              </a:extLst>
            </p:cNvPr>
            <p:cNvSpPr/>
            <p:nvPr/>
          </p:nvSpPr>
          <p:spPr>
            <a:xfrm rot="5400000">
              <a:off x="5004873" y="895049"/>
              <a:ext cx="2638784" cy="2326964"/>
            </a:xfrm>
            <a:prstGeom prst="hexagon">
              <a:avLst/>
            </a:prstGeom>
            <a:noFill/>
            <a:ln>
              <a:solidFill>
                <a:srgbClr val="FAB63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20" name="CuadroTexto 19">
              <a:extLst>
                <a:ext uri="{FF2B5EF4-FFF2-40B4-BE49-F238E27FC236}">
                  <a16:creationId xmlns:a16="http://schemas.microsoft.com/office/drawing/2014/main" id="{0A38A549-76FD-6E57-D291-B6EED3BA8E98}"/>
                </a:ext>
              </a:extLst>
            </p:cNvPr>
            <p:cNvSpPr txBox="1"/>
            <p:nvPr/>
          </p:nvSpPr>
          <p:spPr>
            <a:xfrm>
              <a:off x="1484998" y="1657913"/>
              <a:ext cx="270419" cy="1015663"/>
            </a:xfrm>
            <a:prstGeom prst="rect">
              <a:avLst/>
            </a:prstGeom>
            <a:noFill/>
          </p:spPr>
          <p:txBody>
            <a:bodyPr wrap="square" rtlCol="0">
              <a:spAutoFit/>
            </a:bodyPr>
            <a:lstStyle/>
            <a:p>
              <a:r>
                <a:rPr lang="es-ES" sz="2000" dirty="0">
                  <a:solidFill>
                    <a:srgbClr val="21B4A9"/>
                  </a:solidFill>
                </a:rPr>
                <a:t>+++</a:t>
              </a:r>
            </a:p>
          </p:txBody>
        </p:sp>
        <p:sp>
          <p:nvSpPr>
            <p:cNvPr id="22" name="CuadroTexto 21">
              <a:extLst>
                <a:ext uri="{FF2B5EF4-FFF2-40B4-BE49-F238E27FC236}">
                  <a16:creationId xmlns:a16="http://schemas.microsoft.com/office/drawing/2014/main" id="{8A7A2897-4C93-375F-D330-11BDCA564025}"/>
                </a:ext>
              </a:extLst>
            </p:cNvPr>
            <p:cNvSpPr txBox="1"/>
            <p:nvPr/>
          </p:nvSpPr>
          <p:spPr>
            <a:xfrm>
              <a:off x="3475873" y="4000753"/>
              <a:ext cx="270419" cy="400110"/>
            </a:xfrm>
            <a:prstGeom prst="rect">
              <a:avLst/>
            </a:prstGeom>
            <a:noFill/>
          </p:spPr>
          <p:txBody>
            <a:bodyPr wrap="square" rtlCol="0">
              <a:spAutoFit/>
            </a:bodyPr>
            <a:lstStyle/>
            <a:p>
              <a:endParaRPr lang="es-ES" sz="2000" dirty="0">
                <a:solidFill>
                  <a:srgbClr val="21B4A9"/>
                </a:solidFill>
              </a:endParaRPr>
            </a:p>
          </p:txBody>
        </p:sp>
        <p:sp>
          <p:nvSpPr>
            <p:cNvPr id="23" name="CuadroTexto 22">
              <a:extLst>
                <a:ext uri="{FF2B5EF4-FFF2-40B4-BE49-F238E27FC236}">
                  <a16:creationId xmlns:a16="http://schemas.microsoft.com/office/drawing/2014/main" id="{60D365BB-0720-A187-7099-CF15515570BE}"/>
                </a:ext>
              </a:extLst>
            </p:cNvPr>
            <p:cNvSpPr txBox="1"/>
            <p:nvPr/>
          </p:nvSpPr>
          <p:spPr>
            <a:xfrm>
              <a:off x="5300520" y="2165744"/>
              <a:ext cx="270419" cy="400110"/>
            </a:xfrm>
            <a:prstGeom prst="rect">
              <a:avLst/>
            </a:prstGeom>
            <a:noFill/>
          </p:spPr>
          <p:txBody>
            <a:bodyPr wrap="square" rtlCol="0">
              <a:spAutoFit/>
            </a:bodyPr>
            <a:lstStyle/>
            <a:p>
              <a:r>
                <a:rPr lang="es-ES" sz="2000" dirty="0">
                  <a:solidFill>
                    <a:srgbClr val="EA4E46"/>
                  </a:solidFill>
                </a:rPr>
                <a:t>+</a:t>
              </a:r>
              <a:endParaRPr lang="es-ES" sz="2000" dirty="0">
                <a:solidFill>
                  <a:srgbClr val="21B4A9"/>
                </a:solidFill>
              </a:endParaRPr>
            </a:p>
          </p:txBody>
        </p:sp>
        <p:sp>
          <p:nvSpPr>
            <p:cNvPr id="27" name="CuadroTexto 26">
              <a:extLst>
                <a:ext uri="{FF2B5EF4-FFF2-40B4-BE49-F238E27FC236}">
                  <a16:creationId xmlns:a16="http://schemas.microsoft.com/office/drawing/2014/main" id="{776D0560-21FD-4276-CEF9-64B27A0DAB74}"/>
                </a:ext>
              </a:extLst>
            </p:cNvPr>
            <p:cNvSpPr txBox="1"/>
            <p:nvPr/>
          </p:nvSpPr>
          <p:spPr>
            <a:xfrm rot="17903584">
              <a:off x="3029714" y="304527"/>
              <a:ext cx="391119" cy="1015663"/>
            </a:xfrm>
            <a:prstGeom prst="rect">
              <a:avLst/>
            </a:prstGeom>
            <a:noFill/>
          </p:spPr>
          <p:txBody>
            <a:bodyPr wrap="square" rtlCol="0">
              <a:spAutoFit/>
            </a:bodyPr>
            <a:lstStyle/>
            <a:p>
              <a:r>
                <a:rPr lang="es-ES" sz="2000" dirty="0">
                  <a:solidFill>
                    <a:srgbClr val="21B4A9"/>
                  </a:solidFill>
                </a:rPr>
                <a:t>+++</a:t>
              </a:r>
            </a:p>
          </p:txBody>
        </p:sp>
        <p:sp>
          <p:nvSpPr>
            <p:cNvPr id="28" name="CuadroTexto 27">
              <a:extLst>
                <a:ext uri="{FF2B5EF4-FFF2-40B4-BE49-F238E27FC236}">
                  <a16:creationId xmlns:a16="http://schemas.microsoft.com/office/drawing/2014/main" id="{ADB98AFC-723B-A99F-A41C-8D4F15196B24}"/>
                </a:ext>
              </a:extLst>
            </p:cNvPr>
            <p:cNvSpPr txBox="1"/>
            <p:nvPr/>
          </p:nvSpPr>
          <p:spPr>
            <a:xfrm rot="14709441">
              <a:off x="6793751" y="2685386"/>
              <a:ext cx="391119" cy="1015663"/>
            </a:xfrm>
            <a:prstGeom prst="rect">
              <a:avLst/>
            </a:prstGeom>
            <a:noFill/>
          </p:spPr>
          <p:txBody>
            <a:bodyPr wrap="square" rtlCol="0">
              <a:spAutoFit/>
            </a:bodyPr>
            <a:lstStyle/>
            <a:p>
              <a:r>
                <a:rPr lang="es-ES" sz="2000" dirty="0">
                  <a:solidFill>
                    <a:srgbClr val="21B4A9"/>
                  </a:solidFill>
                </a:rPr>
                <a:t>+++</a:t>
              </a:r>
            </a:p>
          </p:txBody>
        </p:sp>
        <p:sp>
          <p:nvSpPr>
            <p:cNvPr id="30" name="CuadroTexto 29">
              <a:extLst>
                <a:ext uri="{FF2B5EF4-FFF2-40B4-BE49-F238E27FC236}">
                  <a16:creationId xmlns:a16="http://schemas.microsoft.com/office/drawing/2014/main" id="{7901F1E1-1534-B3D9-62CB-D79BF5A9D49F}"/>
                </a:ext>
              </a:extLst>
            </p:cNvPr>
            <p:cNvSpPr txBox="1"/>
            <p:nvPr/>
          </p:nvSpPr>
          <p:spPr>
            <a:xfrm rot="17903584">
              <a:off x="3439158" y="4939811"/>
              <a:ext cx="391119" cy="1015663"/>
            </a:xfrm>
            <a:prstGeom prst="rect">
              <a:avLst/>
            </a:prstGeom>
            <a:noFill/>
          </p:spPr>
          <p:txBody>
            <a:bodyPr wrap="square" rtlCol="0">
              <a:spAutoFit/>
            </a:bodyPr>
            <a:lstStyle/>
            <a:p>
              <a:r>
                <a:rPr lang="es-ES" sz="2000" dirty="0">
                  <a:solidFill>
                    <a:srgbClr val="21B4A9"/>
                  </a:solidFill>
                </a:rPr>
                <a:t>+++</a:t>
              </a:r>
            </a:p>
          </p:txBody>
        </p:sp>
      </p:grpSp>
    </p:spTree>
    <p:extLst>
      <p:ext uri="{BB962C8B-B14F-4D97-AF65-F5344CB8AC3E}">
        <p14:creationId xmlns:p14="http://schemas.microsoft.com/office/powerpoint/2010/main" val="2186135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11">
            <a:extLst>
              <a:ext uri="{FF2B5EF4-FFF2-40B4-BE49-F238E27FC236}">
                <a16:creationId xmlns:a16="http://schemas.microsoft.com/office/drawing/2014/main" id="{7E4BEDC3-4004-C13B-086D-CBAC3D154015}"/>
              </a:ext>
            </a:extLst>
          </p:cNvPr>
          <p:cNvSpPr txBox="1"/>
          <p:nvPr/>
        </p:nvSpPr>
        <p:spPr>
          <a:xfrm>
            <a:off x="762529" y="579940"/>
            <a:ext cx="8208962" cy="646331"/>
          </a:xfrm>
          <a:prstGeom prst="rect">
            <a:avLst/>
          </a:prstGeom>
          <a:noFill/>
        </p:spPr>
        <p:txBody>
          <a:bodyPr wrap="square" rtlCol="0">
            <a:spAutoFit/>
          </a:bodyPr>
          <a:lstStyle/>
          <a:p>
            <a:r>
              <a:rPr lang="en-US" sz="3600" b="1" dirty="0">
                <a:solidFill>
                  <a:srgbClr val="FAB632"/>
                </a:solidFill>
                <a:ea typeface="Nunito Bold" charset="0"/>
                <a:cs typeface="Arima Madurai Semi" pitchFamily="2" charset="77"/>
              </a:rPr>
              <a:t>Unitatea 1: Cadrul DigComp</a:t>
            </a:r>
          </a:p>
        </p:txBody>
      </p:sp>
      <p:sp>
        <p:nvSpPr>
          <p:cNvPr id="7" name="CuadroTexto 6">
            <a:extLst>
              <a:ext uri="{FF2B5EF4-FFF2-40B4-BE49-F238E27FC236}">
                <a16:creationId xmlns:a16="http://schemas.microsoft.com/office/drawing/2014/main" id="{B235D64A-702A-A7DC-A3D0-622708D15D7F}"/>
              </a:ext>
            </a:extLst>
          </p:cNvPr>
          <p:cNvSpPr txBox="1"/>
          <p:nvPr/>
        </p:nvSpPr>
        <p:spPr>
          <a:xfrm>
            <a:off x="762530" y="1246054"/>
            <a:ext cx="7693324" cy="461665"/>
          </a:xfrm>
          <a:prstGeom prst="rect">
            <a:avLst/>
          </a:prstGeom>
          <a:noFill/>
        </p:spPr>
        <p:txBody>
          <a:bodyPr wrap="square" rtlCol="0">
            <a:spAutoFit/>
          </a:bodyPr>
          <a:lstStyle/>
          <a:p>
            <a:r>
              <a:rPr lang="en-GB" sz="2400" dirty="0">
                <a:solidFill>
                  <a:srgbClr val="21B4A9"/>
                </a:solidFill>
              </a:rPr>
              <a:t>Secțiunea 1.1: Un pas înapoi în cronologie...</a:t>
            </a:r>
          </a:p>
        </p:txBody>
      </p:sp>
      <p:sp>
        <p:nvSpPr>
          <p:cNvPr id="9" name="Rectángulo 7">
            <a:extLst>
              <a:ext uri="{FF2B5EF4-FFF2-40B4-BE49-F238E27FC236}">
                <a16:creationId xmlns:a16="http://schemas.microsoft.com/office/drawing/2014/main" id="{5542BDAC-D70D-C5EB-3F26-F9277DFF6C62}"/>
              </a:ext>
            </a:extLst>
          </p:cNvPr>
          <p:cNvSpPr/>
          <p:nvPr/>
        </p:nvSpPr>
        <p:spPr>
          <a:xfrm>
            <a:off x="762528" y="1693077"/>
            <a:ext cx="7273107" cy="1200329"/>
          </a:xfrm>
          <a:prstGeom prst="rect">
            <a:avLst/>
          </a:prstGeom>
        </p:spPr>
        <p:txBody>
          <a:bodyPr wrap="square">
            <a:spAutoFit/>
          </a:bodyPr>
          <a:lstStyle/>
          <a:p>
            <a:pPr algn="just">
              <a:defRPr/>
            </a:pPr>
            <a:r>
              <a:rPr lang="en-GB" altLang="es-ES" dirty="0">
                <a:cs typeface="Calibri" panose="020F0502020204030204" pitchFamily="34" charset="0"/>
              </a:rPr>
              <a:t>Cadrul european de competențe digitale pentru oameni, cunoscut și sub numele de DigComp, prevede un model de referință standard al UE </a:t>
            </a:r>
            <a:r>
              <a:rPr lang="ro-RO" altLang="es-ES" dirty="0">
                <a:cs typeface="Calibri" panose="020F0502020204030204" pitchFamily="34" charset="0"/>
              </a:rPr>
              <a:t>în</a:t>
            </a:r>
            <a:r>
              <a:rPr lang="en-GB" altLang="es-ES" dirty="0">
                <a:cs typeface="Calibri" panose="020F0502020204030204" pitchFamily="34" charset="0"/>
              </a:rPr>
              <a:t> </a:t>
            </a:r>
            <a:r>
              <a:rPr lang="en-GB" altLang="es-ES" dirty="0" err="1">
                <a:cs typeface="Calibri" panose="020F0502020204030204" pitchFamily="34" charset="0"/>
              </a:rPr>
              <a:t>stabili</a:t>
            </a:r>
            <a:r>
              <a:rPr lang="ro-RO" altLang="es-ES" dirty="0">
                <a:cs typeface="Calibri" panose="020F0502020204030204" pitchFamily="34" charset="0"/>
              </a:rPr>
              <a:t>rea </a:t>
            </a:r>
            <a:r>
              <a:rPr lang="en-GB" altLang="es-ES" dirty="0" err="1">
                <a:cs typeface="Calibri" panose="020F0502020204030204" pitchFamily="34" charset="0"/>
              </a:rPr>
              <a:t>competențel</a:t>
            </a:r>
            <a:r>
              <a:rPr lang="ro-RO" altLang="es-ES" dirty="0">
                <a:cs typeface="Calibri" panose="020F0502020204030204" pitchFamily="34" charset="0"/>
              </a:rPr>
              <a:t>or</a:t>
            </a:r>
            <a:r>
              <a:rPr lang="en-GB" altLang="es-ES" dirty="0">
                <a:cs typeface="Calibri" panose="020F0502020204030204" pitchFamily="34" charset="0"/>
              </a:rPr>
              <a:t>-</a:t>
            </a:r>
            <a:r>
              <a:rPr lang="en-GB" altLang="es-ES" dirty="0" err="1">
                <a:cs typeface="Calibri" panose="020F0502020204030204" pitchFamily="34" charset="0"/>
              </a:rPr>
              <a:t>cheie</a:t>
            </a:r>
            <a:r>
              <a:rPr lang="en-GB" altLang="es-ES" dirty="0">
                <a:cs typeface="Calibri" panose="020F0502020204030204" pitchFamily="34" charset="0"/>
              </a:rPr>
              <a:t> de care au nevoie cetățenii pentru a-și îmbunătăți competențele digitale și cunoștințele de IT în general. </a:t>
            </a:r>
            <a:endParaRPr lang="en-US" altLang="es-ES" sz="1500" i="1" dirty="0">
              <a:cs typeface="Calibri" panose="020F0502020204030204" pitchFamily="34" charset="0"/>
            </a:endParaRPr>
          </a:p>
        </p:txBody>
      </p:sp>
      <p:pic>
        <p:nvPicPr>
          <p:cNvPr id="1026" name="Picture 2" descr="cov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5294" y="1246054"/>
            <a:ext cx="3494704" cy="4948995"/>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
        <p:nvSpPr>
          <p:cNvPr id="10" name="TextBox 10">
            <a:extLst>
              <a:ext uri="{FF2B5EF4-FFF2-40B4-BE49-F238E27FC236}">
                <a16:creationId xmlns:a16="http://schemas.microsoft.com/office/drawing/2014/main" id="{C926FEF9-2F02-20BE-ADD8-5C9D9085C00B}"/>
              </a:ext>
            </a:extLst>
          </p:cNvPr>
          <p:cNvSpPr txBox="1"/>
          <p:nvPr/>
        </p:nvSpPr>
        <p:spPr>
          <a:xfrm>
            <a:off x="4399082" y="2893406"/>
            <a:ext cx="3385256" cy="2585323"/>
          </a:xfrm>
          <a:prstGeom prst="rect">
            <a:avLst/>
          </a:prstGeom>
          <a:noFill/>
        </p:spPr>
        <p:txBody>
          <a:bodyPr wrap="square" rtlCol="0">
            <a:spAutoFit/>
          </a:bodyPr>
          <a:lstStyle/>
          <a:p>
            <a:pPr algn="just"/>
            <a:r>
              <a:rPr lang="en-US" dirty="0">
                <a:ea typeface="Nunito Bold" charset="0"/>
                <a:cs typeface="Abhaya Libre Medium" panose="02000603000000000000" pitchFamily="2" charset="77"/>
              </a:rPr>
              <a:t>Dezvoltate de Centrul Comun de Cercetare al Comisiei Europene, cadrele DigComp reprezintă, în prezent, cea mai solidă, fiabilă și multilaterală inițiativă </a:t>
            </a:r>
            <a:r>
              <a:rPr lang="en-US" dirty="0" err="1">
                <a:ea typeface="Nunito Bold" charset="0"/>
                <a:cs typeface="Abhaya Libre Medium" panose="02000603000000000000" pitchFamily="2" charset="77"/>
              </a:rPr>
              <a:t>științifică</a:t>
            </a:r>
            <a:r>
              <a:rPr lang="en-US" dirty="0">
                <a:ea typeface="Nunito Bold" charset="0"/>
                <a:cs typeface="Abhaya Libre Medium" panose="02000603000000000000" pitchFamily="2" charset="77"/>
              </a:rPr>
              <a:t> </a:t>
            </a:r>
            <a:r>
              <a:rPr lang="ro-RO" dirty="0">
                <a:ea typeface="Nunito Bold" charset="0"/>
                <a:cs typeface="Abhaya Libre Medium" panose="02000603000000000000" pitchFamily="2" charset="77"/>
              </a:rPr>
              <a:t>în</a:t>
            </a:r>
            <a:r>
              <a:rPr lang="en-US" dirty="0">
                <a:ea typeface="Nunito Bold" charset="0"/>
                <a:cs typeface="Abhaya Libre Medium" panose="02000603000000000000" pitchFamily="2" charset="77"/>
              </a:rPr>
              <a:t> </a:t>
            </a:r>
            <a:r>
              <a:rPr lang="en-US" dirty="0" err="1">
                <a:ea typeface="Nunito Bold" charset="0"/>
                <a:cs typeface="Abhaya Libre Medium" panose="02000603000000000000" pitchFamily="2" charset="77"/>
              </a:rPr>
              <a:t>asigur</a:t>
            </a:r>
            <a:r>
              <a:rPr lang="ro-RO" dirty="0" err="1">
                <a:ea typeface="Nunito Bold" charset="0"/>
                <a:cs typeface="Abhaya Libre Medium" panose="02000603000000000000" pitchFamily="2" charset="77"/>
              </a:rPr>
              <a:t>area</a:t>
            </a:r>
            <a:r>
              <a:rPr lang="ro-RO" dirty="0">
                <a:ea typeface="Nunito Bold" charset="0"/>
                <a:cs typeface="Abhaya Libre Medium" panose="02000603000000000000" pitchFamily="2" charset="77"/>
              </a:rPr>
              <a:t> unei</a:t>
            </a:r>
            <a:r>
              <a:rPr lang="en-US" dirty="0">
                <a:ea typeface="Nunito Bold" charset="0"/>
                <a:cs typeface="Abhaya Libre Medium" panose="02000603000000000000" pitchFamily="2" charset="77"/>
              </a:rPr>
              <a:t> </a:t>
            </a:r>
            <a:r>
              <a:rPr lang="en-US" dirty="0" err="1">
                <a:ea typeface="Nunito Bold" charset="0"/>
                <a:cs typeface="Abhaya Libre Medium" panose="02000603000000000000" pitchFamily="2" charset="77"/>
              </a:rPr>
              <a:t>înțeleger</a:t>
            </a:r>
            <a:r>
              <a:rPr lang="ro-RO" dirty="0">
                <a:ea typeface="Nunito Bold" charset="0"/>
                <a:cs typeface="Abhaya Libre Medium" panose="02000603000000000000" pitchFamily="2" charset="77"/>
              </a:rPr>
              <a:t>i</a:t>
            </a:r>
            <a:r>
              <a:rPr lang="en-US" dirty="0">
                <a:ea typeface="Nunito Bold" charset="0"/>
                <a:cs typeface="Abhaya Libre Medium" panose="02000603000000000000" pitchFamily="2" charset="77"/>
              </a:rPr>
              <a:t> </a:t>
            </a:r>
            <a:r>
              <a:rPr lang="en-US" dirty="0" err="1">
                <a:ea typeface="Nunito Bold" charset="0"/>
                <a:cs typeface="Abhaya Libre Medium" panose="02000603000000000000" pitchFamily="2" charset="77"/>
              </a:rPr>
              <a:t>comun</a:t>
            </a:r>
            <a:r>
              <a:rPr lang="ro-RO" dirty="0">
                <a:ea typeface="Nunito Bold" charset="0"/>
                <a:cs typeface="Abhaya Libre Medium" panose="02000603000000000000" pitchFamily="2" charset="77"/>
              </a:rPr>
              <a:t>e</a:t>
            </a:r>
            <a:r>
              <a:rPr lang="en-US" dirty="0">
                <a:ea typeface="Nunito Bold" charset="0"/>
                <a:cs typeface="Abhaya Libre Medium" panose="02000603000000000000" pitchFamily="2" charset="77"/>
              </a:rPr>
              <a:t> la </a:t>
            </a:r>
            <a:r>
              <a:rPr lang="en-US" dirty="0" err="1">
                <a:ea typeface="Nunito Bold" charset="0"/>
                <a:cs typeface="Abhaya Libre Medium" panose="02000603000000000000" pitchFamily="2" charset="77"/>
              </a:rPr>
              <a:t>nivelul</a:t>
            </a:r>
            <a:r>
              <a:rPr lang="en-US" dirty="0">
                <a:ea typeface="Nunito Bold" charset="0"/>
                <a:cs typeface="Abhaya Libre Medium" panose="02000603000000000000" pitchFamily="2" charset="77"/>
              </a:rPr>
              <a:t> UE</a:t>
            </a:r>
            <a:r>
              <a:rPr lang="ro-RO" dirty="0">
                <a:ea typeface="Nunito Bold" charset="0"/>
                <a:cs typeface="Abhaya Libre Medium" panose="02000603000000000000" pitchFamily="2" charset="77"/>
              </a:rPr>
              <a:t>,</a:t>
            </a:r>
            <a:r>
              <a:rPr lang="en-US" dirty="0">
                <a:ea typeface="Nunito Bold" charset="0"/>
                <a:cs typeface="Abhaya Libre Medium" panose="02000603000000000000" pitchFamily="2" charset="77"/>
              </a:rPr>
              <a:t> cu privire la elementele de bază ale educației digitale.</a:t>
            </a:r>
          </a:p>
        </p:txBody>
      </p:sp>
      <p:sp>
        <p:nvSpPr>
          <p:cNvPr id="11" name="TextBox 13">
            <a:extLst>
              <a:ext uri="{FF2B5EF4-FFF2-40B4-BE49-F238E27FC236}">
                <a16:creationId xmlns:a16="http://schemas.microsoft.com/office/drawing/2014/main" id="{D902BCFB-C788-F285-2557-43D71B9BF434}"/>
              </a:ext>
            </a:extLst>
          </p:cNvPr>
          <p:cNvSpPr txBox="1"/>
          <p:nvPr/>
        </p:nvSpPr>
        <p:spPr>
          <a:xfrm>
            <a:off x="789136" y="2893406"/>
            <a:ext cx="3258990" cy="2031325"/>
          </a:xfrm>
          <a:prstGeom prst="rect">
            <a:avLst/>
          </a:prstGeom>
          <a:noFill/>
        </p:spPr>
        <p:txBody>
          <a:bodyPr wrap="square" rtlCol="0">
            <a:spAutoFit/>
          </a:bodyPr>
          <a:lstStyle/>
          <a:p>
            <a:pPr algn="just"/>
            <a:r>
              <a:rPr lang="en-US" dirty="0">
                <a:ea typeface="Nunito Bold" charset="0"/>
                <a:cs typeface="Abhaya Libre Medium" panose="02000603000000000000" pitchFamily="2" charset="77"/>
              </a:rPr>
              <a:t>DigComp a devenit sursa principală de informații pentru mai multe inițiative și proiecte la nivel național și internațional care vizează îmbunătățirea competențelor digitale ale cetățenilor UE. </a:t>
            </a:r>
          </a:p>
        </p:txBody>
      </p:sp>
      <p:cxnSp>
        <p:nvCxnSpPr>
          <p:cNvPr id="5" name="Connettore diritto 4"/>
          <p:cNvCxnSpPr/>
          <p:nvPr/>
        </p:nvCxnSpPr>
        <p:spPr>
          <a:xfrm>
            <a:off x="4219575" y="2981325"/>
            <a:ext cx="19050" cy="283845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4988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11">
            <a:extLst>
              <a:ext uri="{FF2B5EF4-FFF2-40B4-BE49-F238E27FC236}">
                <a16:creationId xmlns:a16="http://schemas.microsoft.com/office/drawing/2014/main" id="{7E4BEDC3-4004-C13B-086D-CBAC3D154015}"/>
              </a:ext>
            </a:extLst>
          </p:cNvPr>
          <p:cNvSpPr txBox="1"/>
          <p:nvPr/>
        </p:nvSpPr>
        <p:spPr>
          <a:xfrm>
            <a:off x="762529" y="579940"/>
            <a:ext cx="8208962" cy="646331"/>
          </a:xfrm>
          <a:prstGeom prst="rect">
            <a:avLst/>
          </a:prstGeom>
          <a:noFill/>
        </p:spPr>
        <p:txBody>
          <a:bodyPr wrap="square" rtlCol="0">
            <a:spAutoFit/>
          </a:bodyPr>
          <a:lstStyle/>
          <a:p>
            <a:r>
              <a:rPr lang="en-US" sz="3600" b="1" dirty="0">
                <a:solidFill>
                  <a:srgbClr val="FAB632"/>
                </a:solidFill>
                <a:ea typeface="Nunito Bold" charset="0"/>
                <a:cs typeface="Arima Madurai Semi" pitchFamily="2" charset="77"/>
              </a:rPr>
              <a:t>Unitatea 1: Cadrul DigComp</a:t>
            </a:r>
          </a:p>
        </p:txBody>
      </p:sp>
      <p:sp>
        <p:nvSpPr>
          <p:cNvPr id="7" name="CuadroTexto 6">
            <a:extLst>
              <a:ext uri="{FF2B5EF4-FFF2-40B4-BE49-F238E27FC236}">
                <a16:creationId xmlns:a16="http://schemas.microsoft.com/office/drawing/2014/main" id="{B235D64A-702A-A7DC-A3D0-622708D15D7F}"/>
              </a:ext>
            </a:extLst>
          </p:cNvPr>
          <p:cNvSpPr txBox="1"/>
          <p:nvPr/>
        </p:nvSpPr>
        <p:spPr>
          <a:xfrm>
            <a:off x="762529" y="1149689"/>
            <a:ext cx="7693324" cy="461665"/>
          </a:xfrm>
          <a:prstGeom prst="rect">
            <a:avLst/>
          </a:prstGeom>
          <a:noFill/>
        </p:spPr>
        <p:txBody>
          <a:bodyPr wrap="square" rtlCol="0">
            <a:spAutoFit/>
          </a:bodyPr>
          <a:lstStyle/>
          <a:p>
            <a:r>
              <a:rPr lang="en-GB" sz="2400" dirty="0">
                <a:solidFill>
                  <a:srgbClr val="21B4A9"/>
                </a:solidFill>
              </a:rPr>
              <a:t>Secțiunea 1.2: Un pas înapoi în cronologie... dar nu prea departe</a:t>
            </a:r>
          </a:p>
        </p:txBody>
      </p:sp>
      <p:sp>
        <p:nvSpPr>
          <p:cNvPr id="10" name="TextBox 10">
            <a:extLst>
              <a:ext uri="{FF2B5EF4-FFF2-40B4-BE49-F238E27FC236}">
                <a16:creationId xmlns:a16="http://schemas.microsoft.com/office/drawing/2014/main" id="{C926FEF9-2F02-20BE-ADD8-5C9D9085C00B}"/>
              </a:ext>
            </a:extLst>
          </p:cNvPr>
          <p:cNvSpPr txBox="1"/>
          <p:nvPr/>
        </p:nvSpPr>
        <p:spPr>
          <a:xfrm>
            <a:off x="4397067" y="1913648"/>
            <a:ext cx="3385256" cy="4524315"/>
          </a:xfrm>
          <a:prstGeom prst="rect">
            <a:avLst/>
          </a:prstGeom>
          <a:noFill/>
        </p:spPr>
        <p:txBody>
          <a:bodyPr wrap="square" rtlCol="0">
            <a:spAutoFit/>
          </a:bodyPr>
          <a:lstStyle/>
          <a:p>
            <a:pPr algn="just"/>
            <a:r>
              <a:rPr lang="en-US" dirty="0">
                <a:ea typeface="Nunito Bold" charset="0"/>
                <a:cs typeface="Abhaya Libre Medium" panose="02000603000000000000" pitchFamily="2" charset="77"/>
              </a:rPr>
              <a:t>Actualizarea majoră constă în noul model de progresie pe opt </a:t>
            </a:r>
            <a:r>
              <a:rPr lang="en-US" dirty="0" err="1">
                <a:ea typeface="Nunito Bold" charset="0"/>
                <a:cs typeface="Abhaya Libre Medium" panose="02000603000000000000" pitchFamily="2" charset="77"/>
              </a:rPr>
              <a:t>niveluri</a:t>
            </a:r>
            <a:r>
              <a:rPr lang="ro-RO" dirty="0">
                <a:ea typeface="Nunito Bold" charset="0"/>
                <a:cs typeface="Abhaya Libre Medium" panose="02000603000000000000" pitchFamily="2" charset="77"/>
              </a:rPr>
              <a:t>.</a:t>
            </a:r>
            <a:r>
              <a:rPr lang="en-US" dirty="0">
                <a:ea typeface="Nunito Bold" charset="0"/>
                <a:cs typeface="Abhaya Libre Medium" panose="02000603000000000000" pitchFamily="2" charset="77"/>
              </a:rPr>
              <a:t> </a:t>
            </a:r>
            <a:r>
              <a:rPr lang="ro-RO" dirty="0">
                <a:ea typeface="Nunito Bold" charset="0"/>
                <a:cs typeface="Abhaya Libre Medium" panose="02000603000000000000" pitchFamily="2" charset="77"/>
              </a:rPr>
              <a:t>Acesta</a:t>
            </a:r>
            <a:r>
              <a:rPr lang="en-US" dirty="0">
                <a:ea typeface="Nunito Bold" charset="0"/>
                <a:cs typeface="Abhaya Libre Medium" panose="02000603000000000000" pitchFamily="2" charset="77"/>
              </a:rPr>
              <a:t> urmărește progresul și nivelul de competență al elevilor pentru fiecare dintre competențele date. </a:t>
            </a:r>
          </a:p>
          <a:p>
            <a:pPr algn="just"/>
            <a:endParaRPr lang="en-US" dirty="0">
              <a:ea typeface="Nunito Bold" charset="0"/>
              <a:cs typeface="Abhaya Libre Medium" panose="02000603000000000000" pitchFamily="2" charset="77"/>
            </a:endParaRPr>
          </a:p>
          <a:p>
            <a:pPr algn="just"/>
            <a:r>
              <a:rPr lang="en-US" dirty="0">
                <a:ea typeface="Nunito Bold" charset="0"/>
                <a:cs typeface="Abhaya Libre Medium" panose="02000603000000000000" pitchFamily="2" charset="77"/>
              </a:rPr>
              <a:t>Nivelul de competență, așa cum este indicat de cadru, </a:t>
            </a:r>
            <a:r>
              <a:rPr lang="en-US" dirty="0" err="1">
                <a:ea typeface="Nunito Bold" charset="0"/>
                <a:cs typeface="Abhaya Libre Medium" panose="02000603000000000000" pitchFamily="2" charset="77"/>
              </a:rPr>
              <a:t>este</a:t>
            </a:r>
            <a:r>
              <a:rPr lang="ro-RO" dirty="0">
                <a:ea typeface="Nunito Bold" charset="0"/>
                <a:cs typeface="Abhaya Libre Medium" panose="02000603000000000000" pitchFamily="2" charset="77"/>
              </a:rPr>
              <a:t> determinat în </a:t>
            </a:r>
            <a:r>
              <a:rPr lang="en-US" dirty="0" err="1">
                <a:ea typeface="Nunito Bold" charset="0"/>
                <a:cs typeface="Abhaya Libre Medium" panose="02000603000000000000" pitchFamily="2" charset="77"/>
              </a:rPr>
              <a:t>funcți</a:t>
            </a:r>
            <a:r>
              <a:rPr lang="ro-RO" dirty="0">
                <a:ea typeface="Nunito Bold" charset="0"/>
                <a:cs typeface="Abhaya Libre Medium" panose="02000603000000000000" pitchFamily="2" charset="77"/>
              </a:rPr>
              <a:t>e</a:t>
            </a:r>
            <a:r>
              <a:rPr lang="en-US" dirty="0">
                <a:ea typeface="Nunito Bold" charset="0"/>
                <a:cs typeface="Abhaya Libre Medium" panose="02000603000000000000" pitchFamily="2" charset="77"/>
              </a:rPr>
              <a:t> de: </a:t>
            </a:r>
          </a:p>
          <a:p>
            <a:pPr marL="285750" indent="-285750" algn="just">
              <a:buFont typeface="Arial" panose="020B0604020202020204" pitchFamily="34" charset="0"/>
              <a:buChar char="•"/>
            </a:pPr>
            <a:r>
              <a:rPr lang="en-US" dirty="0" err="1">
                <a:ea typeface="Nunito Bold" charset="0"/>
                <a:cs typeface="Abhaya Libre Medium" panose="02000603000000000000" pitchFamily="2" charset="77"/>
              </a:rPr>
              <a:t>Complexitate</a:t>
            </a:r>
            <a:r>
              <a:rPr lang="ro-RO" dirty="0">
                <a:ea typeface="Nunito Bold" charset="0"/>
                <a:cs typeface="Abhaya Libre Medium" panose="02000603000000000000" pitchFamily="2" charset="77"/>
              </a:rPr>
              <a:t>a</a:t>
            </a:r>
            <a:r>
              <a:rPr lang="en-US" dirty="0">
                <a:ea typeface="Nunito Bold" charset="0"/>
                <a:cs typeface="Abhaya Libre Medium" panose="02000603000000000000" pitchFamily="2" charset="77"/>
              </a:rPr>
              <a:t> sarcinii pe care persoana care învață este capabilă să o îndeplinească</a:t>
            </a:r>
          </a:p>
          <a:p>
            <a:pPr marL="285750" indent="-285750" algn="just">
              <a:buFont typeface="Arial" panose="020B0604020202020204" pitchFamily="34" charset="0"/>
              <a:buChar char="•"/>
            </a:pPr>
            <a:r>
              <a:rPr lang="en-US" dirty="0" err="1">
                <a:ea typeface="Nunito Bold" charset="0"/>
                <a:cs typeface="Abhaya Libre Medium" panose="02000603000000000000" pitchFamily="2" charset="77"/>
              </a:rPr>
              <a:t>Autonom</a:t>
            </a:r>
            <a:r>
              <a:rPr lang="ro-RO" dirty="0">
                <a:ea typeface="Nunito Bold" charset="0"/>
                <a:cs typeface="Abhaya Libre Medium" panose="02000603000000000000" pitchFamily="2" charset="77"/>
              </a:rPr>
              <a:t>ia</a:t>
            </a:r>
            <a:r>
              <a:rPr lang="en-US" dirty="0">
                <a:ea typeface="Nunito Bold" charset="0"/>
                <a:cs typeface="Abhaya Libre Medium" panose="02000603000000000000" pitchFamily="2" charset="77"/>
              </a:rPr>
              <a:t> pe care o are în acest proces</a:t>
            </a:r>
          </a:p>
          <a:p>
            <a:pPr marL="285750" indent="-285750" algn="just">
              <a:buFont typeface="Arial" panose="020B0604020202020204" pitchFamily="34" charset="0"/>
              <a:buChar char="•"/>
            </a:pPr>
            <a:r>
              <a:rPr lang="en-US" dirty="0">
                <a:ea typeface="Nunito Bold" charset="0"/>
                <a:cs typeface="Abhaya Libre Medium" panose="02000603000000000000" pitchFamily="2" charset="77"/>
              </a:rPr>
              <a:t>Domeniul cognitiv implicat</a:t>
            </a:r>
          </a:p>
        </p:txBody>
      </p:sp>
      <p:sp>
        <p:nvSpPr>
          <p:cNvPr id="11" name="TextBox 13">
            <a:extLst>
              <a:ext uri="{FF2B5EF4-FFF2-40B4-BE49-F238E27FC236}">
                <a16:creationId xmlns:a16="http://schemas.microsoft.com/office/drawing/2014/main" id="{D902BCFB-C788-F285-2557-43D71B9BF434}"/>
              </a:ext>
            </a:extLst>
          </p:cNvPr>
          <p:cNvSpPr txBox="1"/>
          <p:nvPr/>
        </p:nvSpPr>
        <p:spPr>
          <a:xfrm>
            <a:off x="793625" y="1913648"/>
            <a:ext cx="3258990" cy="3693319"/>
          </a:xfrm>
          <a:prstGeom prst="rect">
            <a:avLst/>
          </a:prstGeom>
          <a:noFill/>
        </p:spPr>
        <p:txBody>
          <a:bodyPr wrap="square" rtlCol="0">
            <a:spAutoFit/>
          </a:bodyPr>
          <a:lstStyle/>
          <a:p>
            <a:pPr algn="just"/>
            <a:r>
              <a:rPr lang="en-US" dirty="0">
                <a:ea typeface="Nunito Bold" charset="0"/>
                <a:cs typeface="Abhaya Libre Medium" panose="02000603000000000000" pitchFamily="2" charset="77"/>
              </a:rPr>
              <a:t>În 2018, avem una dintre primele actualizări oficiale ale cadrului, și anume, DigComp 2.1.</a:t>
            </a:r>
          </a:p>
          <a:p>
            <a:pPr algn="just"/>
            <a:endParaRPr lang="en-US" dirty="0">
              <a:ea typeface="Nunito Bold" charset="0"/>
              <a:cs typeface="Abhaya Libre Medium" panose="02000603000000000000" pitchFamily="2" charset="77"/>
            </a:endParaRPr>
          </a:p>
          <a:p>
            <a:pPr algn="just"/>
            <a:r>
              <a:rPr lang="en-US" dirty="0">
                <a:ea typeface="Nunito Bold" charset="0"/>
                <a:cs typeface="Abhaya Libre Medium" panose="02000603000000000000" pitchFamily="2" charset="77"/>
              </a:rPr>
              <a:t>Modelul teoretic rămâne același, dar acum cititorii au în sfârșit acces la o schemă mai raționalizată și mai atractivă din punct de vedere vizual, care oferă legături clare și atractive din punct de vedere estetic între competențele date și subabilitățile, cunoștințele și atitudinile aferente.</a:t>
            </a:r>
          </a:p>
        </p:txBody>
      </p:sp>
      <p:cxnSp>
        <p:nvCxnSpPr>
          <p:cNvPr id="5" name="Connettore diritto 4"/>
          <p:cNvCxnSpPr/>
          <p:nvPr/>
        </p:nvCxnSpPr>
        <p:spPr>
          <a:xfrm>
            <a:off x="4211057" y="1990725"/>
            <a:ext cx="27568" cy="3829050"/>
          </a:xfrm>
          <a:prstGeom prst="line">
            <a:avLst/>
          </a:prstGeom>
        </p:spPr>
        <p:style>
          <a:lnRef idx="1">
            <a:schemeClr val="accent1"/>
          </a:lnRef>
          <a:fillRef idx="0">
            <a:schemeClr val="accent1"/>
          </a:fillRef>
          <a:effectRef idx="0">
            <a:schemeClr val="accent1"/>
          </a:effectRef>
          <a:fontRef idx="minor">
            <a:schemeClr val="tx1"/>
          </a:fontRef>
        </p:style>
      </p:cxnSp>
      <p:pic>
        <p:nvPicPr>
          <p:cNvPr id="2050" name="Picture 2" descr="cov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5294" y="1297385"/>
            <a:ext cx="3496626" cy="4960937"/>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1686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11">
            <a:extLst>
              <a:ext uri="{FF2B5EF4-FFF2-40B4-BE49-F238E27FC236}">
                <a16:creationId xmlns:a16="http://schemas.microsoft.com/office/drawing/2014/main" id="{7E4BEDC3-4004-C13B-086D-CBAC3D154015}"/>
              </a:ext>
            </a:extLst>
          </p:cNvPr>
          <p:cNvSpPr txBox="1"/>
          <p:nvPr/>
        </p:nvSpPr>
        <p:spPr>
          <a:xfrm>
            <a:off x="280988" y="500041"/>
            <a:ext cx="11644311" cy="646331"/>
          </a:xfrm>
          <a:prstGeom prst="rect">
            <a:avLst/>
          </a:prstGeom>
          <a:noFill/>
        </p:spPr>
        <p:txBody>
          <a:bodyPr wrap="square" rtlCol="0">
            <a:spAutoFit/>
          </a:bodyPr>
          <a:lstStyle/>
          <a:p>
            <a:r>
              <a:rPr lang="en-US" sz="3600" b="1" dirty="0">
                <a:solidFill>
                  <a:srgbClr val="FAB632"/>
                </a:solidFill>
                <a:ea typeface="Nunito Bold" charset="0"/>
                <a:cs typeface="Arima Madurai Semi" pitchFamily="2" charset="77"/>
              </a:rPr>
              <a:t>Modelul general de competență DigComp 2.1 cu opt </a:t>
            </a:r>
            <a:r>
              <a:rPr lang="ro-RO" sz="3600" b="1" dirty="0">
                <a:solidFill>
                  <a:srgbClr val="FAB632"/>
                </a:solidFill>
                <a:ea typeface="Nunito Bold" charset="0"/>
                <a:cs typeface="Arima Madurai Semi" pitchFamily="2" charset="77"/>
              </a:rPr>
              <a:t>nivele</a:t>
            </a:r>
            <a:r>
              <a:rPr lang="en-US" sz="3600" b="1" dirty="0">
                <a:solidFill>
                  <a:srgbClr val="FAB632"/>
                </a:solidFill>
                <a:ea typeface="Nunito Bold" charset="0"/>
                <a:cs typeface="Arima Madurai Semi" pitchFamily="2" charset="77"/>
              </a:rPr>
              <a:t> </a:t>
            </a:r>
          </a:p>
        </p:txBody>
      </p:sp>
      <p:graphicFrame>
        <p:nvGraphicFramePr>
          <p:cNvPr id="2" name="Tabella 1"/>
          <p:cNvGraphicFramePr>
            <a:graphicFrameLocks noGrp="1"/>
          </p:cNvGraphicFramePr>
          <p:nvPr>
            <p:extLst>
              <p:ext uri="{D42A27DB-BD31-4B8C-83A1-F6EECF244321}">
                <p14:modId xmlns:p14="http://schemas.microsoft.com/office/powerpoint/2010/main" val="1784811013"/>
              </p:ext>
            </p:extLst>
          </p:nvPr>
        </p:nvGraphicFramePr>
        <p:xfrm>
          <a:off x="280988" y="1226271"/>
          <a:ext cx="11768137" cy="5440772"/>
        </p:xfrm>
        <a:graphic>
          <a:graphicData uri="http://schemas.openxmlformats.org/drawingml/2006/table">
            <a:tbl>
              <a:tblPr firstRow="1" bandRow="1"/>
              <a:tblGrid>
                <a:gridCol w="1042440">
                  <a:extLst>
                    <a:ext uri="{9D8B030D-6E8A-4147-A177-3AD203B41FA5}">
                      <a16:colId xmlns:a16="http://schemas.microsoft.com/office/drawing/2014/main" val="3143196969"/>
                    </a:ext>
                  </a:extLst>
                </a:gridCol>
                <a:gridCol w="4314634">
                  <a:extLst>
                    <a:ext uri="{9D8B030D-6E8A-4147-A177-3AD203B41FA5}">
                      <a16:colId xmlns:a16="http://schemas.microsoft.com/office/drawing/2014/main" val="873638311"/>
                    </a:ext>
                  </a:extLst>
                </a:gridCol>
                <a:gridCol w="4925163">
                  <a:extLst>
                    <a:ext uri="{9D8B030D-6E8A-4147-A177-3AD203B41FA5}">
                      <a16:colId xmlns:a16="http://schemas.microsoft.com/office/drawing/2014/main" val="3902892997"/>
                    </a:ext>
                  </a:extLst>
                </a:gridCol>
                <a:gridCol w="528491">
                  <a:extLst>
                    <a:ext uri="{9D8B030D-6E8A-4147-A177-3AD203B41FA5}">
                      <a16:colId xmlns:a16="http://schemas.microsoft.com/office/drawing/2014/main" val="90806628"/>
                    </a:ext>
                  </a:extLst>
                </a:gridCol>
                <a:gridCol w="957409">
                  <a:extLst>
                    <a:ext uri="{9D8B030D-6E8A-4147-A177-3AD203B41FA5}">
                      <a16:colId xmlns:a16="http://schemas.microsoft.com/office/drawing/2014/main" val="508881620"/>
                    </a:ext>
                  </a:extLst>
                </a:gridCol>
              </a:tblGrid>
              <a:tr h="568602">
                <a:tc>
                  <a:txBody>
                    <a:bodyPr/>
                    <a:lstStyle/>
                    <a:p>
                      <a:pPr algn="ctr">
                        <a:lnSpc>
                          <a:spcPct val="106000"/>
                        </a:lnSpc>
                        <a:spcAft>
                          <a:spcPts val="0"/>
                        </a:spcAft>
                      </a:pPr>
                      <a:r>
                        <a:rPr lang="es-ES_tradnl" sz="1300" b="1" dirty="0">
                          <a:solidFill>
                            <a:srgbClr val="002060"/>
                          </a:solidFill>
                          <a:effectLst/>
                          <a:latin typeface="Calibri" panose="020F0502020204030204" pitchFamily="34" charset="0"/>
                          <a:ea typeface="Arial" panose="020B0604020202020204" pitchFamily="34" charset="0"/>
                          <a:cs typeface="Calibri" panose="020F0502020204030204" pitchFamily="34" charset="0"/>
                        </a:rPr>
                        <a:t>Nivelul de competență</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6000"/>
                        </a:lnSpc>
                        <a:spcAft>
                          <a:spcPts val="0"/>
                        </a:spcAft>
                      </a:pPr>
                      <a:r>
                        <a:rPr lang="es-ES_tradnl" sz="1300" b="1" dirty="0">
                          <a:solidFill>
                            <a:srgbClr val="002060"/>
                          </a:solidFill>
                          <a:effectLst/>
                          <a:latin typeface="Calibri" panose="020F0502020204030204" pitchFamily="34" charset="0"/>
                          <a:ea typeface="Arial" panose="020B0604020202020204" pitchFamily="34" charset="0"/>
                          <a:cs typeface="Calibri" panose="020F0502020204030204" pitchFamily="34" charset="0"/>
                        </a:rPr>
                        <a:t>Complexitatea sarcinilor</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6000"/>
                        </a:lnSpc>
                        <a:spcAft>
                          <a:spcPts val="0"/>
                        </a:spcAft>
                      </a:pPr>
                      <a:r>
                        <a:rPr lang="es-ES_tradnl" sz="1300" b="1" dirty="0">
                          <a:solidFill>
                            <a:srgbClr val="002060"/>
                          </a:solidFill>
                          <a:effectLst/>
                          <a:latin typeface="Calibri" panose="020F0502020204030204" pitchFamily="34" charset="0"/>
                          <a:ea typeface="Arial" panose="020B0604020202020204" pitchFamily="34" charset="0"/>
                          <a:cs typeface="Calibri" panose="020F0502020204030204" pitchFamily="34" charset="0"/>
                        </a:rPr>
                        <a:t>Autonomie</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gridSpan="2">
                  <a:txBody>
                    <a:bodyPr/>
                    <a:lstStyle/>
                    <a:p>
                      <a:pPr algn="ctr">
                        <a:lnSpc>
                          <a:spcPct val="106000"/>
                        </a:lnSpc>
                        <a:spcAft>
                          <a:spcPts val="0"/>
                        </a:spcAft>
                      </a:pPr>
                      <a:r>
                        <a:rPr lang="es-ES_tradnl" sz="1300" b="1" dirty="0">
                          <a:solidFill>
                            <a:srgbClr val="002060"/>
                          </a:solidFill>
                          <a:effectLst/>
                          <a:latin typeface="Calibri" panose="020F0502020204030204" pitchFamily="34" charset="0"/>
                          <a:ea typeface="Arial" panose="020B0604020202020204" pitchFamily="34" charset="0"/>
                          <a:cs typeface="Calibri" panose="020F0502020204030204" pitchFamily="34" charset="0"/>
                        </a:rPr>
                        <a:t>Domeniul cognitiv</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extLst>
                  <a:ext uri="{0D108BD9-81ED-4DB2-BD59-A6C34878D82A}">
                    <a16:rowId xmlns:a16="http://schemas.microsoft.com/office/drawing/2014/main" val="889021789"/>
                  </a:ext>
                </a:extLst>
              </a:tr>
              <a:tr h="568602">
                <a:tc>
                  <a:txBody>
                    <a:bodyPr/>
                    <a:lstStyle/>
                    <a:p>
                      <a:pPr algn="ctr">
                        <a:lnSpc>
                          <a:spcPct val="106000"/>
                        </a:lnSpc>
                        <a:spcAft>
                          <a:spcPts val="0"/>
                        </a:spcAft>
                      </a:pPr>
                      <a:r>
                        <a:rPr lang="es-ES_tradnl" sz="1500" b="1">
                          <a:solidFill>
                            <a:srgbClr val="000000"/>
                          </a:solidFill>
                          <a:effectLst/>
                          <a:latin typeface="Calibri" panose="020F0502020204030204" pitchFamily="34" charset="0"/>
                          <a:ea typeface="Arial" panose="020B0604020202020204" pitchFamily="34" charset="0"/>
                          <a:cs typeface="Calibri" panose="020F0502020204030204" pitchFamily="34" charset="0"/>
                        </a:rPr>
                        <a:t>Nivelul 1</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6000"/>
                        </a:lnSpc>
                        <a:spcAft>
                          <a:spcPts val="0"/>
                        </a:spcAft>
                      </a:pPr>
                      <a:r>
                        <a:rPr lang="es-ES_tradnl" sz="15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Sarcină simplă</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s-ES_tradnl" sz="1500">
                          <a:solidFill>
                            <a:srgbClr val="000000"/>
                          </a:solidFill>
                          <a:effectLst/>
                          <a:latin typeface="Calibri" panose="020F0502020204030204" pitchFamily="34" charset="0"/>
                          <a:ea typeface="Arial" panose="020B0604020202020204" pitchFamily="34" charset="0"/>
                          <a:cs typeface="Calibri" panose="020F0502020204030204" pitchFamily="34" charset="0"/>
                        </a:rPr>
                        <a:t>Cu îndrumare</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6000"/>
                        </a:lnSpc>
                        <a:spcAft>
                          <a:spcPts val="0"/>
                        </a:spcAft>
                      </a:pPr>
                      <a:r>
                        <a:rPr lang="ro-RO" sz="15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Memorarea</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1288360967"/>
                  </a:ext>
                </a:extLst>
              </a:tr>
              <a:tr h="568602">
                <a:tc>
                  <a:txBody>
                    <a:bodyPr/>
                    <a:lstStyle/>
                    <a:p>
                      <a:pPr algn="ctr">
                        <a:lnSpc>
                          <a:spcPct val="106000"/>
                        </a:lnSpc>
                        <a:spcAft>
                          <a:spcPts val="0"/>
                        </a:spcAft>
                      </a:pPr>
                      <a:r>
                        <a:rPr lang="es-ES_tradnl" sz="1500" b="1">
                          <a:solidFill>
                            <a:srgbClr val="000000"/>
                          </a:solidFill>
                          <a:effectLst/>
                          <a:latin typeface="Calibri" panose="020F0502020204030204" pitchFamily="34" charset="0"/>
                          <a:ea typeface="Arial" panose="020B0604020202020204" pitchFamily="34" charset="0"/>
                          <a:cs typeface="Calibri" panose="020F0502020204030204" pitchFamily="34" charset="0"/>
                        </a:rPr>
                        <a:t>Nivelul 2</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6000"/>
                        </a:lnSpc>
                        <a:spcAft>
                          <a:spcPts val="0"/>
                        </a:spcAft>
                      </a:pPr>
                      <a:r>
                        <a:rPr lang="es-ES_tradnl" sz="15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Sarcină simplă</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s-ES_tradnl" sz="1500">
                          <a:solidFill>
                            <a:srgbClr val="000000"/>
                          </a:solidFill>
                          <a:effectLst/>
                          <a:latin typeface="Calibri" panose="020F0502020204030204" pitchFamily="34" charset="0"/>
                          <a:ea typeface="Arial" panose="020B0604020202020204" pitchFamily="34" charset="0"/>
                          <a:cs typeface="Calibri" panose="020F0502020204030204" pitchFamily="34" charset="0"/>
                        </a:rPr>
                        <a:t>Autonomie și cu îndrumare acolo unde este necesar</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6000"/>
                        </a:lnSpc>
                        <a:spcAft>
                          <a:spcPts val="0"/>
                        </a:spcAft>
                      </a:pPr>
                      <a:r>
                        <a:rPr lang="ro-RO" sz="15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Memorarea</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1176771940"/>
                  </a:ext>
                </a:extLst>
              </a:tr>
              <a:tr h="568602">
                <a:tc>
                  <a:txBody>
                    <a:bodyPr/>
                    <a:lstStyle/>
                    <a:p>
                      <a:pPr algn="ctr">
                        <a:lnSpc>
                          <a:spcPct val="106000"/>
                        </a:lnSpc>
                        <a:spcAft>
                          <a:spcPts val="0"/>
                        </a:spcAft>
                      </a:pPr>
                      <a:r>
                        <a:rPr lang="es-ES_tradnl" sz="1500" b="1">
                          <a:solidFill>
                            <a:srgbClr val="000000"/>
                          </a:solidFill>
                          <a:effectLst/>
                          <a:latin typeface="Calibri" panose="020F0502020204030204" pitchFamily="34" charset="0"/>
                          <a:ea typeface="Arial" panose="020B0604020202020204" pitchFamily="34" charset="0"/>
                          <a:cs typeface="Calibri" panose="020F0502020204030204" pitchFamily="34" charset="0"/>
                        </a:rPr>
                        <a:t>Nivelul 3</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6000"/>
                        </a:lnSpc>
                        <a:spcAft>
                          <a:spcPts val="0"/>
                        </a:spcAft>
                      </a:pPr>
                      <a:r>
                        <a:rPr lang="es-ES_tradnl" sz="15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Sarcini bine definite și de rutină, probleme simple</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s-ES_tradnl" sz="1500">
                          <a:solidFill>
                            <a:srgbClr val="000000"/>
                          </a:solidFill>
                          <a:effectLst/>
                          <a:latin typeface="Calibri" panose="020F0502020204030204" pitchFamily="34" charset="0"/>
                          <a:ea typeface="Arial" panose="020B0604020202020204" pitchFamily="34" charset="0"/>
                          <a:cs typeface="Calibri" panose="020F0502020204030204" pitchFamily="34" charset="0"/>
                        </a:rPr>
                        <a:t>Pe cont propriu</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6000"/>
                        </a:lnSpc>
                        <a:spcAft>
                          <a:spcPts val="0"/>
                        </a:spcAft>
                      </a:pPr>
                      <a:r>
                        <a:rPr lang="es-ES_tradnl" sz="1500" i="1">
                          <a:solidFill>
                            <a:srgbClr val="000000"/>
                          </a:solidFill>
                          <a:effectLst/>
                          <a:latin typeface="Calibri" panose="020F0502020204030204" pitchFamily="34" charset="0"/>
                          <a:ea typeface="Arial" panose="020B0604020202020204" pitchFamily="34" charset="0"/>
                          <a:cs typeface="Calibri" panose="020F0502020204030204" pitchFamily="34" charset="0"/>
                        </a:rPr>
                        <a:t>Înțelegerea </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2808816528"/>
                  </a:ext>
                </a:extLst>
              </a:tr>
              <a:tr h="568602">
                <a:tc>
                  <a:txBody>
                    <a:bodyPr/>
                    <a:lstStyle/>
                    <a:p>
                      <a:pPr algn="ctr">
                        <a:lnSpc>
                          <a:spcPct val="106000"/>
                        </a:lnSpc>
                        <a:spcAft>
                          <a:spcPts val="0"/>
                        </a:spcAft>
                      </a:pPr>
                      <a:r>
                        <a:rPr lang="es-ES_tradnl" sz="1500" b="1">
                          <a:solidFill>
                            <a:srgbClr val="000000"/>
                          </a:solidFill>
                          <a:effectLst/>
                          <a:latin typeface="Calibri" panose="020F0502020204030204" pitchFamily="34" charset="0"/>
                          <a:ea typeface="Arial" panose="020B0604020202020204" pitchFamily="34" charset="0"/>
                          <a:cs typeface="Calibri" panose="020F0502020204030204" pitchFamily="34" charset="0"/>
                        </a:rPr>
                        <a:t>Nivelul 4</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6000"/>
                        </a:lnSpc>
                        <a:spcAft>
                          <a:spcPts val="0"/>
                        </a:spcAft>
                      </a:pPr>
                      <a:r>
                        <a:rPr lang="es-ES_tradnl" sz="15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Sarcini și probleme bine </a:t>
                      </a:r>
                      <a:r>
                        <a:rPr lang="es-ES_tradnl" sz="1500" dirty="0" err="1">
                          <a:solidFill>
                            <a:srgbClr val="000000"/>
                          </a:solidFill>
                          <a:effectLst/>
                          <a:latin typeface="Calibri" panose="020F0502020204030204" pitchFamily="34" charset="0"/>
                          <a:ea typeface="Arial" panose="020B0604020202020204" pitchFamily="34" charset="0"/>
                          <a:cs typeface="Calibri" panose="020F0502020204030204" pitchFamily="34" charset="0"/>
                        </a:rPr>
                        <a:t>definite</a:t>
                      </a:r>
                      <a:r>
                        <a:rPr lang="es-ES_tradnl" sz="15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 ș</a:t>
                      </a:r>
                      <a:r>
                        <a:rPr lang="ro-RO" sz="15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i neobișnuite</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s-ES_tradnl" sz="15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Independent și în funcție de nevoile mele</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6000"/>
                        </a:lnSpc>
                        <a:spcAft>
                          <a:spcPts val="0"/>
                        </a:spcAft>
                      </a:pPr>
                      <a:r>
                        <a:rPr lang="es-ES_tradnl" sz="1500" i="1">
                          <a:solidFill>
                            <a:srgbClr val="000000"/>
                          </a:solidFill>
                          <a:effectLst/>
                          <a:latin typeface="Calibri" panose="020F0502020204030204" pitchFamily="34" charset="0"/>
                          <a:ea typeface="Arial" panose="020B0604020202020204" pitchFamily="34" charset="0"/>
                          <a:cs typeface="Calibri" panose="020F0502020204030204" pitchFamily="34" charset="0"/>
                        </a:rPr>
                        <a:t>Înțelegerea </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1104411206"/>
                  </a:ext>
                </a:extLst>
              </a:tr>
              <a:tr h="602079">
                <a:tc>
                  <a:txBody>
                    <a:bodyPr/>
                    <a:lstStyle/>
                    <a:p>
                      <a:pPr algn="ctr">
                        <a:lnSpc>
                          <a:spcPct val="106000"/>
                        </a:lnSpc>
                        <a:spcAft>
                          <a:spcPts val="0"/>
                        </a:spcAft>
                      </a:pPr>
                      <a:r>
                        <a:rPr lang="es-ES_tradnl" sz="1500" b="1">
                          <a:solidFill>
                            <a:srgbClr val="000000"/>
                          </a:solidFill>
                          <a:effectLst/>
                          <a:latin typeface="Calibri" panose="020F0502020204030204" pitchFamily="34" charset="0"/>
                          <a:ea typeface="Arial" panose="020B0604020202020204" pitchFamily="34" charset="0"/>
                          <a:cs typeface="Calibri" panose="020F0502020204030204" pitchFamily="34" charset="0"/>
                        </a:rPr>
                        <a:t>Nivelul 5</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6000"/>
                        </a:lnSpc>
                        <a:spcAft>
                          <a:spcPts val="0"/>
                        </a:spcAft>
                      </a:pPr>
                      <a:r>
                        <a:rPr lang="es-ES_tradnl" sz="1500">
                          <a:solidFill>
                            <a:srgbClr val="000000"/>
                          </a:solidFill>
                          <a:effectLst/>
                          <a:latin typeface="Calibri" panose="020F0502020204030204" pitchFamily="34" charset="0"/>
                          <a:ea typeface="Arial" panose="020B0604020202020204" pitchFamily="34" charset="0"/>
                          <a:cs typeface="Calibri" panose="020F0502020204030204" pitchFamily="34" charset="0"/>
                        </a:rPr>
                        <a:t>Sarcini și probleme diferite</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s-ES_tradnl" sz="15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Îndrumarea celorlalți</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6000"/>
                        </a:lnSpc>
                        <a:spcAft>
                          <a:spcPts val="0"/>
                        </a:spcAft>
                      </a:pPr>
                      <a:r>
                        <a:rPr lang="es-ES_tradnl" sz="1500" i="1">
                          <a:solidFill>
                            <a:srgbClr val="000000"/>
                          </a:solidFill>
                          <a:effectLst/>
                          <a:latin typeface="Calibri" panose="020F0502020204030204" pitchFamily="34" charset="0"/>
                          <a:ea typeface="Arial" panose="020B0604020202020204" pitchFamily="34" charset="0"/>
                          <a:cs typeface="Calibri" panose="020F0502020204030204" pitchFamily="34" charset="0"/>
                        </a:rPr>
                        <a:t>Aplicarea</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4174597195"/>
                  </a:ext>
                </a:extLst>
              </a:tr>
              <a:tr h="533400">
                <a:tc>
                  <a:txBody>
                    <a:bodyPr/>
                    <a:lstStyle/>
                    <a:p>
                      <a:pPr algn="ctr">
                        <a:lnSpc>
                          <a:spcPct val="106000"/>
                        </a:lnSpc>
                        <a:spcAft>
                          <a:spcPts val="0"/>
                        </a:spcAft>
                      </a:pPr>
                      <a:r>
                        <a:rPr lang="es-ES_tradnl" sz="1500" b="1">
                          <a:solidFill>
                            <a:srgbClr val="000000"/>
                          </a:solidFill>
                          <a:effectLst/>
                          <a:latin typeface="Calibri" panose="020F0502020204030204" pitchFamily="34" charset="0"/>
                          <a:ea typeface="Arial" panose="020B0604020202020204" pitchFamily="34" charset="0"/>
                          <a:cs typeface="Calibri" panose="020F0502020204030204" pitchFamily="34" charset="0"/>
                        </a:rPr>
                        <a:t>Nivelul 6</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6000"/>
                        </a:lnSpc>
                        <a:spcAft>
                          <a:spcPts val="0"/>
                        </a:spcAft>
                      </a:pPr>
                      <a:r>
                        <a:rPr lang="es-ES_tradnl" sz="1500">
                          <a:solidFill>
                            <a:srgbClr val="000000"/>
                          </a:solidFill>
                          <a:effectLst/>
                          <a:latin typeface="Calibri" panose="020F0502020204030204" pitchFamily="34" charset="0"/>
                          <a:ea typeface="Arial" panose="020B0604020202020204" pitchFamily="34" charset="0"/>
                          <a:cs typeface="Calibri" panose="020F0502020204030204" pitchFamily="34" charset="0"/>
                        </a:rPr>
                        <a:t>Cele mai potrivite sarcini</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s-ES_tradnl" sz="15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Capabil să se adapteze la ceilalți într-un context complex</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6000"/>
                        </a:lnSpc>
                        <a:spcAft>
                          <a:spcPts val="0"/>
                        </a:spcAft>
                      </a:pPr>
                      <a:r>
                        <a:rPr lang="es-ES_tradnl" sz="1500" i="1" dirty="0">
                          <a:solidFill>
                            <a:srgbClr val="000000"/>
                          </a:solidFill>
                          <a:effectLst/>
                          <a:latin typeface="Calibri" panose="020F0502020204030204" pitchFamily="34" charset="0"/>
                          <a:ea typeface="Arial" panose="020B0604020202020204" pitchFamily="34" charset="0"/>
                          <a:cs typeface="Calibri" panose="020F0502020204030204" pitchFamily="34" charset="0"/>
                        </a:rPr>
                        <a:t>Evaluare</a:t>
                      </a:r>
                      <a:r>
                        <a:rPr lang="ro-RO" sz="1500" i="1" dirty="0">
                          <a:solidFill>
                            <a:srgbClr val="000000"/>
                          </a:solidFill>
                          <a:effectLst/>
                          <a:latin typeface="Calibri" panose="020F0502020204030204" pitchFamily="34" charset="0"/>
                          <a:ea typeface="Arial" panose="020B0604020202020204" pitchFamily="34" charset="0"/>
                          <a:cs typeface="Calibri" panose="020F0502020204030204" pitchFamily="34" charset="0"/>
                        </a:rPr>
                        <a:t>a</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2631058153"/>
                  </a:ext>
                </a:extLst>
              </a:tr>
              <a:tr h="568602">
                <a:tc>
                  <a:txBody>
                    <a:bodyPr/>
                    <a:lstStyle/>
                    <a:p>
                      <a:pPr algn="ctr">
                        <a:lnSpc>
                          <a:spcPct val="106000"/>
                        </a:lnSpc>
                        <a:spcAft>
                          <a:spcPts val="0"/>
                        </a:spcAft>
                      </a:pPr>
                      <a:r>
                        <a:rPr lang="es-ES_tradnl" sz="1500" b="1">
                          <a:solidFill>
                            <a:srgbClr val="000000"/>
                          </a:solidFill>
                          <a:effectLst/>
                          <a:latin typeface="Calibri" panose="020F0502020204030204" pitchFamily="34" charset="0"/>
                          <a:ea typeface="Arial" panose="020B0604020202020204" pitchFamily="34" charset="0"/>
                          <a:cs typeface="Calibri" panose="020F0502020204030204" pitchFamily="34" charset="0"/>
                        </a:rPr>
                        <a:t>Nivelul 7</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6000"/>
                        </a:lnSpc>
                        <a:spcAft>
                          <a:spcPts val="0"/>
                        </a:spcAft>
                      </a:pPr>
                      <a:r>
                        <a:rPr lang="es-ES_tradnl" sz="1500">
                          <a:solidFill>
                            <a:srgbClr val="000000"/>
                          </a:solidFill>
                          <a:effectLst/>
                          <a:latin typeface="Calibri" panose="020F0502020204030204" pitchFamily="34" charset="0"/>
                          <a:ea typeface="Arial" panose="020B0604020202020204" pitchFamily="34" charset="0"/>
                          <a:cs typeface="Calibri" panose="020F0502020204030204" pitchFamily="34" charset="0"/>
                        </a:rPr>
                        <a:t>Rezolvarea unor probleme complexe cu soluții limitate</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ro-RO" sz="15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Integrarea </a:t>
                      </a:r>
                      <a:r>
                        <a:rPr lang="es-ES_tradnl" sz="1500" dirty="0" err="1">
                          <a:solidFill>
                            <a:srgbClr val="000000"/>
                          </a:solidFill>
                          <a:effectLst/>
                          <a:latin typeface="Calibri" panose="020F0502020204030204" pitchFamily="34" charset="0"/>
                          <a:ea typeface="Arial" panose="020B0604020202020204" pitchFamily="34" charset="0"/>
                          <a:cs typeface="Calibri" panose="020F0502020204030204" pitchFamily="34" charset="0"/>
                        </a:rPr>
                        <a:t>pentru</a:t>
                      </a:r>
                      <a:r>
                        <a:rPr lang="es-ES_tradnl" sz="15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 a contribui la practica profesională și pentru a-i îndruma pe ceilalți</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6000"/>
                        </a:lnSpc>
                        <a:spcAft>
                          <a:spcPts val="0"/>
                        </a:spcAft>
                      </a:pPr>
                      <a:r>
                        <a:rPr lang="es-ES_tradnl" sz="1500" i="1">
                          <a:solidFill>
                            <a:srgbClr val="000000"/>
                          </a:solidFill>
                          <a:effectLst/>
                          <a:latin typeface="Calibri" panose="020F0502020204030204" pitchFamily="34" charset="0"/>
                          <a:ea typeface="Arial" panose="020B0604020202020204" pitchFamily="34" charset="0"/>
                          <a:cs typeface="Calibri" panose="020F0502020204030204" pitchFamily="34" charset="0"/>
                        </a:rPr>
                        <a:t>Crearea</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3179607267"/>
                  </a:ext>
                </a:extLst>
              </a:tr>
              <a:tr h="568602">
                <a:tc>
                  <a:txBody>
                    <a:bodyPr/>
                    <a:lstStyle/>
                    <a:p>
                      <a:pPr algn="ctr">
                        <a:lnSpc>
                          <a:spcPct val="106000"/>
                        </a:lnSpc>
                        <a:spcAft>
                          <a:spcPts val="0"/>
                        </a:spcAft>
                      </a:pPr>
                      <a:r>
                        <a:rPr lang="es-ES_tradnl" sz="1500" b="1">
                          <a:solidFill>
                            <a:srgbClr val="000000"/>
                          </a:solidFill>
                          <a:effectLst/>
                          <a:latin typeface="Calibri" panose="020F0502020204030204" pitchFamily="34" charset="0"/>
                          <a:ea typeface="Arial" panose="020B0604020202020204" pitchFamily="34" charset="0"/>
                          <a:cs typeface="Calibri" panose="020F0502020204030204" pitchFamily="34" charset="0"/>
                        </a:rPr>
                        <a:t>Nivelul 8</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nSpc>
                          <a:spcPct val="106000"/>
                        </a:lnSpc>
                        <a:spcAft>
                          <a:spcPts val="0"/>
                        </a:spcAft>
                      </a:pPr>
                      <a:r>
                        <a:rPr lang="es-ES_tradnl" sz="1500" dirty="0" err="1">
                          <a:solidFill>
                            <a:srgbClr val="000000"/>
                          </a:solidFill>
                          <a:effectLst/>
                          <a:latin typeface="Calibri" panose="020F0502020204030204" pitchFamily="34" charset="0"/>
                          <a:ea typeface="Arial" panose="020B0604020202020204" pitchFamily="34" charset="0"/>
                          <a:cs typeface="Calibri" panose="020F0502020204030204" pitchFamily="34" charset="0"/>
                        </a:rPr>
                        <a:t>Rezolvarea</a:t>
                      </a:r>
                      <a:r>
                        <a:rPr lang="es-ES_tradnl" sz="15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 </a:t>
                      </a:r>
                      <a:r>
                        <a:rPr lang="es-ES_tradnl" sz="1500" dirty="0" err="1">
                          <a:solidFill>
                            <a:srgbClr val="000000"/>
                          </a:solidFill>
                          <a:effectLst/>
                          <a:latin typeface="Calibri" panose="020F0502020204030204" pitchFamily="34" charset="0"/>
                          <a:ea typeface="Arial" panose="020B0604020202020204" pitchFamily="34" charset="0"/>
                          <a:cs typeface="Calibri" panose="020F0502020204030204" pitchFamily="34" charset="0"/>
                        </a:rPr>
                        <a:t>unor</a:t>
                      </a:r>
                      <a:r>
                        <a:rPr lang="es-ES_tradnl" sz="15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 </a:t>
                      </a:r>
                      <a:r>
                        <a:rPr lang="es-ES_tradnl" sz="1500" dirty="0" err="1">
                          <a:solidFill>
                            <a:srgbClr val="000000"/>
                          </a:solidFill>
                          <a:effectLst/>
                          <a:latin typeface="Calibri" panose="020F0502020204030204" pitchFamily="34" charset="0"/>
                          <a:ea typeface="Arial" panose="020B0604020202020204" pitchFamily="34" charset="0"/>
                          <a:cs typeface="Calibri" panose="020F0502020204030204" pitchFamily="34" charset="0"/>
                        </a:rPr>
                        <a:t>probleme</a:t>
                      </a:r>
                      <a:r>
                        <a:rPr lang="es-ES_tradnl" sz="15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 complexe </a:t>
                      </a:r>
                      <a:r>
                        <a:rPr lang="es-ES_tradnl" sz="1500" dirty="0" err="1">
                          <a:solidFill>
                            <a:srgbClr val="000000"/>
                          </a:solidFill>
                          <a:effectLst/>
                          <a:latin typeface="Calibri" panose="020F0502020204030204" pitchFamily="34" charset="0"/>
                          <a:ea typeface="Arial" panose="020B0604020202020204" pitchFamily="34" charset="0"/>
                          <a:cs typeface="Calibri" panose="020F0502020204030204" pitchFamily="34" charset="0"/>
                        </a:rPr>
                        <a:t>cu</a:t>
                      </a:r>
                      <a:r>
                        <a:rPr lang="es-ES_tradnl" sz="15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 </a:t>
                      </a:r>
                      <a:r>
                        <a:rPr lang="es-ES_tradnl" sz="1500" dirty="0" err="1">
                          <a:solidFill>
                            <a:srgbClr val="000000"/>
                          </a:solidFill>
                          <a:effectLst/>
                          <a:latin typeface="Calibri" panose="020F0502020204030204" pitchFamily="34" charset="0"/>
                          <a:ea typeface="Arial" panose="020B0604020202020204" pitchFamily="34" charset="0"/>
                          <a:cs typeface="Calibri" panose="020F0502020204030204" pitchFamily="34" charset="0"/>
                        </a:rPr>
                        <a:t>mulți</a:t>
                      </a:r>
                      <a:r>
                        <a:rPr lang="es-ES_tradnl" sz="15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 </a:t>
                      </a:r>
                      <a:r>
                        <a:rPr lang="es-ES_tradnl" sz="1500" dirty="0" err="1">
                          <a:solidFill>
                            <a:srgbClr val="000000"/>
                          </a:solidFill>
                          <a:effectLst/>
                          <a:latin typeface="Calibri" panose="020F0502020204030204" pitchFamily="34" charset="0"/>
                          <a:ea typeface="Arial" panose="020B0604020202020204" pitchFamily="34" charset="0"/>
                          <a:cs typeface="Calibri" panose="020F0502020204030204" pitchFamily="34" charset="0"/>
                        </a:rPr>
                        <a:t>factori</a:t>
                      </a:r>
                      <a:r>
                        <a:rPr lang="es-ES_tradnl" sz="15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 care </a:t>
                      </a:r>
                      <a:r>
                        <a:rPr lang="es-ES_tradnl" sz="1500" dirty="0" err="1">
                          <a:solidFill>
                            <a:srgbClr val="000000"/>
                          </a:solidFill>
                          <a:effectLst/>
                          <a:latin typeface="Calibri" panose="020F0502020204030204" pitchFamily="34" charset="0"/>
                          <a:ea typeface="Arial" panose="020B0604020202020204" pitchFamily="34" charset="0"/>
                          <a:cs typeface="Calibri" panose="020F0502020204030204" pitchFamily="34" charset="0"/>
                        </a:rPr>
                        <a:t>interacționează</a:t>
                      </a:r>
                      <a:r>
                        <a:rPr lang="es-ES_tradnl" sz="15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 </a:t>
                      </a:r>
                      <a:r>
                        <a:rPr lang="es-ES_tradnl" sz="1500" dirty="0" err="1">
                          <a:solidFill>
                            <a:srgbClr val="000000"/>
                          </a:solidFill>
                          <a:effectLst/>
                          <a:latin typeface="Calibri" panose="020F0502020204030204" pitchFamily="34" charset="0"/>
                          <a:ea typeface="Arial" panose="020B0604020202020204" pitchFamily="34" charset="0"/>
                          <a:cs typeface="Calibri" panose="020F0502020204030204" pitchFamily="34" charset="0"/>
                        </a:rPr>
                        <a:t>între</a:t>
                      </a:r>
                      <a:r>
                        <a:rPr lang="es-ES_tradnl" sz="15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 </a:t>
                      </a:r>
                      <a:r>
                        <a:rPr lang="es-ES_tradnl" sz="1500" dirty="0" err="1">
                          <a:solidFill>
                            <a:srgbClr val="000000"/>
                          </a:solidFill>
                          <a:effectLst/>
                          <a:latin typeface="Calibri" panose="020F0502020204030204" pitchFamily="34" charset="0"/>
                          <a:ea typeface="Arial" panose="020B0604020202020204" pitchFamily="34" charset="0"/>
                          <a:cs typeface="Calibri" panose="020F0502020204030204" pitchFamily="34" charset="0"/>
                        </a:rPr>
                        <a:t>ei</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nSpc>
                          <a:spcPct val="106000"/>
                        </a:lnSpc>
                        <a:spcAft>
                          <a:spcPts val="0"/>
                        </a:spcAft>
                      </a:pPr>
                      <a:r>
                        <a:rPr lang="es-ES_tradnl" sz="1500" dirty="0" err="1">
                          <a:solidFill>
                            <a:srgbClr val="000000"/>
                          </a:solidFill>
                          <a:effectLst/>
                          <a:latin typeface="Calibri" panose="020F0502020204030204" pitchFamily="34" charset="0"/>
                          <a:ea typeface="Arial" panose="020B0604020202020204" pitchFamily="34" charset="0"/>
                          <a:cs typeface="Calibri" panose="020F0502020204030204" pitchFamily="34" charset="0"/>
                        </a:rPr>
                        <a:t>Propune</a:t>
                      </a:r>
                      <a:r>
                        <a:rPr lang="ro-RO" sz="15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rea de </a:t>
                      </a:r>
                      <a:r>
                        <a:rPr lang="es-ES_tradnl" sz="1500" dirty="0" err="1">
                          <a:solidFill>
                            <a:srgbClr val="000000"/>
                          </a:solidFill>
                          <a:effectLst/>
                          <a:latin typeface="Calibri" panose="020F0502020204030204" pitchFamily="34" charset="0"/>
                          <a:ea typeface="Arial" panose="020B0604020202020204" pitchFamily="34" charset="0"/>
                          <a:cs typeface="Calibri" panose="020F0502020204030204" pitchFamily="34" charset="0"/>
                        </a:rPr>
                        <a:t>noi</a:t>
                      </a:r>
                      <a:r>
                        <a:rPr lang="es-ES_tradnl" sz="15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 idei și procese în domeniu</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nSpc>
                          <a:spcPct val="106000"/>
                        </a:lnSpc>
                        <a:spcAft>
                          <a:spcPts val="0"/>
                        </a:spcAft>
                      </a:pPr>
                      <a:r>
                        <a:rPr lang="es-ES_tradnl" sz="1500" i="1" dirty="0">
                          <a:solidFill>
                            <a:srgbClr val="000000"/>
                          </a:solidFill>
                          <a:effectLst/>
                          <a:latin typeface="Calibri" panose="020F0502020204030204" pitchFamily="34" charset="0"/>
                          <a:ea typeface="Arial" panose="020B0604020202020204" pitchFamily="34" charset="0"/>
                          <a:cs typeface="Calibri" panose="020F0502020204030204" pitchFamily="34" charset="0"/>
                        </a:rPr>
                        <a:t>Crearea </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GB"/>
                    </a:p>
                  </a:txBody>
                  <a:tcPr/>
                </a:tc>
                <a:extLst>
                  <a:ext uri="{0D108BD9-81ED-4DB2-BD59-A6C34878D82A}">
                    <a16:rowId xmlns:a16="http://schemas.microsoft.com/office/drawing/2014/main" val="1159443726"/>
                  </a:ext>
                </a:extLst>
              </a:tr>
              <a:tr h="325079">
                <a:tc gridSpan="4">
                  <a:txBody>
                    <a:bodyPr/>
                    <a:lstStyle/>
                    <a:p>
                      <a:pPr algn="ctr">
                        <a:lnSpc>
                          <a:spcPct val="106000"/>
                        </a:lnSpc>
                        <a:spcAft>
                          <a:spcPts val="0"/>
                        </a:spcAft>
                      </a:pPr>
                      <a:r>
                        <a:rPr lang="es-ES_tradnl" sz="1500" b="1">
                          <a:solidFill>
                            <a:srgbClr val="002060"/>
                          </a:solidFill>
                          <a:effectLst/>
                          <a:latin typeface="Calibri" panose="020F0502020204030204" pitchFamily="34" charset="0"/>
                          <a:ea typeface="Arial" panose="020B0604020202020204" pitchFamily="34" charset="0"/>
                          <a:cs typeface="Calibri" panose="020F0502020204030204" pitchFamily="34" charset="0"/>
                        </a:rPr>
                        <a:t>Sursa: DigComp 2.1, pp. 13</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anchor="ctr">
                    <a:lnL>
                      <a:noFill/>
                    </a:lnL>
                    <a:lnR>
                      <a:noFill/>
                    </a:lnR>
                    <a:lnT>
                      <a:noFill/>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nSpc>
                          <a:spcPct val="106000"/>
                        </a:lnSpc>
                        <a:spcAft>
                          <a:spcPts val="800"/>
                        </a:spcAft>
                      </a:pPr>
                      <a:r>
                        <a:rPr lang="en-GB" sz="1500" dirty="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a:noFill/>
                    </a:lnL>
                    <a:lnR>
                      <a:noFill/>
                    </a:lnR>
                    <a:lnT>
                      <a:noFill/>
                    </a:lnT>
                    <a:lnB>
                      <a:noFill/>
                    </a:lnB>
                  </a:tcPr>
                </a:tc>
                <a:extLst>
                  <a:ext uri="{0D108BD9-81ED-4DB2-BD59-A6C34878D82A}">
                    <a16:rowId xmlns:a16="http://schemas.microsoft.com/office/drawing/2014/main" val="1529819292"/>
                  </a:ext>
                </a:extLst>
              </a:tr>
            </a:tbl>
          </a:graphicData>
        </a:graphic>
      </p:graphicFrame>
    </p:spTree>
    <p:extLst>
      <p:ext uri="{BB962C8B-B14F-4D97-AF65-F5344CB8AC3E}">
        <p14:creationId xmlns:p14="http://schemas.microsoft.com/office/powerpoint/2010/main" val="2508538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11">
            <a:extLst>
              <a:ext uri="{FF2B5EF4-FFF2-40B4-BE49-F238E27FC236}">
                <a16:creationId xmlns:a16="http://schemas.microsoft.com/office/drawing/2014/main" id="{7E4BEDC3-4004-C13B-086D-CBAC3D154015}"/>
              </a:ext>
            </a:extLst>
          </p:cNvPr>
          <p:cNvSpPr txBox="1"/>
          <p:nvPr/>
        </p:nvSpPr>
        <p:spPr>
          <a:xfrm>
            <a:off x="762529" y="579940"/>
            <a:ext cx="8208962" cy="646331"/>
          </a:xfrm>
          <a:prstGeom prst="rect">
            <a:avLst/>
          </a:prstGeom>
          <a:noFill/>
        </p:spPr>
        <p:txBody>
          <a:bodyPr wrap="square" rtlCol="0">
            <a:spAutoFit/>
          </a:bodyPr>
          <a:lstStyle/>
          <a:p>
            <a:r>
              <a:rPr lang="en-US" sz="3600" b="1" dirty="0">
                <a:solidFill>
                  <a:srgbClr val="FAB632"/>
                </a:solidFill>
                <a:ea typeface="Nunito Bold" charset="0"/>
                <a:cs typeface="Arima Madurai Semi" pitchFamily="2" charset="77"/>
              </a:rPr>
              <a:t>Unitatea 1: Cadrul DigComp</a:t>
            </a:r>
          </a:p>
        </p:txBody>
      </p:sp>
      <p:sp>
        <p:nvSpPr>
          <p:cNvPr id="7" name="CuadroTexto 6">
            <a:extLst>
              <a:ext uri="{FF2B5EF4-FFF2-40B4-BE49-F238E27FC236}">
                <a16:creationId xmlns:a16="http://schemas.microsoft.com/office/drawing/2014/main" id="{B235D64A-702A-A7DC-A3D0-622708D15D7F}"/>
              </a:ext>
            </a:extLst>
          </p:cNvPr>
          <p:cNvSpPr txBox="1"/>
          <p:nvPr/>
        </p:nvSpPr>
        <p:spPr>
          <a:xfrm>
            <a:off x="762530" y="1246054"/>
            <a:ext cx="7693324" cy="461665"/>
          </a:xfrm>
          <a:prstGeom prst="rect">
            <a:avLst/>
          </a:prstGeom>
          <a:noFill/>
        </p:spPr>
        <p:txBody>
          <a:bodyPr wrap="square" rtlCol="0">
            <a:spAutoFit/>
          </a:bodyPr>
          <a:lstStyle/>
          <a:p>
            <a:r>
              <a:rPr lang="en-GB" sz="2400" dirty="0">
                <a:solidFill>
                  <a:srgbClr val="21B4A9"/>
                </a:solidFill>
              </a:rPr>
              <a:t>Secțiunea 1.3: Timpuri actuale </a:t>
            </a:r>
          </a:p>
        </p:txBody>
      </p:sp>
      <p:sp>
        <p:nvSpPr>
          <p:cNvPr id="9" name="Rectángulo 7">
            <a:extLst>
              <a:ext uri="{FF2B5EF4-FFF2-40B4-BE49-F238E27FC236}">
                <a16:creationId xmlns:a16="http://schemas.microsoft.com/office/drawing/2014/main" id="{5542BDAC-D70D-C5EB-3F26-F9277DFF6C62}"/>
              </a:ext>
            </a:extLst>
          </p:cNvPr>
          <p:cNvSpPr/>
          <p:nvPr/>
        </p:nvSpPr>
        <p:spPr>
          <a:xfrm>
            <a:off x="762529" y="1732365"/>
            <a:ext cx="7273107" cy="1200329"/>
          </a:xfrm>
          <a:prstGeom prst="rect">
            <a:avLst/>
          </a:prstGeom>
        </p:spPr>
        <p:txBody>
          <a:bodyPr wrap="square">
            <a:spAutoFit/>
          </a:bodyPr>
          <a:lstStyle/>
          <a:p>
            <a:pPr algn="just">
              <a:defRPr/>
            </a:pPr>
            <a:r>
              <a:rPr lang="en-US" altLang="es-ES" dirty="0">
                <a:cs typeface="Calibri" panose="020F0502020204030204" pitchFamily="34" charset="0"/>
              </a:rPr>
              <a:t>În 2022, ca urmare a eforturilor politice și instituționale de a susține tranziția dublă a societăților și economiilor UE, </a:t>
            </a:r>
            <a:r>
              <a:rPr lang="ro-RO" altLang="es-ES" dirty="0">
                <a:cs typeface="Calibri" panose="020F0502020204030204" pitchFamily="34" charset="0"/>
              </a:rPr>
              <a:t>Centrul Comun de Cercetare</a:t>
            </a:r>
            <a:r>
              <a:rPr lang="en-US" altLang="es-ES" dirty="0">
                <a:cs typeface="Calibri" panose="020F0502020204030204" pitchFamily="34" charset="0"/>
              </a:rPr>
              <a:t> al Comisiei Europene a publicat cea de-a doua continuare oficială a </a:t>
            </a:r>
            <a:r>
              <a:rPr lang="en-US" altLang="es-ES" dirty="0">
                <a:cs typeface="Calibri" panose="020F0502020204030204" pitchFamily="34" charset="0"/>
                <a:hlinkClick r:id="rId2"/>
              </a:rPr>
              <a:t>DigComp</a:t>
            </a:r>
            <a:r>
              <a:rPr lang="en-US" altLang="es-ES" dirty="0">
                <a:cs typeface="Calibri" panose="020F0502020204030204" pitchFamily="34" charset="0"/>
              </a:rPr>
              <a:t>, și anume </a:t>
            </a:r>
            <a:r>
              <a:rPr lang="en-US" altLang="es-ES" dirty="0">
                <a:cs typeface="Calibri" panose="020F0502020204030204" pitchFamily="34" charset="0"/>
                <a:hlinkClick r:id="rId2"/>
              </a:rPr>
              <a:t>DigComp 2.2. </a:t>
            </a:r>
            <a:endParaRPr lang="en-US" altLang="es-ES" sz="1500" i="1" dirty="0">
              <a:cs typeface="Calibri" panose="020F0502020204030204" pitchFamily="34" charset="0"/>
            </a:endParaRPr>
          </a:p>
        </p:txBody>
      </p:sp>
      <p:sp>
        <p:nvSpPr>
          <p:cNvPr id="10" name="TextBox 10">
            <a:extLst>
              <a:ext uri="{FF2B5EF4-FFF2-40B4-BE49-F238E27FC236}">
                <a16:creationId xmlns:a16="http://schemas.microsoft.com/office/drawing/2014/main" id="{C926FEF9-2F02-20BE-ADD8-5C9D9085C00B}"/>
              </a:ext>
            </a:extLst>
          </p:cNvPr>
          <p:cNvSpPr txBox="1"/>
          <p:nvPr/>
        </p:nvSpPr>
        <p:spPr>
          <a:xfrm>
            <a:off x="4399082" y="2893406"/>
            <a:ext cx="3385256" cy="3693319"/>
          </a:xfrm>
          <a:prstGeom prst="rect">
            <a:avLst/>
          </a:prstGeom>
          <a:noFill/>
        </p:spPr>
        <p:txBody>
          <a:bodyPr wrap="square" rtlCol="0">
            <a:spAutoFit/>
          </a:bodyPr>
          <a:lstStyle/>
          <a:p>
            <a:pPr algn="just"/>
            <a:r>
              <a:rPr lang="en-GB" dirty="0">
                <a:ea typeface="Nunito Bold" charset="0"/>
                <a:cs typeface="Abhaya Libre Medium" panose="02000603000000000000" pitchFamily="2" charset="77"/>
              </a:rPr>
              <a:t>Peste 250 de noi exemple de cunoștințe, abilități și atitudini aplicate sunt enumerate în această nouă versiune ambițioasă.</a:t>
            </a:r>
          </a:p>
          <a:p>
            <a:pPr algn="just"/>
            <a:endParaRPr lang="en-GB" dirty="0">
              <a:ea typeface="Nunito Bold" charset="0"/>
              <a:cs typeface="Abhaya Libre Medium" panose="02000603000000000000" pitchFamily="2" charset="77"/>
            </a:endParaRPr>
          </a:p>
          <a:p>
            <a:pPr algn="just"/>
            <a:r>
              <a:rPr lang="en-GB" dirty="0">
                <a:ea typeface="Nunito Bold" charset="0"/>
                <a:cs typeface="Abhaya Libre Medium" panose="02000603000000000000" pitchFamily="2" charset="77"/>
              </a:rPr>
              <a:t>Exemplele sunt menite să ofere referințe tangibile și know-how util pentru cititorii și utilizatorii cadrului - și relevante în toate domeniile învățării pe tot parcursul vieții (de exemplu, </a:t>
            </a:r>
            <a:r>
              <a:rPr lang="ro-RO" dirty="0">
                <a:ea typeface="Nunito Bold" charset="0"/>
                <a:cs typeface="Abhaya Libre Medium" panose="02000603000000000000" pitchFamily="2" charset="77"/>
              </a:rPr>
              <a:t>pregătire academică</a:t>
            </a:r>
            <a:r>
              <a:rPr lang="en-GB" dirty="0">
                <a:ea typeface="Nunito Bold" charset="0"/>
                <a:cs typeface="Abhaya Libre Medium" panose="02000603000000000000" pitchFamily="2" charset="77"/>
              </a:rPr>
              <a:t>, educație și formare profesională etc.).</a:t>
            </a:r>
            <a:endParaRPr lang="en-US" dirty="0">
              <a:ea typeface="Nunito Bold" charset="0"/>
              <a:cs typeface="Abhaya Libre Medium" panose="02000603000000000000" pitchFamily="2" charset="77"/>
            </a:endParaRPr>
          </a:p>
        </p:txBody>
      </p:sp>
      <p:sp>
        <p:nvSpPr>
          <p:cNvPr id="11" name="TextBox 13">
            <a:extLst>
              <a:ext uri="{FF2B5EF4-FFF2-40B4-BE49-F238E27FC236}">
                <a16:creationId xmlns:a16="http://schemas.microsoft.com/office/drawing/2014/main" id="{D902BCFB-C788-F285-2557-43D71B9BF434}"/>
              </a:ext>
            </a:extLst>
          </p:cNvPr>
          <p:cNvSpPr txBox="1"/>
          <p:nvPr/>
        </p:nvSpPr>
        <p:spPr>
          <a:xfrm>
            <a:off x="789136" y="2893406"/>
            <a:ext cx="3258990" cy="2862322"/>
          </a:xfrm>
          <a:prstGeom prst="rect">
            <a:avLst/>
          </a:prstGeom>
          <a:noFill/>
        </p:spPr>
        <p:txBody>
          <a:bodyPr wrap="square" rtlCol="0">
            <a:spAutoFit/>
          </a:bodyPr>
          <a:lstStyle/>
          <a:p>
            <a:pPr algn="just"/>
            <a:r>
              <a:rPr lang="en-GB" dirty="0">
                <a:ea typeface="Nunito Bold" charset="0"/>
                <a:cs typeface="Abhaya Libre Medium" panose="02000603000000000000" pitchFamily="2" charset="77"/>
              </a:rPr>
              <a:t>Un număr relativ mare de părți interesate au fost consultate pe tot parcursul procesului de actualizare a DigComp 2.2, inclusiv prin intermediul comunității de </a:t>
            </a:r>
            <a:r>
              <a:rPr lang="en-GB" b="1" dirty="0">
                <a:ea typeface="Nunito Bold" charset="0"/>
                <a:cs typeface="Abhaya Libre Medium" panose="02000603000000000000" pitchFamily="2" charset="77"/>
              </a:rPr>
              <a:t>practică* </a:t>
            </a:r>
            <a:r>
              <a:rPr lang="en-GB" dirty="0">
                <a:ea typeface="Nunito Bold" charset="0"/>
                <a:cs typeface="Abhaya Libre Medium" panose="02000603000000000000" pitchFamily="2" charset="77"/>
              </a:rPr>
              <a:t>specifice care a fost creată în acest scop (inclusiv experți din organizații internaționale precum UNESCO, UNICEF, OIM, Banca Mondială). </a:t>
            </a:r>
          </a:p>
        </p:txBody>
      </p:sp>
      <p:cxnSp>
        <p:nvCxnSpPr>
          <p:cNvPr id="5" name="Connettore diritto 4"/>
          <p:cNvCxnSpPr/>
          <p:nvPr/>
        </p:nvCxnSpPr>
        <p:spPr>
          <a:xfrm flipH="1">
            <a:off x="4210050" y="2981325"/>
            <a:ext cx="9525" cy="3354743"/>
          </a:xfrm>
          <a:prstGeom prst="line">
            <a:avLst/>
          </a:prstGeom>
        </p:spPr>
        <p:style>
          <a:lnRef idx="1">
            <a:schemeClr val="accent1"/>
          </a:lnRef>
          <a:fillRef idx="0">
            <a:schemeClr val="accent1"/>
          </a:fillRef>
          <a:effectRef idx="0">
            <a:schemeClr val="accent1"/>
          </a:effectRef>
          <a:fontRef idx="minor">
            <a:schemeClr val="tx1"/>
          </a:fontRef>
        </p:style>
      </p:cxnSp>
      <p:pic>
        <p:nvPicPr>
          <p:cNvPr id="12" name="Immagine 11">
            <a:extLst>
              <a:ext uri="{FF2B5EF4-FFF2-40B4-BE49-F238E27FC236}">
                <a16:creationId xmlns:a16="http://schemas.microsoft.com/office/drawing/2014/main" id="{20E80F35-3250-4040-BF77-6538B2D6D376}"/>
              </a:ext>
            </a:extLst>
          </p:cNvPr>
          <p:cNvPicPr>
            <a:picLocks noChangeAspect="1"/>
          </p:cNvPicPr>
          <p:nvPr/>
        </p:nvPicPr>
        <p:blipFill>
          <a:blip r:embed="rId3"/>
          <a:stretch>
            <a:fillRect/>
          </a:stretch>
        </p:blipFill>
        <p:spPr>
          <a:xfrm>
            <a:off x="8197560" y="1808335"/>
            <a:ext cx="3787296" cy="2654731"/>
          </a:xfrm>
          <a:prstGeom prst="rect">
            <a:avLst/>
          </a:prstGeom>
          <a:ln>
            <a:solidFill>
              <a:schemeClr val="accent1"/>
            </a:solidFill>
          </a:ln>
        </p:spPr>
      </p:pic>
      <p:sp>
        <p:nvSpPr>
          <p:cNvPr id="13" name="Rectángulo 7">
            <a:extLst>
              <a:ext uri="{FF2B5EF4-FFF2-40B4-BE49-F238E27FC236}">
                <a16:creationId xmlns:a16="http://schemas.microsoft.com/office/drawing/2014/main" id="{5542BDAC-D70D-C5EB-3F26-F9277DFF6C62}"/>
              </a:ext>
            </a:extLst>
          </p:cNvPr>
          <p:cNvSpPr/>
          <p:nvPr/>
        </p:nvSpPr>
        <p:spPr>
          <a:xfrm>
            <a:off x="789136" y="6012903"/>
            <a:ext cx="7273107" cy="323165"/>
          </a:xfrm>
          <a:prstGeom prst="rect">
            <a:avLst/>
          </a:prstGeom>
        </p:spPr>
        <p:txBody>
          <a:bodyPr wrap="square">
            <a:spAutoFit/>
          </a:bodyPr>
          <a:lstStyle/>
          <a:p>
            <a:pPr algn="just">
              <a:defRPr/>
            </a:pPr>
            <a:r>
              <a:rPr lang="en-US" altLang="es-ES" sz="1500" b="1" i="1" dirty="0">
                <a:cs typeface="Calibri" panose="020F0502020204030204" pitchFamily="34" charset="0"/>
              </a:rPr>
              <a:t>*Cu </a:t>
            </a:r>
            <a:r>
              <a:rPr lang="en-US" altLang="es-ES" sz="1500" i="1" dirty="0">
                <a:cs typeface="Calibri" panose="020F0502020204030204" pitchFamily="34" charset="0"/>
              </a:rPr>
              <a:t>IH</a:t>
            </a:r>
            <a:r>
              <a:rPr lang="ro-RO" altLang="es-ES" sz="1500" i="1" dirty="0">
                <a:cs typeface="Calibri" panose="020F0502020204030204" pitchFamily="34" charset="0"/>
              </a:rPr>
              <a:t>F, fiind și </a:t>
            </a:r>
            <a:r>
              <a:rPr lang="en-US" altLang="es-ES" sz="1500" i="1" dirty="0" err="1">
                <a:cs typeface="Calibri" panose="020F0502020204030204" pitchFamily="34" charset="0"/>
              </a:rPr>
              <a:t>membru</a:t>
            </a:r>
            <a:r>
              <a:rPr lang="en-US" altLang="es-ES" sz="1500" i="1" dirty="0">
                <a:cs typeface="Calibri" panose="020F0502020204030204" pitchFamily="34" charset="0"/>
              </a:rPr>
              <a:t> activ</a:t>
            </a:r>
          </a:p>
        </p:txBody>
      </p:sp>
    </p:spTree>
    <p:extLst>
      <p:ext uri="{BB962C8B-B14F-4D97-AF65-F5344CB8AC3E}">
        <p14:creationId xmlns:p14="http://schemas.microsoft.com/office/powerpoint/2010/main" val="2003595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11">
            <a:extLst>
              <a:ext uri="{FF2B5EF4-FFF2-40B4-BE49-F238E27FC236}">
                <a16:creationId xmlns:a16="http://schemas.microsoft.com/office/drawing/2014/main" id="{7E4BEDC3-4004-C13B-086D-CBAC3D154015}"/>
              </a:ext>
            </a:extLst>
          </p:cNvPr>
          <p:cNvSpPr txBox="1"/>
          <p:nvPr/>
        </p:nvSpPr>
        <p:spPr>
          <a:xfrm>
            <a:off x="762529" y="579940"/>
            <a:ext cx="9286346" cy="646331"/>
          </a:xfrm>
          <a:prstGeom prst="rect">
            <a:avLst/>
          </a:prstGeom>
          <a:noFill/>
        </p:spPr>
        <p:txBody>
          <a:bodyPr wrap="square" rtlCol="0">
            <a:spAutoFit/>
          </a:bodyPr>
          <a:lstStyle/>
          <a:p>
            <a:r>
              <a:rPr lang="en-US" sz="3600" b="1" dirty="0">
                <a:solidFill>
                  <a:srgbClr val="FAB632"/>
                </a:solidFill>
                <a:ea typeface="Nunito Bold" charset="0"/>
                <a:cs typeface="Arima Madurai Semi" pitchFamily="2" charset="77"/>
              </a:rPr>
              <a:t>Unitatea 2: Conținutul și structura DigComp</a:t>
            </a:r>
          </a:p>
        </p:txBody>
      </p:sp>
      <p:sp>
        <p:nvSpPr>
          <p:cNvPr id="7" name="CuadroTexto 6">
            <a:extLst>
              <a:ext uri="{FF2B5EF4-FFF2-40B4-BE49-F238E27FC236}">
                <a16:creationId xmlns:a16="http://schemas.microsoft.com/office/drawing/2014/main" id="{B235D64A-702A-A7DC-A3D0-622708D15D7F}"/>
              </a:ext>
            </a:extLst>
          </p:cNvPr>
          <p:cNvSpPr txBox="1"/>
          <p:nvPr/>
        </p:nvSpPr>
        <p:spPr>
          <a:xfrm>
            <a:off x="762529" y="1127782"/>
            <a:ext cx="9181570" cy="461665"/>
          </a:xfrm>
          <a:prstGeom prst="rect">
            <a:avLst/>
          </a:prstGeom>
          <a:noFill/>
        </p:spPr>
        <p:txBody>
          <a:bodyPr wrap="square" rtlCol="0">
            <a:spAutoFit/>
          </a:bodyPr>
          <a:lstStyle/>
          <a:p>
            <a:r>
              <a:rPr lang="en-GB" sz="2400" dirty="0">
                <a:solidFill>
                  <a:srgbClr val="21B4A9"/>
                </a:solidFill>
              </a:rPr>
              <a:t>Secțiunea 2.1: O </a:t>
            </a:r>
            <a:r>
              <a:rPr lang="ro-RO" sz="2400" dirty="0">
                <a:solidFill>
                  <a:srgbClr val="21B4A9"/>
                </a:solidFill>
              </a:rPr>
              <a:t>notă</a:t>
            </a:r>
            <a:r>
              <a:rPr lang="en-GB" sz="2400" dirty="0">
                <a:solidFill>
                  <a:srgbClr val="21B4A9"/>
                </a:solidFill>
              </a:rPr>
              <a:t> - definiția oficială a competenței digitale </a:t>
            </a:r>
          </a:p>
        </p:txBody>
      </p:sp>
      <p:sp>
        <p:nvSpPr>
          <p:cNvPr id="9" name="Rectángulo 7">
            <a:extLst>
              <a:ext uri="{FF2B5EF4-FFF2-40B4-BE49-F238E27FC236}">
                <a16:creationId xmlns:a16="http://schemas.microsoft.com/office/drawing/2014/main" id="{5542BDAC-D70D-C5EB-3F26-F9277DFF6C62}"/>
              </a:ext>
            </a:extLst>
          </p:cNvPr>
          <p:cNvSpPr/>
          <p:nvPr/>
        </p:nvSpPr>
        <p:spPr>
          <a:xfrm>
            <a:off x="762529" y="1871201"/>
            <a:ext cx="7273107" cy="1477328"/>
          </a:xfrm>
          <a:prstGeom prst="rect">
            <a:avLst/>
          </a:prstGeom>
        </p:spPr>
        <p:txBody>
          <a:bodyPr wrap="square">
            <a:spAutoFit/>
          </a:bodyPr>
          <a:lstStyle/>
          <a:p>
            <a:pPr algn="just">
              <a:defRPr/>
            </a:pPr>
            <a:r>
              <a:rPr lang="en-GB" altLang="es-ES" dirty="0">
                <a:cs typeface="Calibri" panose="020F0502020204030204" pitchFamily="34" charset="0"/>
              </a:rPr>
              <a:t>(...) utilizarea încrezătoare și critică a tehnologiei societății informaționale (TSI) pentru muncă, timp liber și comunicare. Aceasta se bazează pe competențe de bază(*) în domeniul TIC: utilizarea calculatoarelor pentru a prelua, evalua, stoca, produce, prezenta și schimba informații, precum și pentru a comunica și a participa la rețele de colaborare prin intermediul internetului</a:t>
            </a:r>
            <a:r>
              <a:rPr lang="en-US" altLang="es-ES" dirty="0">
                <a:cs typeface="Calibri" panose="020F0502020204030204" pitchFamily="34" charset="0"/>
              </a:rPr>
              <a:t>. </a:t>
            </a:r>
            <a:endParaRPr lang="en-US" altLang="es-ES" sz="1500" dirty="0">
              <a:cs typeface="Calibri" panose="020F0502020204030204" pitchFamily="34" charset="0"/>
            </a:endParaRPr>
          </a:p>
        </p:txBody>
      </p:sp>
      <p:sp>
        <p:nvSpPr>
          <p:cNvPr id="14" name="Rettangolo 13"/>
          <p:cNvSpPr/>
          <p:nvPr/>
        </p:nvSpPr>
        <p:spPr>
          <a:xfrm>
            <a:off x="8153400" y="1952625"/>
            <a:ext cx="3476625" cy="3108543"/>
          </a:xfrm>
          <a:prstGeom prst="rect">
            <a:avLst/>
          </a:prstGeom>
          <a:ln>
            <a:solidFill>
              <a:srgbClr val="0070C0"/>
            </a:solidFill>
          </a:ln>
        </p:spPr>
        <p:txBody>
          <a:bodyPr wrap="square">
            <a:spAutoFit/>
          </a:bodyPr>
          <a:lstStyle/>
          <a:p>
            <a:pPr algn="just"/>
            <a:r>
              <a:rPr lang="en-GB" sz="1400" b="1" dirty="0">
                <a:latin typeface="+mj-lt"/>
              </a:rPr>
              <a:t>* </a:t>
            </a:r>
            <a:r>
              <a:rPr lang="en-GB" sz="1400" dirty="0">
                <a:latin typeface="+mj-lt"/>
              </a:rPr>
              <a:t>Competențele necesare includ capacitatea de a căuta, colecta și procesa informații și de a le utiliza într-un mod </a:t>
            </a:r>
            <a:r>
              <a:rPr lang="en-GB" sz="1400" b="1" dirty="0">
                <a:solidFill>
                  <a:srgbClr val="002060"/>
                </a:solidFill>
                <a:latin typeface="+mj-lt"/>
              </a:rPr>
              <a:t>critic </a:t>
            </a:r>
            <a:r>
              <a:rPr lang="en-GB" sz="1400" dirty="0">
                <a:latin typeface="+mj-lt"/>
              </a:rPr>
              <a:t>și </a:t>
            </a:r>
            <a:r>
              <a:rPr lang="en-GB" sz="1400" b="1" dirty="0">
                <a:solidFill>
                  <a:srgbClr val="002060"/>
                </a:solidFill>
                <a:latin typeface="+mj-lt"/>
              </a:rPr>
              <a:t>sistematic</a:t>
            </a:r>
            <a:r>
              <a:rPr lang="en-GB" sz="1400" dirty="0">
                <a:latin typeface="+mj-lt"/>
              </a:rPr>
              <a:t>, evaluând relevanța și distingând realul de virtual, recunoscând în același timp legăturile.</a:t>
            </a:r>
          </a:p>
          <a:p>
            <a:pPr algn="just"/>
            <a:endParaRPr lang="en-GB" sz="1400" dirty="0">
              <a:latin typeface="+mj-lt"/>
            </a:endParaRPr>
          </a:p>
          <a:p>
            <a:pPr algn="just"/>
            <a:r>
              <a:rPr lang="en-GB" sz="1400" dirty="0">
                <a:latin typeface="+mj-lt"/>
              </a:rPr>
              <a:t>Persoanele ar trebui să aibă abilități de utilizare a instrumentelor de producere, prezentare și înțelegere a informațiilor complexe, precum și capacitatea de a </a:t>
            </a:r>
            <a:r>
              <a:rPr lang="en-GB" sz="1400" b="1" dirty="0">
                <a:solidFill>
                  <a:srgbClr val="002060"/>
                </a:solidFill>
                <a:latin typeface="+mj-lt"/>
              </a:rPr>
              <a:t>accesa</a:t>
            </a:r>
            <a:r>
              <a:rPr lang="en-GB" sz="1400" dirty="0">
                <a:latin typeface="+mj-lt"/>
              </a:rPr>
              <a:t>, </a:t>
            </a:r>
            <a:r>
              <a:rPr lang="en-GB" sz="1400" b="1" dirty="0">
                <a:solidFill>
                  <a:srgbClr val="002060"/>
                </a:solidFill>
                <a:latin typeface="+mj-lt"/>
              </a:rPr>
              <a:t>căuta </a:t>
            </a:r>
            <a:r>
              <a:rPr lang="en-GB" sz="1400" dirty="0">
                <a:latin typeface="+mj-lt"/>
              </a:rPr>
              <a:t>și </a:t>
            </a:r>
            <a:r>
              <a:rPr lang="en-GB" sz="1400" b="1" dirty="0">
                <a:solidFill>
                  <a:srgbClr val="002060"/>
                </a:solidFill>
                <a:latin typeface="+mj-lt"/>
              </a:rPr>
              <a:t>utiliza </a:t>
            </a:r>
            <a:r>
              <a:rPr lang="en-GB" sz="1400" dirty="0">
                <a:latin typeface="+mj-lt"/>
              </a:rPr>
              <a:t>servicii bazate pe internet.</a:t>
            </a:r>
          </a:p>
          <a:p>
            <a:pPr algn="just"/>
            <a:endParaRPr lang="en-GB" sz="1400" dirty="0">
              <a:latin typeface="+mj-lt"/>
            </a:endParaRPr>
          </a:p>
          <a:p>
            <a:pPr algn="just"/>
            <a:r>
              <a:rPr lang="en-GB" sz="1400" dirty="0">
                <a:latin typeface="+mj-lt"/>
              </a:rPr>
              <a:t>De asemenea, persoanele ar trebui să fie capabile să utilizeze TIC pentru a sprijini gândirea critică, creativitatea și inovarea.</a:t>
            </a:r>
          </a:p>
        </p:txBody>
      </p:sp>
      <p:pic>
        <p:nvPicPr>
          <p:cNvPr id="15" name="Immagine 14">
            <a:hlinkClick r:id="rId2"/>
          </p:cNvPr>
          <p:cNvPicPr>
            <a:picLocks noChangeAspect="1"/>
          </p:cNvPicPr>
          <p:nvPr/>
        </p:nvPicPr>
        <p:blipFill>
          <a:blip r:embed="rId3"/>
          <a:stretch>
            <a:fillRect/>
          </a:stretch>
        </p:blipFill>
        <p:spPr>
          <a:xfrm>
            <a:off x="883248" y="3639377"/>
            <a:ext cx="7098323" cy="1532779"/>
          </a:xfrm>
          <a:prstGeom prst="rect">
            <a:avLst/>
          </a:prstGeom>
          <a:ln>
            <a:solidFill>
              <a:srgbClr val="0070C0"/>
            </a:solidFill>
          </a:ln>
        </p:spPr>
      </p:pic>
    </p:spTree>
    <p:extLst>
      <p:ext uri="{BB962C8B-B14F-4D97-AF65-F5344CB8AC3E}">
        <p14:creationId xmlns:p14="http://schemas.microsoft.com/office/powerpoint/2010/main" val="2227375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11">
            <a:extLst>
              <a:ext uri="{FF2B5EF4-FFF2-40B4-BE49-F238E27FC236}">
                <a16:creationId xmlns:a16="http://schemas.microsoft.com/office/drawing/2014/main" id="{7E4BEDC3-4004-C13B-086D-CBAC3D154015}"/>
              </a:ext>
            </a:extLst>
          </p:cNvPr>
          <p:cNvSpPr txBox="1"/>
          <p:nvPr/>
        </p:nvSpPr>
        <p:spPr>
          <a:xfrm>
            <a:off x="762529" y="579940"/>
            <a:ext cx="9286346" cy="646331"/>
          </a:xfrm>
          <a:prstGeom prst="rect">
            <a:avLst/>
          </a:prstGeom>
          <a:noFill/>
        </p:spPr>
        <p:txBody>
          <a:bodyPr wrap="square" rtlCol="0">
            <a:spAutoFit/>
          </a:bodyPr>
          <a:lstStyle/>
          <a:p>
            <a:r>
              <a:rPr lang="en-US" sz="3600" b="1" dirty="0">
                <a:solidFill>
                  <a:srgbClr val="FAB632"/>
                </a:solidFill>
                <a:ea typeface="Nunito Bold" charset="0"/>
                <a:cs typeface="Arima Madurai Semi" pitchFamily="2" charset="77"/>
              </a:rPr>
              <a:t>Unitatea 2: Conținutul și structura DigComp</a:t>
            </a:r>
          </a:p>
        </p:txBody>
      </p:sp>
      <p:sp>
        <p:nvSpPr>
          <p:cNvPr id="7" name="CuadroTexto 6">
            <a:extLst>
              <a:ext uri="{FF2B5EF4-FFF2-40B4-BE49-F238E27FC236}">
                <a16:creationId xmlns:a16="http://schemas.microsoft.com/office/drawing/2014/main" id="{B235D64A-702A-A7DC-A3D0-622708D15D7F}"/>
              </a:ext>
            </a:extLst>
          </p:cNvPr>
          <p:cNvSpPr txBox="1"/>
          <p:nvPr/>
        </p:nvSpPr>
        <p:spPr>
          <a:xfrm>
            <a:off x="762530" y="1246054"/>
            <a:ext cx="9981670" cy="461665"/>
          </a:xfrm>
          <a:prstGeom prst="rect">
            <a:avLst/>
          </a:prstGeom>
          <a:noFill/>
        </p:spPr>
        <p:txBody>
          <a:bodyPr wrap="square" rtlCol="0">
            <a:spAutoFit/>
          </a:bodyPr>
          <a:lstStyle/>
          <a:p>
            <a:r>
              <a:rPr lang="en-GB" sz="2400" dirty="0">
                <a:solidFill>
                  <a:srgbClr val="21B4A9"/>
                </a:solidFill>
              </a:rPr>
              <a:t>Secțiunea 2.2: Definiția oficială a competenței digitale (în limbaj simplu) </a:t>
            </a:r>
          </a:p>
        </p:txBody>
      </p:sp>
      <p:sp>
        <p:nvSpPr>
          <p:cNvPr id="8" name="Rectángulo 7">
            <a:extLst>
              <a:ext uri="{FF2B5EF4-FFF2-40B4-BE49-F238E27FC236}">
                <a16:creationId xmlns:a16="http://schemas.microsoft.com/office/drawing/2014/main" id="{5542BDAC-D70D-C5EB-3F26-F9277DFF6C62}"/>
              </a:ext>
            </a:extLst>
          </p:cNvPr>
          <p:cNvSpPr/>
          <p:nvPr/>
        </p:nvSpPr>
        <p:spPr>
          <a:xfrm>
            <a:off x="762529" y="1871201"/>
            <a:ext cx="10648421" cy="2862322"/>
          </a:xfrm>
          <a:prstGeom prst="rect">
            <a:avLst/>
          </a:prstGeom>
        </p:spPr>
        <p:txBody>
          <a:bodyPr wrap="square">
            <a:spAutoFit/>
          </a:bodyPr>
          <a:lstStyle/>
          <a:p>
            <a:pPr algn="just">
              <a:defRPr/>
            </a:pPr>
            <a:r>
              <a:rPr lang="en-GB" dirty="0">
                <a:ea typeface="Times New Roman" panose="02020603050405020304" pitchFamily="18" charset="0"/>
                <a:cs typeface="Calibri" panose="020F0502020204030204" pitchFamily="34" charset="0"/>
              </a:rPr>
              <a:t>Competența digitală înseamnă angajarea și utilizarea tehnologiei digitale pentru învățare, la locul de muncă și pentru participarea socială într-un mod încrezător, critic și responsabil. </a:t>
            </a:r>
          </a:p>
          <a:p>
            <a:pPr algn="just">
              <a:defRPr/>
            </a:pPr>
            <a:r>
              <a:rPr lang="en-GB" dirty="0">
                <a:ea typeface="Times New Roman" panose="02020603050405020304" pitchFamily="18" charset="0"/>
                <a:cs typeface="Calibri" panose="020F0502020204030204" pitchFamily="34" charset="0"/>
              </a:rPr>
              <a:t> </a:t>
            </a:r>
          </a:p>
          <a:p>
            <a:pPr algn="just">
              <a:defRPr/>
            </a:pPr>
            <a:r>
              <a:rPr lang="en-GB" dirty="0">
                <a:ea typeface="Times New Roman" panose="02020603050405020304" pitchFamily="18" charset="0"/>
                <a:cs typeface="Calibri" panose="020F0502020204030204" pitchFamily="34" charset="0"/>
              </a:rPr>
              <a:t>Sunt incluse competențele în domeniul informației și al datelor, comunicarea și munca în echipă, competențele media, producția de conținut digital (inclusiv programarea), siguranța (inclusiv competențele în domeniul bunăstării digitale și al securității cibernetice), preocupările legate de proprietatea intelectuală, rezolvarea problemelor și gândirea critică.</a:t>
            </a:r>
          </a:p>
          <a:p>
            <a:pPr algn="just">
              <a:defRPr/>
            </a:pPr>
            <a:r>
              <a:rPr lang="en-GB" dirty="0">
                <a:ea typeface="Times New Roman" panose="02020603050405020304" pitchFamily="18" charset="0"/>
                <a:cs typeface="Calibri" panose="020F0502020204030204" pitchFamily="34" charset="0"/>
              </a:rPr>
              <a:t> </a:t>
            </a:r>
          </a:p>
          <a:p>
            <a:pPr algn="just">
              <a:defRPr/>
            </a:pPr>
            <a:r>
              <a:rPr lang="en-GB" dirty="0">
                <a:ea typeface="Times New Roman" panose="02020603050405020304" pitchFamily="18" charset="0"/>
                <a:cs typeface="Calibri" panose="020F0502020204030204" pitchFamily="34" charset="0"/>
              </a:rPr>
              <a:t>Competențele includ cunoștințe, aptitudini și atitudini; cu alte cuvinte, acestea sunt alcătuite din concepte și informații (cunoscute și sub numele de cunoștințe), descrieri ale abilităților (cum ar fi capacitatea de a îndeplini sarcini) și atitudini (de exemplu, o mentalitate de a acționa sau de a reacționa). </a:t>
            </a:r>
            <a:endParaRPr lang="en-US" sz="1500" i="1" dirty="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60698993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TotalTime>
  <Words>1531</Words>
  <Application>Microsoft Office PowerPoint</Application>
  <PresentationFormat>Widescreen</PresentationFormat>
  <Paragraphs>180</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Arial Rounded MT Bold</vt:lpstr>
      <vt:lpstr>Calibri</vt:lpstr>
      <vt:lpstr>Calibri Light</vt:lpstr>
      <vt:lpstr>Tema de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Gabriela Álvarez Bordón</dc:creator>
  <cp:keywords>, docId:6D4CC991F411CD35FF69D93020C6BDD5</cp:keywords>
  <cp:lastModifiedBy>OFFICE KLN</cp:lastModifiedBy>
  <cp:revision>22</cp:revision>
  <dcterms:created xsi:type="dcterms:W3CDTF">2022-05-18T10:18:40Z</dcterms:created>
  <dcterms:modified xsi:type="dcterms:W3CDTF">2023-02-16T09:18:24Z</dcterms:modified>
</cp:coreProperties>
</file>