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81" r:id="rId8"/>
    <p:sldId id="282" r:id="rId9"/>
    <p:sldId id="283" r:id="rId10"/>
    <p:sldId id="267" r:id="rId11"/>
    <p:sldId id="268" r:id="rId12"/>
    <p:sldId id="284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63" r:id="rId23"/>
    <p:sldId id="264" r:id="rId24"/>
    <p:sldId id="258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E46"/>
    <a:srgbClr val="21B4A9"/>
    <a:srgbClr val="FA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24CE0-1E6F-455D-9EA9-0292C517A46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B18209-735E-497D-84E5-D0B3DE42604D}">
      <dgm:prSet phldrT="[Testo]"/>
      <dgm:spPr/>
      <dgm:t>
        <a:bodyPr/>
        <a:lstStyle/>
        <a:p>
          <a:r>
            <a:rPr lang="en-US" noProof="0" dirty="0" err="1"/>
            <a:t>Costi</a:t>
          </a:r>
          <a:r>
            <a:rPr lang="en-US" noProof="0" dirty="0"/>
            <a:t> e </a:t>
          </a:r>
          <a:r>
            <a:rPr lang="en-US" noProof="0" dirty="0" err="1"/>
            <a:t>distribuzione</a:t>
          </a:r>
          <a:endParaRPr lang="en-US" noProof="0" dirty="0"/>
        </a:p>
      </dgm:t>
    </dgm:pt>
    <dgm:pt modelId="{83F21EB7-CABD-4753-ADE8-26073395B4F3}" type="parTrans" cxnId="{C5829459-FB0B-47C3-8598-2ACE9C09D4D7}">
      <dgm:prSet/>
      <dgm:spPr/>
      <dgm:t>
        <a:bodyPr/>
        <a:lstStyle/>
        <a:p>
          <a:endParaRPr lang="en-US" noProof="0" dirty="0"/>
        </a:p>
      </dgm:t>
    </dgm:pt>
    <dgm:pt modelId="{730D3C94-7D1A-4DEB-95AB-02C13853D19A}" type="sibTrans" cxnId="{C5829459-FB0B-47C3-8598-2ACE9C09D4D7}">
      <dgm:prSet/>
      <dgm:spPr/>
      <dgm:t>
        <a:bodyPr/>
        <a:lstStyle/>
        <a:p>
          <a:endParaRPr lang="en-US" noProof="0" dirty="0"/>
        </a:p>
      </dgm:t>
    </dgm:pt>
    <dgm:pt modelId="{19A142C1-1274-4421-8572-E21B9EECBC38}">
      <dgm:prSet phldrT="[Testo]"/>
      <dgm:spPr/>
      <dgm:t>
        <a:bodyPr/>
        <a:lstStyle/>
        <a:p>
          <a:r>
            <a:rPr lang="en-US" noProof="0" dirty="0"/>
            <a:t>Core value</a:t>
          </a:r>
        </a:p>
      </dgm:t>
    </dgm:pt>
    <dgm:pt modelId="{91FE984A-E032-4DC9-8B2E-CCA421DC386A}" type="parTrans" cxnId="{2593E032-4A5A-448F-976D-5ECC1CAF86C9}">
      <dgm:prSet/>
      <dgm:spPr/>
      <dgm:t>
        <a:bodyPr/>
        <a:lstStyle/>
        <a:p>
          <a:endParaRPr lang="en-US" noProof="0" dirty="0"/>
        </a:p>
      </dgm:t>
    </dgm:pt>
    <dgm:pt modelId="{AF8E1ED3-1259-484F-8335-72C79A77778A}" type="sibTrans" cxnId="{2593E032-4A5A-448F-976D-5ECC1CAF86C9}">
      <dgm:prSet/>
      <dgm:spPr/>
      <dgm:t>
        <a:bodyPr/>
        <a:lstStyle/>
        <a:p>
          <a:endParaRPr lang="en-US" noProof="0" dirty="0"/>
        </a:p>
      </dgm:t>
    </dgm:pt>
    <dgm:pt modelId="{F7E37F62-CFB1-4D10-8953-3F452ABD554E}">
      <dgm:prSet phldrT="[Testo]"/>
      <dgm:spPr/>
      <dgm:t>
        <a:bodyPr/>
        <a:lstStyle/>
        <a:p>
          <a:r>
            <a:rPr lang="en-US" noProof="0" dirty="0"/>
            <a:t>Marketing</a:t>
          </a:r>
        </a:p>
      </dgm:t>
    </dgm:pt>
    <dgm:pt modelId="{DE7DB2CF-E1D8-4461-B86D-9E29C6DC96BE}" type="parTrans" cxnId="{6D9922DB-4FAA-45FD-869F-7282758CEB41}">
      <dgm:prSet/>
      <dgm:spPr/>
      <dgm:t>
        <a:bodyPr/>
        <a:lstStyle/>
        <a:p>
          <a:endParaRPr lang="en-US" noProof="0" dirty="0"/>
        </a:p>
      </dgm:t>
    </dgm:pt>
    <dgm:pt modelId="{60FC86EC-D499-4F28-98E9-E3F8CA1C3C52}" type="sibTrans" cxnId="{6D9922DB-4FAA-45FD-869F-7282758CEB41}">
      <dgm:prSet/>
      <dgm:spPr/>
      <dgm:t>
        <a:bodyPr/>
        <a:lstStyle/>
        <a:p>
          <a:endParaRPr lang="en-US" noProof="0" dirty="0"/>
        </a:p>
      </dgm:t>
    </dgm:pt>
    <dgm:pt modelId="{3FB58BAB-3F97-4A4A-AE8A-5D57AF0D6B5E}">
      <dgm:prSet phldrT="[Testo]"/>
      <dgm:spPr/>
      <dgm:t>
        <a:bodyPr/>
        <a:lstStyle/>
        <a:p>
          <a:r>
            <a:rPr lang="en-US" noProof="0" dirty="0"/>
            <a:t>Management </a:t>
          </a:r>
        </a:p>
      </dgm:t>
    </dgm:pt>
    <dgm:pt modelId="{1CEC5691-1AE5-4F91-9936-4B4B77ADCB96}" type="parTrans" cxnId="{25807B1D-889F-4691-B701-19F7ECAFA26B}">
      <dgm:prSet/>
      <dgm:spPr/>
      <dgm:t>
        <a:bodyPr/>
        <a:lstStyle/>
        <a:p>
          <a:endParaRPr lang="en-US" noProof="0" dirty="0"/>
        </a:p>
      </dgm:t>
    </dgm:pt>
    <dgm:pt modelId="{61902302-391A-43B3-9D17-F780EC2ED2C5}" type="sibTrans" cxnId="{25807B1D-889F-4691-B701-19F7ECAFA26B}">
      <dgm:prSet/>
      <dgm:spPr/>
      <dgm:t>
        <a:bodyPr/>
        <a:lstStyle/>
        <a:p>
          <a:endParaRPr lang="en-US" noProof="0" dirty="0"/>
        </a:p>
      </dgm:t>
    </dgm:pt>
    <dgm:pt modelId="{AE874EA3-BDA9-472A-8715-D437DE39584D}">
      <dgm:prSet phldrT="[Testo]"/>
      <dgm:spPr/>
      <dgm:t>
        <a:bodyPr/>
        <a:lstStyle/>
        <a:p>
          <a:r>
            <a:rPr lang="en-US" noProof="0" dirty="0" err="1"/>
            <a:t>Distribuzione</a:t>
          </a:r>
          <a:endParaRPr lang="en-US" noProof="0" dirty="0"/>
        </a:p>
      </dgm:t>
    </dgm:pt>
    <dgm:pt modelId="{20A953DE-3851-4FED-BF4D-23C6EC1C9FF8}" type="parTrans" cxnId="{B560E43D-3A46-4BDE-90DA-A8B7D355767A}">
      <dgm:prSet/>
      <dgm:spPr/>
      <dgm:t>
        <a:bodyPr/>
        <a:lstStyle/>
        <a:p>
          <a:endParaRPr lang="en-US" noProof="0" dirty="0"/>
        </a:p>
      </dgm:t>
    </dgm:pt>
    <dgm:pt modelId="{CEBAE99D-BF2E-482D-92F8-988664B50B79}" type="sibTrans" cxnId="{B560E43D-3A46-4BDE-90DA-A8B7D355767A}">
      <dgm:prSet/>
      <dgm:spPr/>
      <dgm:t>
        <a:bodyPr/>
        <a:lstStyle/>
        <a:p>
          <a:endParaRPr lang="en-US" noProof="0" dirty="0"/>
        </a:p>
      </dgm:t>
    </dgm:pt>
    <dgm:pt modelId="{6D554767-DFEC-4E47-8928-4DA127D76E80}">
      <dgm:prSet phldrT="[Testo]"/>
      <dgm:spPr/>
      <dgm:t>
        <a:bodyPr/>
        <a:lstStyle/>
        <a:p>
          <a:r>
            <a:rPr lang="en-US" noProof="0" dirty="0" err="1"/>
            <a:t>Competenze</a:t>
          </a:r>
          <a:endParaRPr lang="en-US" noProof="0" dirty="0"/>
        </a:p>
      </dgm:t>
    </dgm:pt>
    <dgm:pt modelId="{DFFE6FFB-2898-4C2F-873C-351B5E82A015}" type="parTrans" cxnId="{4A5AABC1-4373-4CBA-BBC5-AB5D4A8090A8}">
      <dgm:prSet/>
      <dgm:spPr/>
      <dgm:t>
        <a:bodyPr/>
        <a:lstStyle/>
        <a:p>
          <a:endParaRPr lang="en-US" noProof="0" dirty="0"/>
        </a:p>
      </dgm:t>
    </dgm:pt>
    <dgm:pt modelId="{D68B9B7F-3B69-47C7-B61A-9A661AB026FC}" type="sibTrans" cxnId="{4A5AABC1-4373-4CBA-BBC5-AB5D4A8090A8}">
      <dgm:prSet/>
      <dgm:spPr/>
      <dgm:t>
        <a:bodyPr/>
        <a:lstStyle/>
        <a:p>
          <a:endParaRPr lang="en-US" noProof="0" dirty="0"/>
        </a:p>
      </dgm:t>
    </dgm:pt>
    <dgm:pt modelId="{29C3396D-0007-4A39-B669-CD20829A13D1}">
      <dgm:prSet phldrT="[Testo]"/>
      <dgm:spPr/>
      <dgm:t>
        <a:bodyPr/>
        <a:lstStyle/>
        <a:p>
          <a:r>
            <a:rPr lang="en-US" noProof="0" dirty="0" err="1"/>
            <a:t>Cliente</a:t>
          </a:r>
          <a:r>
            <a:rPr lang="en-US" noProof="0" dirty="0"/>
            <a:t> target</a:t>
          </a:r>
        </a:p>
      </dgm:t>
    </dgm:pt>
    <dgm:pt modelId="{4C666D62-01DD-4F34-9AC3-5D7FE18221B0}" type="parTrans" cxnId="{C6CF9722-F831-4E38-A3DE-581F29FDCA3A}">
      <dgm:prSet/>
      <dgm:spPr/>
      <dgm:t>
        <a:bodyPr/>
        <a:lstStyle/>
        <a:p>
          <a:endParaRPr lang="en-US" noProof="0" dirty="0"/>
        </a:p>
      </dgm:t>
    </dgm:pt>
    <dgm:pt modelId="{B77CBD22-D8B3-426F-BF69-CD2254FE8EA1}" type="sibTrans" cxnId="{C6CF9722-F831-4E38-A3DE-581F29FDCA3A}">
      <dgm:prSet/>
      <dgm:spPr/>
      <dgm:t>
        <a:bodyPr/>
        <a:lstStyle/>
        <a:p>
          <a:endParaRPr lang="en-US" noProof="0" dirty="0"/>
        </a:p>
      </dgm:t>
    </dgm:pt>
    <dgm:pt modelId="{CCF9E68C-B340-4491-AEF2-C7CEAB8A45AF}">
      <dgm:prSet phldrT="[Testo]"/>
      <dgm:spPr/>
      <dgm:t>
        <a:bodyPr/>
        <a:lstStyle/>
        <a:p>
          <a:r>
            <a:rPr lang="en-US" noProof="0" dirty="0" err="1"/>
            <a:t>Prodotti</a:t>
          </a:r>
          <a:r>
            <a:rPr lang="en-US" noProof="0" dirty="0"/>
            <a:t> e </a:t>
          </a:r>
          <a:r>
            <a:rPr lang="en-US" noProof="0" dirty="0" err="1"/>
            <a:t>servizi</a:t>
          </a:r>
          <a:endParaRPr lang="en-US" noProof="0" dirty="0"/>
        </a:p>
      </dgm:t>
    </dgm:pt>
    <dgm:pt modelId="{221E4E1E-6B57-4009-965B-F18065CEC90D}" type="parTrans" cxnId="{0B490214-6A24-4E31-B3AE-4DE439C38D73}">
      <dgm:prSet/>
      <dgm:spPr/>
      <dgm:t>
        <a:bodyPr/>
        <a:lstStyle/>
        <a:p>
          <a:endParaRPr lang="en-US" noProof="0" dirty="0"/>
        </a:p>
      </dgm:t>
    </dgm:pt>
    <dgm:pt modelId="{53641AA1-CF45-4684-A272-76A872454375}" type="sibTrans" cxnId="{0B490214-6A24-4E31-B3AE-4DE439C38D73}">
      <dgm:prSet/>
      <dgm:spPr/>
      <dgm:t>
        <a:bodyPr/>
        <a:lstStyle/>
        <a:p>
          <a:endParaRPr lang="en-US" noProof="0" dirty="0"/>
        </a:p>
      </dgm:t>
    </dgm:pt>
    <dgm:pt modelId="{A7801137-58A1-4DC2-95E3-2F8A13149482}" type="pres">
      <dgm:prSet presAssocID="{55C24CE0-1E6F-455D-9EA9-0292C517A460}" presName="cycle" presStyleCnt="0">
        <dgm:presLayoutVars>
          <dgm:dir/>
          <dgm:resizeHandles val="exact"/>
        </dgm:presLayoutVars>
      </dgm:prSet>
      <dgm:spPr/>
    </dgm:pt>
    <dgm:pt modelId="{DEE2A02C-4CE2-4980-9C03-DF839CA7DC13}" type="pres">
      <dgm:prSet presAssocID="{7BB18209-735E-497D-84E5-D0B3DE42604D}" presName="node" presStyleLbl="node1" presStyleIdx="0" presStyleCnt="8">
        <dgm:presLayoutVars>
          <dgm:bulletEnabled val="1"/>
        </dgm:presLayoutVars>
      </dgm:prSet>
      <dgm:spPr/>
    </dgm:pt>
    <dgm:pt modelId="{F3EC1904-57C9-4349-8C4A-FAAE0BA04076}" type="pres">
      <dgm:prSet presAssocID="{7BB18209-735E-497D-84E5-D0B3DE42604D}" presName="spNode" presStyleCnt="0"/>
      <dgm:spPr/>
    </dgm:pt>
    <dgm:pt modelId="{A578B9C0-FFB6-4AA6-B93D-0BA8D7F0C28C}" type="pres">
      <dgm:prSet presAssocID="{730D3C94-7D1A-4DEB-95AB-02C13853D19A}" presName="sibTrans" presStyleLbl="sibTrans1D1" presStyleIdx="0" presStyleCnt="8"/>
      <dgm:spPr/>
    </dgm:pt>
    <dgm:pt modelId="{9C3B227B-BFF5-474B-B166-47F7297CACF2}" type="pres">
      <dgm:prSet presAssocID="{19A142C1-1274-4421-8572-E21B9EECBC38}" presName="node" presStyleLbl="node1" presStyleIdx="1" presStyleCnt="8">
        <dgm:presLayoutVars>
          <dgm:bulletEnabled val="1"/>
        </dgm:presLayoutVars>
      </dgm:prSet>
      <dgm:spPr/>
    </dgm:pt>
    <dgm:pt modelId="{F526B303-9D63-4AB7-8737-E31B76F65D30}" type="pres">
      <dgm:prSet presAssocID="{19A142C1-1274-4421-8572-E21B9EECBC38}" presName="spNode" presStyleCnt="0"/>
      <dgm:spPr/>
    </dgm:pt>
    <dgm:pt modelId="{3F9AE203-FD80-4182-AF2B-369FC90D3613}" type="pres">
      <dgm:prSet presAssocID="{AF8E1ED3-1259-484F-8335-72C79A77778A}" presName="sibTrans" presStyleLbl="sibTrans1D1" presStyleIdx="1" presStyleCnt="8"/>
      <dgm:spPr/>
    </dgm:pt>
    <dgm:pt modelId="{45B143A9-EF6B-4332-9360-FE739AC25A8F}" type="pres">
      <dgm:prSet presAssocID="{6D554767-DFEC-4E47-8928-4DA127D76E80}" presName="node" presStyleLbl="node1" presStyleIdx="2" presStyleCnt="8">
        <dgm:presLayoutVars>
          <dgm:bulletEnabled val="1"/>
        </dgm:presLayoutVars>
      </dgm:prSet>
      <dgm:spPr/>
    </dgm:pt>
    <dgm:pt modelId="{BD3A060A-E049-459E-844B-3E939F8D4605}" type="pres">
      <dgm:prSet presAssocID="{6D554767-DFEC-4E47-8928-4DA127D76E80}" presName="spNode" presStyleCnt="0"/>
      <dgm:spPr/>
    </dgm:pt>
    <dgm:pt modelId="{109B5FB4-A353-43F5-8986-E114155E4F9D}" type="pres">
      <dgm:prSet presAssocID="{D68B9B7F-3B69-47C7-B61A-9A661AB026FC}" presName="sibTrans" presStyleLbl="sibTrans1D1" presStyleIdx="2" presStyleCnt="8"/>
      <dgm:spPr/>
    </dgm:pt>
    <dgm:pt modelId="{9A79A17C-BA24-4CAE-B6E6-3979BB33CD11}" type="pres">
      <dgm:prSet presAssocID="{29C3396D-0007-4A39-B669-CD20829A13D1}" presName="node" presStyleLbl="node1" presStyleIdx="3" presStyleCnt="8">
        <dgm:presLayoutVars>
          <dgm:bulletEnabled val="1"/>
        </dgm:presLayoutVars>
      </dgm:prSet>
      <dgm:spPr/>
    </dgm:pt>
    <dgm:pt modelId="{1A336C74-F2C3-4B2C-8EB5-F0F6E8A9F6C7}" type="pres">
      <dgm:prSet presAssocID="{29C3396D-0007-4A39-B669-CD20829A13D1}" presName="spNode" presStyleCnt="0"/>
      <dgm:spPr/>
    </dgm:pt>
    <dgm:pt modelId="{AF0D7B10-1275-4F4A-A918-5665D66BBF24}" type="pres">
      <dgm:prSet presAssocID="{B77CBD22-D8B3-426F-BF69-CD2254FE8EA1}" presName="sibTrans" presStyleLbl="sibTrans1D1" presStyleIdx="3" presStyleCnt="8"/>
      <dgm:spPr/>
    </dgm:pt>
    <dgm:pt modelId="{8B402961-CD41-4D1E-96EB-F8BDAAB4DB5D}" type="pres">
      <dgm:prSet presAssocID="{CCF9E68C-B340-4491-AEF2-C7CEAB8A45AF}" presName="node" presStyleLbl="node1" presStyleIdx="4" presStyleCnt="8">
        <dgm:presLayoutVars>
          <dgm:bulletEnabled val="1"/>
        </dgm:presLayoutVars>
      </dgm:prSet>
      <dgm:spPr/>
    </dgm:pt>
    <dgm:pt modelId="{008E9BA2-82E6-454A-9AA5-F274068D95D2}" type="pres">
      <dgm:prSet presAssocID="{CCF9E68C-B340-4491-AEF2-C7CEAB8A45AF}" presName="spNode" presStyleCnt="0"/>
      <dgm:spPr/>
    </dgm:pt>
    <dgm:pt modelId="{E4301ABD-8FD7-40D4-A686-458B460FB4C0}" type="pres">
      <dgm:prSet presAssocID="{53641AA1-CF45-4684-A272-76A872454375}" presName="sibTrans" presStyleLbl="sibTrans1D1" presStyleIdx="4" presStyleCnt="8"/>
      <dgm:spPr/>
    </dgm:pt>
    <dgm:pt modelId="{60DB6312-3343-4547-9100-C50F0C285DD3}" type="pres">
      <dgm:prSet presAssocID="{F7E37F62-CFB1-4D10-8953-3F452ABD554E}" presName="node" presStyleLbl="node1" presStyleIdx="5" presStyleCnt="8">
        <dgm:presLayoutVars>
          <dgm:bulletEnabled val="1"/>
        </dgm:presLayoutVars>
      </dgm:prSet>
      <dgm:spPr/>
    </dgm:pt>
    <dgm:pt modelId="{EC79D15E-46CA-4539-861D-8643757A49C5}" type="pres">
      <dgm:prSet presAssocID="{F7E37F62-CFB1-4D10-8953-3F452ABD554E}" presName="spNode" presStyleCnt="0"/>
      <dgm:spPr/>
    </dgm:pt>
    <dgm:pt modelId="{89F5D222-52B4-49A2-B408-8499D5AC7954}" type="pres">
      <dgm:prSet presAssocID="{60FC86EC-D499-4F28-98E9-E3F8CA1C3C52}" presName="sibTrans" presStyleLbl="sibTrans1D1" presStyleIdx="5" presStyleCnt="8"/>
      <dgm:spPr/>
    </dgm:pt>
    <dgm:pt modelId="{CD39D298-A8DE-4F78-BADE-4A05C74ED873}" type="pres">
      <dgm:prSet presAssocID="{3FB58BAB-3F97-4A4A-AE8A-5D57AF0D6B5E}" presName="node" presStyleLbl="node1" presStyleIdx="6" presStyleCnt="8">
        <dgm:presLayoutVars>
          <dgm:bulletEnabled val="1"/>
        </dgm:presLayoutVars>
      </dgm:prSet>
      <dgm:spPr/>
    </dgm:pt>
    <dgm:pt modelId="{570E4701-343A-48C4-ACCA-0B830F3D0180}" type="pres">
      <dgm:prSet presAssocID="{3FB58BAB-3F97-4A4A-AE8A-5D57AF0D6B5E}" presName="spNode" presStyleCnt="0"/>
      <dgm:spPr/>
    </dgm:pt>
    <dgm:pt modelId="{92FF8435-2753-401E-B809-FE1D337C6F73}" type="pres">
      <dgm:prSet presAssocID="{61902302-391A-43B3-9D17-F780EC2ED2C5}" presName="sibTrans" presStyleLbl="sibTrans1D1" presStyleIdx="6" presStyleCnt="8"/>
      <dgm:spPr/>
    </dgm:pt>
    <dgm:pt modelId="{2CE07389-F9F8-47D2-9981-2E55214C4A9B}" type="pres">
      <dgm:prSet presAssocID="{AE874EA3-BDA9-472A-8715-D437DE39584D}" presName="node" presStyleLbl="node1" presStyleIdx="7" presStyleCnt="8">
        <dgm:presLayoutVars>
          <dgm:bulletEnabled val="1"/>
        </dgm:presLayoutVars>
      </dgm:prSet>
      <dgm:spPr/>
    </dgm:pt>
    <dgm:pt modelId="{A1588EAA-BDB4-42A6-BC03-6EF267CACBCB}" type="pres">
      <dgm:prSet presAssocID="{AE874EA3-BDA9-472A-8715-D437DE39584D}" presName="spNode" presStyleCnt="0"/>
      <dgm:spPr/>
    </dgm:pt>
    <dgm:pt modelId="{DD579F36-1AA4-47C7-B27D-6628C1CF5FD8}" type="pres">
      <dgm:prSet presAssocID="{CEBAE99D-BF2E-482D-92F8-988664B50B79}" presName="sibTrans" presStyleLbl="sibTrans1D1" presStyleIdx="7" presStyleCnt="8"/>
      <dgm:spPr/>
    </dgm:pt>
  </dgm:ptLst>
  <dgm:cxnLst>
    <dgm:cxn modelId="{0D448100-F873-4203-80D6-9C3E18082643}" type="presOf" srcId="{F7E37F62-CFB1-4D10-8953-3F452ABD554E}" destId="{60DB6312-3343-4547-9100-C50F0C285DD3}" srcOrd="0" destOrd="0" presId="urn:microsoft.com/office/officeart/2005/8/layout/cycle6"/>
    <dgm:cxn modelId="{A17E340F-3CA8-4B12-83CA-47C15205BB1E}" type="presOf" srcId="{29C3396D-0007-4A39-B669-CD20829A13D1}" destId="{9A79A17C-BA24-4CAE-B6E6-3979BB33CD11}" srcOrd="0" destOrd="0" presId="urn:microsoft.com/office/officeart/2005/8/layout/cycle6"/>
    <dgm:cxn modelId="{0B490214-6A24-4E31-B3AE-4DE439C38D73}" srcId="{55C24CE0-1E6F-455D-9EA9-0292C517A460}" destId="{CCF9E68C-B340-4491-AEF2-C7CEAB8A45AF}" srcOrd="4" destOrd="0" parTransId="{221E4E1E-6B57-4009-965B-F18065CEC90D}" sibTransId="{53641AA1-CF45-4684-A272-76A872454375}"/>
    <dgm:cxn modelId="{D5C5CF14-D0DE-4B56-94D0-0A68160A3663}" type="presOf" srcId="{CEBAE99D-BF2E-482D-92F8-988664B50B79}" destId="{DD579F36-1AA4-47C7-B27D-6628C1CF5FD8}" srcOrd="0" destOrd="0" presId="urn:microsoft.com/office/officeart/2005/8/layout/cycle6"/>
    <dgm:cxn modelId="{AC748915-80A2-44BA-8A11-DE4CD1924F77}" type="presOf" srcId="{19A142C1-1274-4421-8572-E21B9EECBC38}" destId="{9C3B227B-BFF5-474B-B166-47F7297CACF2}" srcOrd="0" destOrd="0" presId="urn:microsoft.com/office/officeart/2005/8/layout/cycle6"/>
    <dgm:cxn modelId="{25807B1D-889F-4691-B701-19F7ECAFA26B}" srcId="{55C24CE0-1E6F-455D-9EA9-0292C517A460}" destId="{3FB58BAB-3F97-4A4A-AE8A-5D57AF0D6B5E}" srcOrd="6" destOrd="0" parTransId="{1CEC5691-1AE5-4F91-9936-4B4B77ADCB96}" sibTransId="{61902302-391A-43B3-9D17-F780EC2ED2C5}"/>
    <dgm:cxn modelId="{C6CF9722-F831-4E38-A3DE-581F29FDCA3A}" srcId="{55C24CE0-1E6F-455D-9EA9-0292C517A460}" destId="{29C3396D-0007-4A39-B669-CD20829A13D1}" srcOrd="3" destOrd="0" parTransId="{4C666D62-01DD-4F34-9AC3-5D7FE18221B0}" sibTransId="{B77CBD22-D8B3-426F-BF69-CD2254FE8EA1}"/>
    <dgm:cxn modelId="{0008E728-3419-4DE7-9606-F746B0BD850B}" type="presOf" srcId="{60FC86EC-D499-4F28-98E9-E3F8CA1C3C52}" destId="{89F5D222-52B4-49A2-B408-8499D5AC7954}" srcOrd="0" destOrd="0" presId="urn:microsoft.com/office/officeart/2005/8/layout/cycle6"/>
    <dgm:cxn modelId="{2593E032-4A5A-448F-976D-5ECC1CAF86C9}" srcId="{55C24CE0-1E6F-455D-9EA9-0292C517A460}" destId="{19A142C1-1274-4421-8572-E21B9EECBC38}" srcOrd="1" destOrd="0" parTransId="{91FE984A-E032-4DC9-8B2E-CCA421DC386A}" sibTransId="{AF8E1ED3-1259-484F-8335-72C79A77778A}"/>
    <dgm:cxn modelId="{B560E43D-3A46-4BDE-90DA-A8B7D355767A}" srcId="{55C24CE0-1E6F-455D-9EA9-0292C517A460}" destId="{AE874EA3-BDA9-472A-8715-D437DE39584D}" srcOrd="7" destOrd="0" parTransId="{20A953DE-3851-4FED-BF4D-23C6EC1C9FF8}" sibTransId="{CEBAE99D-BF2E-482D-92F8-988664B50B79}"/>
    <dgm:cxn modelId="{721CAF61-F6AC-4F9A-9437-3B418C38D978}" type="presOf" srcId="{AE874EA3-BDA9-472A-8715-D437DE39584D}" destId="{2CE07389-F9F8-47D2-9981-2E55214C4A9B}" srcOrd="0" destOrd="0" presId="urn:microsoft.com/office/officeart/2005/8/layout/cycle6"/>
    <dgm:cxn modelId="{67AB3C44-0369-4532-8D95-7354D39BCC9C}" type="presOf" srcId="{3FB58BAB-3F97-4A4A-AE8A-5D57AF0D6B5E}" destId="{CD39D298-A8DE-4F78-BADE-4A05C74ED873}" srcOrd="0" destOrd="0" presId="urn:microsoft.com/office/officeart/2005/8/layout/cycle6"/>
    <dgm:cxn modelId="{CC5B686E-EA5A-4FDA-9530-C4C9C04606B8}" type="presOf" srcId="{61902302-391A-43B3-9D17-F780EC2ED2C5}" destId="{92FF8435-2753-401E-B809-FE1D337C6F73}" srcOrd="0" destOrd="0" presId="urn:microsoft.com/office/officeart/2005/8/layout/cycle6"/>
    <dgm:cxn modelId="{C5829459-FB0B-47C3-8598-2ACE9C09D4D7}" srcId="{55C24CE0-1E6F-455D-9EA9-0292C517A460}" destId="{7BB18209-735E-497D-84E5-D0B3DE42604D}" srcOrd="0" destOrd="0" parTransId="{83F21EB7-CABD-4753-ADE8-26073395B4F3}" sibTransId="{730D3C94-7D1A-4DEB-95AB-02C13853D19A}"/>
    <dgm:cxn modelId="{2619177E-1C99-4A94-BA94-0B3A5FCFADB7}" type="presOf" srcId="{CCF9E68C-B340-4491-AEF2-C7CEAB8A45AF}" destId="{8B402961-CD41-4D1E-96EB-F8BDAAB4DB5D}" srcOrd="0" destOrd="0" presId="urn:microsoft.com/office/officeart/2005/8/layout/cycle6"/>
    <dgm:cxn modelId="{5BD83B90-B64D-4317-881F-D86ECB1FDB82}" type="presOf" srcId="{D68B9B7F-3B69-47C7-B61A-9A661AB026FC}" destId="{109B5FB4-A353-43F5-8986-E114155E4F9D}" srcOrd="0" destOrd="0" presId="urn:microsoft.com/office/officeart/2005/8/layout/cycle6"/>
    <dgm:cxn modelId="{5D011D9D-F0CC-4DAE-A72D-D6213446D98D}" type="presOf" srcId="{55C24CE0-1E6F-455D-9EA9-0292C517A460}" destId="{A7801137-58A1-4DC2-95E3-2F8A13149482}" srcOrd="0" destOrd="0" presId="urn:microsoft.com/office/officeart/2005/8/layout/cycle6"/>
    <dgm:cxn modelId="{4A5AABC1-4373-4CBA-BBC5-AB5D4A8090A8}" srcId="{55C24CE0-1E6F-455D-9EA9-0292C517A460}" destId="{6D554767-DFEC-4E47-8928-4DA127D76E80}" srcOrd="2" destOrd="0" parTransId="{DFFE6FFB-2898-4C2F-873C-351B5E82A015}" sibTransId="{D68B9B7F-3B69-47C7-B61A-9A661AB026FC}"/>
    <dgm:cxn modelId="{55FD00CD-1A82-40BE-97BA-D78EE1EBA722}" type="presOf" srcId="{AF8E1ED3-1259-484F-8335-72C79A77778A}" destId="{3F9AE203-FD80-4182-AF2B-369FC90D3613}" srcOrd="0" destOrd="0" presId="urn:microsoft.com/office/officeart/2005/8/layout/cycle6"/>
    <dgm:cxn modelId="{1D0B79D2-B0F9-42E3-BA19-D6CFC83C0B1D}" type="presOf" srcId="{53641AA1-CF45-4684-A272-76A872454375}" destId="{E4301ABD-8FD7-40D4-A686-458B460FB4C0}" srcOrd="0" destOrd="0" presId="urn:microsoft.com/office/officeart/2005/8/layout/cycle6"/>
    <dgm:cxn modelId="{D863D2D3-2F5A-4738-BEDC-FBB1296982C2}" type="presOf" srcId="{B77CBD22-D8B3-426F-BF69-CD2254FE8EA1}" destId="{AF0D7B10-1275-4F4A-A918-5665D66BBF24}" srcOrd="0" destOrd="0" presId="urn:microsoft.com/office/officeart/2005/8/layout/cycle6"/>
    <dgm:cxn modelId="{6D9922DB-4FAA-45FD-869F-7282758CEB41}" srcId="{55C24CE0-1E6F-455D-9EA9-0292C517A460}" destId="{F7E37F62-CFB1-4D10-8953-3F452ABD554E}" srcOrd="5" destOrd="0" parTransId="{DE7DB2CF-E1D8-4461-B86D-9E29C6DC96BE}" sibTransId="{60FC86EC-D499-4F28-98E9-E3F8CA1C3C52}"/>
    <dgm:cxn modelId="{55336BDF-F3DF-4CC8-A1B8-A51BA83F9EC0}" type="presOf" srcId="{730D3C94-7D1A-4DEB-95AB-02C13853D19A}" destId="{A578B9C0-FFB6-4AA6-B93D-0BA8D7F0C28C}" srcOrd="0" destOrd="0" presId="urn:microsoft.com/office/officeart/2005/8/layout/cycle6"/>
    <dgm:cxn modelId="{E6DD7AF3-9769-4598-8A57-509442FDE6FB}" type="presOf" srcId="{6D554767-DFEC-4E47-8928-4DA127D76E80}" destId="{45B143A9-EF6B-4332-9360-FE739AC25A8F}" srcOrd="0" destOrd="0" presId="urn:microsoft.com/office/officeart/2005/8/layout/cycle6"/>
    <dgm:cxn modelId="{81F607FD-6228-4645-BD85-93B81EB24939}" type="presOf" srcId="{7BB18209-735E-497D-84E5-D0B3DE42604D}" destId="{DEE2A02C-4CE2-4980-9C03-DF839CA7DC13}" srcOrd="0" destOrd="0" presId="urn:microsoft.com/office/officeart/2005/8/layout/cycle6"/>
    <dgm:cxn modelId="{41618801-81AD-41D1-8481-D6F102D035C1}" type="presParOf" srcId="{A7801137-58A1-4DC2-95E3-2F8A13149482}" destId="{DEE2A02C-4CE2-4980-9C03-DF839CA7DC13}" srcOrd="0" destOrd="0" presId="urn:microsoft.com/office/officeart/2005/8/layout/cycle6"/>
    <dgm:cxn modelId="{A16D4DC3-8484-4CF8-9B76-C38F3247D292}" type="presParOf" srcId="{A7801137-58A1-4DC2-95E3-2F8A13149482}" destId="{F3EC1904-57C9-4349-8C4A-FAAE0BA04076}" srcOrd="1" destOrd="0" presId="urn:microsoft.com/office/officeart/2005/8/layout/cycle6"/>
    <dgm:cxn modelId="{0883B14E-9FE4-455D-BB8F-8B7746764624}" type="presParOf" srcId="{A7801137-58A1-4DC2-95E3-2F8A13149482}" destId="{A578B9C0-FFB6-4AA6-B93D-0BA8D7F0C28C}" srcOrd="2" destOrd="0" presId="urn:microsoft.com/office/officeart/2005/8/layout/cycle6"/>
    <dgm:cxn modelId="{2025BC3F-A349-4CB0-8F1B-A0FC370C53C0}" type="presParOf" srcId="{A7801137-58A1-4DC2-95E3-2F8A13149482}" destId="{9C3B227B-BFF5-474B-B166-47F7297CACF2}" srcOrd="3" destOrd="0" presId="urn:microsoft.com/office/officeart/2005/8/layout/cycle6"/>
    <dgm:cxn modelId="{8E3BC474-FF77-4233-9697-313BE7474719}" type="presParOf" srcId="{A7801137-58A1-4DC2-95E3-2F8A13149482}" destId="{F526B303-9D63-4AB7-8737-E31B76F65D30}" srcOrd="4" destOrd="0" presId="urn:microsoft.com/office/officeart/2005/8/layout/cycle6"/>
    <dgm:cxn modelId="{F178D98D-2E98-4076-B0B1-5B442E70D6D8}" type="presParOf" srcId="{A7801137-58A1-4DC2-95E3-2F8A13149482}" destId="{3F9AE203-FD80-4182-AF2B-369FC90D3613}" srcOrd="5" destOrd="0" presId="urn:microsoft.com/office/officeart/2005/8/layout/cycle6"/>
    <dgm:cxn modelId="{D1DF4A68-A93E-4647-A00C-C264E8D98321}" type="presParOf" srcId="{A7801137-58A1-4DC2-95E3-2F8A13149482}" destId="{45B143A9-EF6B-4332-9360-FE739AC25A8F}" srcOrd="6" destOrd="0" presId="urn:microsoft.com/office/officeart/2005/8/layout/cycle6"/>
    <dgm:cxn modelId="{D83C1291-2BAF-43FF-8B6F-B4A0EB7A013E}" type="presParOf" srcId="{A7801137-58A1-4DC2-95E3-2F8A13149482}" destId="{BD3A060A-E049-459E-844B-3E939F8D4605}" srcOrd="7" destOrd="0" presId="urn:microsoft.com/office/officeart/2005/8/layout/cycle6"/>
    <dgm:cxn modelId="{DAEAB541-736A-4DEE-96D0-42C87F6B0C91}" type="presParOf" srcId="{A7801137-58A1-4DC2-95E3-2F8A13149482}" destId="{109B5FB4-A353-43F5-8986-E114155E4F9D}" srcOrd="8" destOrd="0" presId="urn:microsoft.com/office/officeart/2005/8/layout/cycle6"/>
    <dgm:cxn modelId="{53C6F355-7116-4134-A5CD-72B81E8C2F31}" type="presParOf" srcId="{A7801137-58A1-4DC2-95E3-2F8A13149482}" destId="{9A79A17C-BA24-4CAE-B6E6-3979BB33CD11}" srcOrd="9" destOrd="0" presId="urn:microsoft.com/office/officeart/2005/8/layout/cycle6"/>
    <dgm:cxn modelId="{5375E0DD-BB4A-47AC-B7EB-C6BD6A370339}" type="presParOf" srcId="{A7801137-58A1-4DC2-95E3-2F8A13149482}" destId="{1A336C74-F2C3-4B2C-8EB5-F0F6E8A9F6C7}" srcOrd="10" destOrd="0" presId="urn:microsoft.com/office/officeart/2005/8/layout/cycle6"/>
    <dgm:cxn modelId="{ED9F2012-3897-44F0-B51C-C79C2634E986}" type="presParOf" srcId="{A7801137-58A1-4DC2-95E3-2F8A13149482}" destId="{AF0D7B10-1275-4F4A-A918-5665D66BBF24}" srcOrd="11" destOrd="0" presId="urn:microsoft.com/office/officeart/2005/8/layout/cycle6"/>
    <dgm:cxn modelId="{5C3CA53F-C74D-4993-BA6A-E01FBE2B3DE3}" type="presParOf" srcId="{A7801137-58A1-4DC2-95E3-2F8A13149482}" destId="{8B402961-CD41-4D1E-96EB-F8BDAAB4DB5D}" srcOrd="12" destOrd="0" presId="urn:microsoft.com/office/officeart/2005/8/layout/cycle6"/>
    <dgm:cxn modelId="{926EBC72-775E-434B-9CE0-8D1E2472A37B}" type="presParOf" srcId="{A7801137-58A1-4DC2-95E3-2F8A13149482}" destId="{008E9BA2-82E6-454A-9AA5-F274068D95D2}" srcOrd="13" destOrd="0" presId="urn:microsoft.com/office/officeart/2005/8/layout/cycle6"/>
    <dgm:cxn modelId="{D5E74C97-02B4-4556-8C9E-8B989EE3914C}" type="presParOf" srcId="{A7801137-58A1-4DC2-95E3-2F8A13149482}" destId="{E4301ABD-8FD7-40D4-A686-458B460FB4C0}" srcOrd="14" destOrd="0" presId="urn:microsoft.com/office/officeart/2005/8/layout/cycle6"/>
    <dgm:cxn modelId="{329EE51A-FBF3-42E3-BAEA-9318C8AFF4DF}" type="presParOf" srcId="{A7801137-58A1-4DC2-95E3-2F8A13149482}" destId="{60DB6312-3343-4547-9100-C50F0C285DD3}" srcOrd="15" destOrd="0" presId="urn:microsoft.com/office/officeart/2005/8/layout/cycle6"/>
    <dgm:cxn modelId="{DF250220-FCD3-4208-B38F-F686EE0FBB84}" type="presParOf" srcId="{A7801137-58A1-4DC2-95E3-2F8A13149482}" destId="{EC79D15E-46CA-4539-861D-8643757A49C5}" srcOrd="16" destOrd="0" presId="urn:microsoft.com/office/officeart/2005/8/layout/cycle6"/>
    <dgm:cxn modelId="{C9BD4F52-73EA-4575-858C-E9F5FF3762E7}" type="presParOf" srcId="{A7801137-58A1-4DC2-95E3-2F8A13149482}" destId="{89F5D222-52B4-49A2-B408-8499D5AC7954}" srcOrd="17" destOrd="0" presId="urn:microsoft.com/office/officeart/2005/8/layout/cycle6"/>
    <dgm:cxn modelId="{14D3D8C7-9724-4B5F-862B-BF7D9049A323}" type="presParOf" srcId="{A7801137-58A1-4DC2-95E3-2F8A13149482}" destId="{CD39D298-A8DE-4F78-BADE-4A05C74ED873}" srcOrd="18" destOrd="0" presId="urn:microsoft.com/office/officeart/2005/8/layout/cycle6"/>
    <dgm:cxn modelId="{003CD940-ED74-4B8A-B0AC-617ECB755035}" type="presParOf" srcId="{A7801137-58A1-4DC2-95E3-2F8A13149482}" destId="{570E4701-343A-48C4-ACCA-0B830F3D0180}" srcOrd="19" destOrd="0" presId="urn:microsoft.com/office/officeart/2005/8/layout/cycle6"/>
    <dgm:cxn modelId="{1668AACD-D4F4-40B0-B3D9-C5BA54178CD5}" type="presParOf" srcId="{A7801137-58A1-4DC2-95E3-2F8A13149482}" destId="{92FF8435-2753-401E-B809-FE1D337C6F73}" srcOrd="20" destOrd="0" presId="urn:microsoft.com/office/officeart/2005/8/layout/cycle6"/>
    <dgm:cxn modelId="{16E0753C-BC43-40AE-B1E0-7CF8CA09C368}" type="presParOf" srcId="{A7801137-58A1-4DC2-95E3-2F8A13149482}" destId="{2CE07389-F9F8-47D2-9981-2E55214C4A9B}" srcOrd="21" destOrd="0" presId="urn:microsoft.com/office/officeart/2005/8/layout/cycle6"/>
    <dgm:cxn modelId="{7B4AC8B3-1C4E-4381-95B9-6113E89FE481}" type="presParOf" srcId="{A7801137-58A1-4DC2-95E3-2F8A13149482}" destId="{A1588EAA-BDB4-42A6-BC03-6EF267CACBCB}" srcOrd="22" destOrd="0" presId="urn:microsoft.com/office/officeart/2005/8/layout/cycle6"/>
    <dgm:cxn modelId="{750016B8-079D-484A-B9BD-5F6F7040A501}" type="presParOf" srcId="{A7801137-58A1-4DC2-95E3-2F8A13149482}" destId="{DD579F36-1AA4-47C7-B27D-6628C1CF5FD8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2A02C-4CE2-4980-9C03-DF839CA7DC13}">
      <dsp:nvSpPr>
        <dsp:cNvPr id="0" name=""/>
        <dsp:cNvSpPr/>
      </dsp:nvSpPr>
      <dsp:spPr>
        <a:xfrm>
          <a:off x="3540125" y="182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Costi</a:t>
          </a:r>
          <a:r>
            <a:rPr lang="en-US" sz="1200" kern="1200" noProof="0" dirty="0"/>
            <a:t> e </a:t>
          </a:r>
          <a:r>
            <a:rPr lang="en-US" sz="1200" kern="1200" noProof="0" dirty="0" err="1"/>
            <a:t>distribuzione</a:t>
          </a:r>
          <a:endParaRPr lang="en-US" sz="1200" kern="1200" noProof="0" dirty="0"/>
        </a:p>
      </dsp:txBody>
      <dsp:txXfrm>
        <a:off x="3573370" y="35069"/>
        <a:ext cx="981259" cy="614547"/>
      </dsp:txXfrm>
    </dsp:sp>
    <dsp:sp modelId="{A578B9C0-FFB6-4AA6-B93D-0BA8D7F0C28C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2898440" y="60433"/>
              </a:moveTo>
              <a:arcTo wR="2366990" hR="2366990" stAng="169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B227B-BFF5-474B-B166-47F7297CACF2}">
      <dsp:nvSpPr>
        <dsp:cNvPr id="0" name=""/>
        <dsp:cNvSpPr/>
      </dsp:nvSpPr>
      <dsp:spPr>
        <a:xfrm>
          <a:off x="5213839" y="695100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Core value</a:t>
          </a:r>
        </a:p>
      </dsp:txBody>
      <dsp:txXfrm>
        <a:off x="5247084" y="728345"/>
        <a:ext cx="981259" cy="614547"/>
      </dsp:txXfrm>
    </dsp:sp>
    <dsp:sp modelId="{3F9AE203-FD80-4182-AF2B-369FC90D3613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4328789" y="1042609"/>
              </a:moveTo>
              <a:arcTo wR="2366990" hR="2366990" stAng="19558640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143A9-EF6B-4332-9360-FE739AC25A8F}">
      <dsp:nvSpPr>
        <dsp:cNvPr id="0" name=""/>
        <dsp:cNvSpPr/>
      </dsp:nvSpPr>
      <dsp:spPr>
        <a:xfrm>
          <a:off x="5907115" y="236881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Competenze</a:t>
          </a:r>
          <a:endParaRPr lang="en-US" sz="1200" kern="1200" noProof="0" dirty="0"/>
        </a:p>
      </dsp:txBody>
      <dsp:txXfrm>
        <a:off x="5940360" y="2402059"/>
        <a:ext cx="981259" cy="614547"/>
      </dsp:txXfrm>
    </dsp:sp>
    <dsp:sp modelId="{109B5FB4-A353-43F5-8986-E114155E4F9D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4707801" y="2718047"/>
              </a:moveTo>
              <a:arcTo wR="2366990" hR="2366990" stAng="511753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9A17C-BA24-4CAE-B6E6-3979BB33CD11}">
      <dsp:nvSpPr>
        <dsp:cNvPr id="0" name=""/>
        <dsp:cNvSpPr/>
      </dsp:nvSpPr>
      <dsp:spPr>
        <a:xfrm>
          <a:off x="5213839" y="4042529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Cliente</a:t>
          </a:r>
          <a:r>
            <a:rPr lang="en-US" sz="1200" kern="1200" noProof="0" dirty="0"/>
            <a:t> target</a:t>
          </a:r>
        </a:p>
      </dsp:txBody>
      <dsp:txXfrm>
        <a:off x="5247084" y="4075774"/>
        <a:ext cx="981259" cy="614547"/>
      </dsp:txXfrm>
    </dsp:sp>
    <dsp:sp modelId="{AF0D7B10-1275-4F4A-A918-5665D66BBF24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3603554" y="4385294"/>
              </a:moveTo>
              <a:arcTo wR="2366990" hR="2366990" stAng="35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02961-CD41-4D1E-96EB-F8BDAAB4DB5D}">
      <dsp:nvSpPr>
        <dsp:cNvPr id="0" name=""/>
        <dsp:cNvSpPr/>
      </dsp:nvSpPr>
      <dsp:spPr>
        <a:xfrm>
          <a:off x="3540124" y="473580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Prodotti</a:t>
          </a:r>
          <a:r>
            <a:rPr lang="en-US" sz="1200" kern="1200" noProof="0" dirty="0"/>
            <a:t> e </a:t>
          </a:r>
          <a:r>
            <a:rPr lang="en-US" sz="1200" kern="1200" noProof="0" dirty="0" err="1"/>
            <a:t>servizi</a:t>
          </a:r>
          <a:endParaRPr lang="en-US" sz="1200" kern="1200" noProof="0" dirty="0"/>
        </a:p>
      </dsp:txBody>
      <dsp:txXfrm>
        <a:off x="3573369" y="4769049"/>
        <a:ext cx="981259" cy="614547"/>
      </dsp:txXfrm>
    </dsp:sp>
    <dsp:sp modelId="{E4301ABD-8FD7-40D4-A686-458B460FB4C0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1835539" y="4673546"/>
              </a:moveTo>
              <a:arcTo wR="2366990" hR="2366990" stAng="61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B6312-3343-4547-9100-C50F0C285DD3}">
      <dsp:nvSpPr>
        <dsp:cNvPr id="0" name=""/>
        <dsp:cNvSpPr/>
      </dsp:nvSpPr>
      <dsp:spPr>
        <a:xfrm>
          <a:off x="1866410" y="4042529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Marketing</a:t>
          </a:r>
        </a:p>
      </dsp:txBody>
      <dsp:txXfrm>
        <a:off x="1899655" y="4075774"/>
        <a:ext cx="981259" cy="614547"/>
      </dsp:txXfrm>
    </dsp:sp>
    <dsp:sp modelId="{89F5D222-52B4-49A2-B408-8499D5AC7954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405190" y="3691370"/>
              </a:moveTo>
              <a:arcTo wR="2366990" hR="2366990" stAng="8758640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9D298-A8DE-4F78-BADE-4A05C74ED873}">
      <dsp:nvSpPr>
        <dsp:cNvPr id="0" name=""/>
        <dsp:cNvSpPr/>
      </dsp:nvSpPr>
      <dsp:spPr>
        <a:xfrm>
          <a:off x="1173134" y="236881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Management </a:t>
          </a:r>
        </a:p>
      </dsp:txBody>
      <dsp:txXfrm>
        <a:off x="1206379" y="2402059"/>
        <a:ext cx="981259" cy="614547"/>
      </dsp:txXfrm>
    </dsp:sp>
    <dsp:sp modelId="{92FF8435-2753-401E-B809-FE1D337C6F73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26178" y="2015932"/>
              </a:moveTo>
              <a:arcTo wR="2366990" hR="2366990" stAng="11311753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07389-F9F8-47D2-9981-2E55214C4A9B}">
      <dsp:nvSpPr>
        <dsp:cNvPr id="0" name=""/>
        <dsp:cNvSpPr/>
      </dsp:nvSpPr>
      <dsp:spPr>
        <a:xfrm>
          <a:off x="1866410" y="695100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Distribuzione</a:t>
          </a:r>
          <a:endParaRPr lang="en-US" sz="1200" kern="1200" noProof="0" dirty="0"/>
        </a:p>
      </dsp:txBody>
      <dsp:txXfrm>
        <a:off x="1899655" y="728345"/>
        <a:ext cx="981259" cy="614547"/>
      </dsp:txXfrm>
    </dsp:sp>
    <dsp:sp modelId="{DD579F36-1AA4-47C7-B27D-6628C1CF5FD8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1130425" y="348686"/>
              </a:moveTo>
              <a:arcTo wR="2366990" hR="2366990" stAng="143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1FF41-CD1A-8140-38A8-572B0505D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E8A41-8D12-4539-35E4-635E1942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9EFB6-6F28-2CE7-DA39-9FFB932F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156F0B-2503-DACE-9A78-B7717E95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397C-7557-BA3D-4CCD-330BF822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80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E56A9-3A7D-837B-E334-C06309C8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3C8221-C4EC-C575-DDBD-3012EF7EB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B7EB1-E743-1CCC-C888-344B6C1B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10AFD-106C-213A-7F13-0EDE7BE1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57F49-D922-1509-32DB-005AC297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3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F18F1B-5E1B-B194-76D9-C18C263FC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520537-3A41-9DAD-C8AE-3565DE29A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62325-E1F6-2444-08BE-1A5B241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5E179-655C-55CF-FD8E-321C0BE6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EBE69-3E0A-4C22-3987-9A031017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EF0D9-250D-B173-CA20-51364711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249E9-112F-85CE-D7F7-93C1BA22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E16C8-EB9E-D857-3C35-AECC06B6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0D4AA-8E48-6479-2182-4CB677EB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5CA5DE-D531-5C96-8B8B-70826F5B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4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0390-62C4-734D-4F29-FFB0E699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AA7923-5505-9F8E-462B-ACAB1BA23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4B2E3-5ABD-E26F-E1FA-5E9F17FC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22184-63A7-631D-8138-92E801AE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11C42-6B8A-B438-CA1F-5AFC653F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0AF0-E528-1E31-6A16-C7D01A20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D0778F-A471-4E5B-3BA1-04DD0588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77CB8-6FD1-FA4B-C1ED-7190CFD9D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CC7DE-FDC1-FB71-FAAB-7AB39719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B6352F-02B0-AC04-FEFE-BC462902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9EBA2-1FB1-18A6-8343-8D13550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8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4FBD4-C478-AEAE-721F-AD6C27DB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A5093-657F-AA02-BA4D-D5009BF0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2F366-F4FA-B081-DA47-044D0101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E9DF89-4E73-E541-8346-180BAEFA1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0C52CF-BFAA-2E2A-245F-BF3A83FA4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9816C6-8177-13EA-13E7-CC7E9518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431091-B52F-3975-06DC-56D7827A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207E81-7918-9E06-E62A-FF8563CB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44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B3FDE-6754-7569-C0C2-851C9815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933CE4-76CD-41E4-CF39-CC81ED54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E2EA3-8C4A-4F2C-D155-DC2ADD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DBB076-1F4F-9D8A-AABF-E8431C36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B3B8DA-C1E6-104C-83BC-13F15006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A57610-854E-FB9D-60E9-1B8C090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1F6286-88AC-F677-86E9-4534E35A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96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4088E-1158-6A83-EF0D-373F27B5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5DE7E-F3BE-9513-0A5C-AA4AC2E4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94873D-EADE-016F-8045-F0D38C58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4C1D-7304-1205-B58E-CB30CC53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59429-599C-0D64-61D8-2EB3A9E2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363417-DB7C-0722-2DFE-9B633EB6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DF33C-1354-3A0C-3F14-50010CA9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64D6AA-2847-F54E-3837-627D806CC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35EABF-0BAE-ABC3-4927-8A27E272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161638-C472-B280-513F-C14C24CF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740C8-1EB5-246C-52C0-C53F4D95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DD635-69EE-ED03-E4FE-72C43CD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00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5F1F94-1803-93D3-800C-629F062A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5A4B6-58CB-1944-3657-914A85C71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49-1140-5853-0BA4-9B46551BB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B662-0D75-408A-B909-E625DE7528A1}" type="datetimeFigureOut">
              <a:rPr lang="es-ES" smtClean="0"/>
              <a:t>16/12/2022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98254-A69D-45D8-7EDA-1CDF7A87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3F86D-EDE9-9542-1E5A-9A896EC06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oughnickel.com/business/Breakeven-analysis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ademia.edu/download/33336102/BMG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FAA5355-FA6D-9289-CF05-E411C729EF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3912093" y="1074198"/>
            <a:ext cx="4367813" cy="19353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4D1AB93-D818-3BBD-F46C-A8E4FA4304AE}"/>
              </a:ext>
            </a:extLst>
          </p:cNvPr>
          <p:cNvSpPr txBox="1"/>
          <p:nvPr/>
        </p:nvSpPr>
        <p:spPr>
          <a:xfrm>
            <a:off x="1056324" y="4253013"/>
            <a:ext cx="667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EA4E46"/>
                </a:solidFill>
              </a:rPr>
              <a:t>Imprenditorialità</a:t>
            </a:r>
            <a:endParaRPr lang="en-GB" sz="3200" dirty="0">
              <a:solidFill>
                <a:srgbClr val="EA4E46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511FC4-99E8-5FDC-25E3-0930F60300A2}"/>
              </a:ext>
            </a:extLst>
          </p:cNvPr>
          <p:cNvSpPr txBox="1"/>
          <p:nvPr/>
        </p:nvSpPr>
        <p:spPr>
          <a:xfrm>
            <a:off x="1056324" y="499545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 err="1"/>
              <a:t>Sviluppato</a:t>
            </a:r>
            <a:r>
              <a:rPr lang="en-GB" b="1" dirty="0"/>
              <a:t> da:</a:t>
            </a:r>
            <a:r>
              <a:rPr lang="en-GB" dirty="0"/>
              <a:t> IDP</a:t>
            </a:r>
          </a:p>
        </p:txBody>
      </p:sp>
      <p:sp>
        <p:nvSpPr>
          <p:cNvPr id="9" name="Medio marco 8">
            <a:extLst>
              <a:ext uri="{FF2B5EF4-FFF2-40B4-BE49-F238E27FC236}">
                <a16:creationId xmlns:a16="http://schemas.microsoft.com/office/drawing/2014/main" id="{7E7B1CC3-4856-87EE-DB35-5BB408D9C833}"/>
              </a:ext>
            </a:extLst>
          </p:cNvPr>
          <p:cNvSpPr/>
          <p:nvPr/>
        </p:nvSpPr>
        <p:spPr>
          <a:xfrm>
            <a:off x="461521" y="486455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Medio marco 9">
            <a:extLst>
              <a:ext uri="{FF2B5EF4-FFF2-40B4-BE49-F238E27FC236}">
                <a16:creationId xmlns:a16="http://schemas.microsoft.com/office/drawing/2014/main" id="{A9462FBD-9F54-4535-B29A-F526FFD614BA}"/>
              </a:ext>
            </a:extLst>
          </p:cNvPr>
          <p:cNvSpPr/>
          <p:nvPr/>
        </p:nvSpPr>
        <p:spPr>
          <a:xfrm rot="10800000">
            <a:off x="10780510" y="4995454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Il ruolo dell’imprenditorialità nel migliorare la qualità della vita delle persone comuni, compresi i gruppi svantaggiati, è riconosciuto nel contesto dell’Agenda 2030 per lo sviluppo sostenibile, in quanto contribuisce alla costruzione di infrastrutture resilienti, alla promozione dell'industrializzazione inclusiva e sostenibile e alla promozione dell'innovazione (ad esempio, Obiettivi di Sviluppo Sociale, </a:t>
            </a:r>
            <a:r>
              <a:rPr lang="it-IT" dirty="0" err="1">
                <a:ea typeface="Times New Roman" panose="02020603050405020304" pitchFamily="18" charset="0"/>
                <a:cs typeface="Calibri" panose="020F0502020204030204" pitchFamily="34" charset="0"/>
              </a:rPr>
              <a:t>SDG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). </a:t>
            </a:r>
          </a:p>
          <a:p>
            <a:pPr algn="just">
              <a:defRPr/>
            </a:pPr>
            <a:endParaRPr lang="it-IT" dirty="0">
              <a:ea typeface="Arial MT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/>
              <a:t>Gli </a:t>
            </a:r>
            <a:r>
              <a:rPr lang="it-IT" dirty="0" err="1"/>
              <a:t>SDG</a:t>
            </a:r>
            <a:r>
              <a:rPr lang="it-IT" dirty="0"/>
              <a:t> 4 e 8 sono collegati all’imprenditorialità, in particolare l’obiettivo 4.4 e l’obiettivo 8.3. Quando i tre livelli del modello di business sono combinati, rivelano come un’organizzazione produce diversi tipi di valore: economico, ambientale e sociale. 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1.2: </a:t>
            </a:r>
            <a:r>
              <a:rPr lang="en-GB" sz="2400" dirty="0" err="1">
                <a:solidFill>
                  <a:srgbClr val="21B4A9"/>
                </a:solidFill>
              </a:rPr>
              <a:t>Nuove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Economie</a:t>
            </a:r>
            <a:r>
              <a:rPr lang="en-GB" sz="2400" dirty="0">
                <a:solidFill>
                  <a:srgbClr val="21B4A9"/>
                </a:solidFill>
              </a:rPr>
              <a:t> e SDGs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8" y="579940"/>
            <a:ext cx="1074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Definizione dell’idea e del design del modello di business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4149476" y="4064000"/>
            <a:ext cx="3893048" cy="2590800"/>
            <a:chOff x="4306072" y="4126382"/>
            <a:chExt cx="3254737" cy="2304898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1E069B23-8E40-1A47-B57F-D45DD52F4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6072" y="4126382"/>
              <a:ext cx="1385296" cy="2304898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B5993D51-8266-7D46-8DE2-58EF38A5D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5512" y="4143544"/>
              <a:ext cx="1385297" cy="22705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656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1.3: </a:t>
            </a:r>
            <a:r>
              <a:rPr lang="en-GB" sz="2400" dirty="0" err="1">
                <a:solidFill>
                  <a:srgbClr val="21B4A9"/>
                </a:solidFill>
              </a:rPr>
              <a:t>Imprenditorialità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sociale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10155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Definizione dell'idea e del design del modello di business</a:t>
            </a: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L’imprenditorialità sociale mescola preoccupazioni commerciali e sociali nel tentativo di migliorare la vita delle persone. Oltre alle motivazioni umanitarie, una logica concepibile per un tale cambiamento è che con l’avanzare della società, le imprese diventeranno più redditizie.</a:t>
            </a:r>
          </a:p>
          <a:p>
            <a:pPr algn="just">
              <a:defRPr/>
            </a:pP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Esistono diverse varietà di imprenditoria sociale, tra cui: </a:t>
            </a: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TextBox 59">
            <a:extLst>
              <a:ext uri="{FF2B5EF4-FFF2-40B4-BE49-F238E27FC236}">
                <a16:creationId xmlns:a16="http://schemas.microsoft.com/office/drawing/2014/main" id="{9F684A7D-2502-889D-AD01-A82D5FD65C00}"/>
              </a:ext>
            </a:extLst>
          </p:cNvPr>
          <p:cNvSpPr txBox="1"/>
          <p:nvPr/>
        </p:nvSpPr>
        <p:spPr>
          <a:xfrm>
            <a:off x="4634465" y="5897515"/>
            <a:ext cx="685892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Questi imprenditori sociali reinvestono il 100% dei loro profitti per dare continuità e rifinanziamento su progetti in corso/futuri.</a:t>
            </a:r>
          </a:p>
        </p:txBody>
      </p:sp>
      <p:sp>
        <p:nvSpPr>
          <p:cNvPr id="8" name="TextBox 60">
            <a:extLst>
              <a:ext uri="{FF2B5EF4-FFF2-40B4-BE49-F238E27FC236}">
                <a16:creationId xmlns:a16="http://schemas.microsoft.com/office/drawing/2014/main" id="{321F419F-17B4-A81A-788E-49342022417C}"/>
              </a:ext>
            </a:extLst>
          </p:cNvPr>
          <p:cNvSpPr txBox="1"/>
          <p:nvPr/>
        </p:nvSpPr>
        <p:spPr>
          <a:xfrm>
            <a:off x="4649212" y="3339751"/>
            <a:ext cx="682943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Operano in aree geografiche e comunità specifiche per una vasta gamma di cause. Sono quelli che effettuano cambiamenti immediati e aspirano a qualcosa di più.</a:t>
            </a:r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4F0CB8F7-6904-7B27-42F0-BE74C5AF6A24}"/>
              </a:ext>
            </a:extLst>
          </p:cNvPr>
          <p:cNvSpPr txBox="1"/>
          <p:nvPr/>
        </p:nvSpPr>
        <p:spPr>
          <a:xfrm>
            <a:off x="4659043" y="4274067"/>
            <a:ext cx="682943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Si concentrano sulla costruzione di un’azienda in grado di affrontare un problema che gli sforzi del governo e di altre imprese non possono.</a:t>
            </a:r>
          </a:p>
        </p:txBody>
      </p:sp>
      <p:sp>
        <p:nvSpPr>
          <p:cNvPr id="10" name="TextBox 59">
            <a:extLst>
              <a:ext uri="{FF2B5EF4-FFF2-40B4-BE49-F238E27FC236}">
                <a16:creationId xmlns:a16="http://schemas.microsoft.com/office/drawing/2014/main" id="{7CED6AEE-1E23-0C4B-58E9-5C8E82CB90C4}"/>
              </a:ext>
            </a:extLst>
          </p:cNvPr>
          <p:cNvSpPr txBox="1"/>
          <p:nvPr/>
        </p:nvSpPr>
        <p:spPr>
          <a:xfrm>
            <a:off x="4659043" y="4962680"/>
            <a:ext cx="685892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Gli imprenditori sociali globali pensano su una scala più ampia e si concentrano sulle trasformazioni globali. Danno priorità alla responsabilità sociale rispetto ai guadagni. </a:t>
            </a:r>
            <a:endParaRPr lang="en-US" sz="1600" dirty="0"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16" name="Rectángulo redondeado 2">
            <a:extLst>
              <a:ext uri="{FF2B5EF4-FFF2-40B4-BE49-F238E27FC236}">
                <a16:creationId xmlns:a16="http://schemas.microsoft.com/office/drawing/2014/main" id="{FD367A6C-EBA9-79A8-7837-B419AB6D5FF0}"/>
              </a:ext>
            </a:extLst>
          </p:cNvPr>
          <p:cNvSpPr/>
          <p:nvPr/>
        </p:nvSpPr>
        <p:spPr>
          <a:xfrm>
            <a:off x="713359" y="3421123"/>
            <a:ext cx="3222494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Imprenditore</a:t>
            </a:r>
            <a:r>
              <a:rPr lang="en-GB" sz="1500" dirty="0"/>
              <a:t> </a:t>
            </a:r>
            <a:r>
              <a:rPr lang="en-GB" sz="1500" dirty="0" err="1"/>
              <a:t>sociale</a:t>
            </a:r>
            <a:r>
              <a:rPr lang="en-GB" sz="1500" dirty="0"/>
              <a:t> di </a:t>
            </a:r>
            <a:r>
              <a:rPr lang="en-GB" sz="1500" dirty="0" err="1"/>
              <a:t>comunità</a:t>
            </a:r>
            <a:endParaRPr lang="en-GB" sz="1500" dirty="0"/>
          </a:p>
        </p:txBody>
      </p:sp>
      <p:sp>
        <p:nvSpPr>
          <p:cNvPr id="17" name="Rectángulo redondeado 2">
            <a:extLst>
              <a:ext uri="{FF2B5EF4-FFF2-40B4-BE49-F238E27FC236}">
                <a16:creationId xmlns:a16="http://schemas.microsoft.com/office/drawing/2014/main" id="{1A53E313-0DC3-5B6E-338C-9BF294AE31D4}"/>
              </a:ext>
            </a:extLst>
          </p:cNvPr>
          <p:cNvSpPr/>
          <p:nvPr/>
        </p:nvSpPr>
        <p:spPr>
          <a:xfrm>
            <a:off x="703527" y="5937771"/>
            <a:ext cx="3222495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/>
              <a:t>Imprenditore sociale senza scopo di lucro</a:t>
            </a:r>
          </a:p>
        </p:txBody>
      </p:sp>
      <p:sp>
        <p:nvSpPr>
          <p:cNvPr id="18" name="Rectángulo redondeado 2">
            <a:extLst>
              <a:ext uri="{FF2B5EF4-FFF2-40B4-BE49-F238E27FC236}">
                <a16:creationId xmlns:a16="http://schemas.microsoft.com/office/drawing/2014/main" id="{9B376885-B5A0-0D84-31FF-068CA7DB7104}"/>
              </a:ext>
            </a:extLst>
          </p:cNvPr>
          <p:cNvSpPr/>
          <p:nvPr/>
        </p:nvSpPr>
        <p:spPr>
          <a:xfrm>
            <a:off x="713359" y="4274067"/>
            <a:ext cx="3222494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Imprenditore</a:t>
            </a:r>
            <a:r>
              <a:rPr lang="en-GB" sz="1500" dirty="0"/>
              <a:t> </a:t>
            </a:r>
            <a:r>
              <a:rPr lang="en-GB" sz="1500" dirty="0" err="1"/>
              <a:t>sociale</a:t>
            </a:r>
            <a:r>
              <a:rPr lang="en-GB" sz="1500" dirty="0"/>
              <a:t> </a:t>
            </a:r>
            <a:r>
              <a:rPr lang="en-GB" sz="1500" dirty="0" err="1"/>
              <a:t>trasformazionale</a:t>
            </a:r>
            <a:endParaRPr lang="en-GB" sz="1500" dirty="0"/>
          </a:p>
        </p:txBody>
      </p:sp>
      <p:sp>
        <p:nvSpPr>
          <p:cNvPr id="19" name="Rectángulo redondeado 2">
            <a:extLst>
              <a:ext uri="{FF2B5EF4-FFF2-40B4-BE49-F238E27FC236}">
                <a16:creationId xmlns:a16="http://schemas.microsoft.com/office/drawing/2014/main" id="{7AA4056B-DE9C-25A0-B7EA-7CC004411C2D}"/>
              </a:ext>
            </a:extLst>
          </p:cNvPr>
          <p:cNvSpPr/>
          <p:nvPr/>
        </p:nvSpPr>
        <p:spPr>
          <a:xfrm>
            <a:off x="703527" y="5105919"/>
            <a:ext cx="3222495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Imprenditore</a:t>
            </a:r>
            <a:r>
              <a:rPr lang="en-GB" sz="1500" dirty="0"/>
              <a:t> </a:t>
            </a:r>
            <a:r>
              <a:rPr lang="en-GB" sz="1500" dirty="0" err="1"/>
              <a:t>sociale</a:t>
            </a:r>
            <a:r>
              <a:rPr lang="en-GB" sz="1500" dirty="0"/>
              <a:t> </a:t>
            </a:r>
            <a:r>
              <a:rPr lang="en-GB" sz="1500" dirty="0" err="1"/>
              <a:t>globale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45667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1.3: </a:t>
            </a:r>
            <a:r>
              <a:rPr lang="en-GB" sz="2400" dirty="0" err="1">
                <a:solidFill>
                  <a:srgbClr val="21B4A9"/>
                </a:solidFill>
              </a:rPr>
              <a:t>Imprenditorialità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sociale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8" y="579940"/>
            <a:ext cx="10296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Definizione dell’idea e del design del modello di business</a:t>
            </a: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Un’analisi </a:t>
            </a:r>
            <a:r>
              <a:rPr lang="it-IT" dirty="0" err="1">
                <a:ea typeface="Times New Roman" panose="02020603050405020304" pitchFamily="18" charset="0"/>
                <a:cs typeface="Calibri" panose="020F0502020204030204" pitchFamily="34" charset="0"/>
              </a:rPr>
              <a:t>PESTEL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è un framework strategico che viene spesso utilizzato per esaminare l'ambiente aziendale.</a:t>
            </a:r>
          </a:p>
          <a:p>
            <a:pPr algn="just">
              <a:defRPr/>
            </a:pP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PESTEL </a:t>
            </a:r>
            <a:r>
              <a:rPr lang="en-GB" dirty="0" err="1">
                <a:ea typeface="Times New Roman" panose="02020603050405020304" pitchFamily="18" charset="0"/>
                <a:cs typeface="Calibri" panose="020F0502020204030204" pitchFamily="34" charset="0"/>
              </a:rPr>
              <a:t>sta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 per: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55" y="2946717"/>
            <a:ext cx="1105927" cy="182645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837" y="3418840"/>
            <a:ext cx="1634576" cy="121209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167" y="3418840"/>
            <a:ext cx="1457644" cy="145764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8698" y="3099972"/>
            <a:ext cx="1856422" cy="16732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1075" y="3239493"/>
            <a:ext cx="1338483" cy="146145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45513" y="3129338"/>
            <a:ext cx="1510532" cy="161446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47169" y="5015586"/>
            <a:ext cx="1071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Fattori</a:t>
            </a:r>
            <a:r>
              <a:rPr lang="en-US" dirty="0"/>
              <a:t> </a:t>
            </a:r>
            <a:r>
              <a:rPr lang="en-US" dirty="0" err="1"/>
              <a:t>politici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203308" y="5015586"/>
            <a:ext cx="1257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Fattori</a:t>
            </a:r>
            <a:r>
              <a:rPr lang="en-US" dirty="0"/>
              <a:t> economici</a:t>
            </a:r>
            <a:endParaRPr lang="en-GB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424348" y="5015586"/>
            <a:ext cx="79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Fattori sociali  </a:t>
            </a:r>
            <a:endParaRPr lang="en-GB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379562" y="5015586"/>
            <a:ext cx="1439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Fattori</a:t>
            </a:r>
            <a:r>
              <a:rPr lang="en-US" dirty="0"/>
              <a:t> </a:t>
            </a:r>
            <a:r>
              <a:rPr lang="en-US" dirty="0" err="1"/>
              <a:t>tecnologici</a:t>
            </a:r>
            <a:endParaRPr lang="en-GB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8471075" y="5028704"/>
            <a:ext cx="1568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Fattori</a:t>
            </a:r>
            <a:r>
              <a:rPr lang="en-US" dirty="0"/>
              <a:t> </a:t>
            </a:r>
            <a:r>
              <a:rPr lang="en-US" dirty="0" err="1"/>
              <a:t>ambientali</a:t>
            </a:r>
            <a:r>
              <a:rPr lang="it-IT" dirty="0"/>
              <a:t>   </a:t>
            </a:r>
            <a:endParaRPr lang="en-GB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0692159" y="5028586"/>
            <a:ext cx="95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Fattori giuridici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96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2.1: </a:t>
            </a:r>
            <a:r>
              <a:rPr lang="en-GB" sz="2400" dirty="0" err="1">
                <a:solidFill>
                  <a:srgbClr val="21B4A9"/>
                </a:solidFill>
              </a:rPr>
              <a:t>Competizione</a:t>
            </a:r>
            <a:r>
              <a:rPr lang="en-GB" sz="2400" dirty="0">
                <a:solidFill>
                  <a:srgbClr val="21B4A9"/>
                </a:solidFill>
              </a:rPr>
              <a:t> vs. </a:t>
            </a:r>
            <a:r>
              <a:rPr lang="en-GB" sz="2400" dirty="0" err="1">
                <a:solidFill>
                  <a:srgbClr val="21B4A9"/>
                </a:solidFill>
              </a:rPr>
              <a:t>Collaborazione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875909" y="588195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2: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Conoscenza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del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mercato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e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della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clientela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Concorrenza e cooperazione sono due approcci opposti al funzionamento aziendale.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La concorrenza infonde nei dipendenti un senso di urgenza per aumentare la produzione e l’efficienza. D’altra parte, questo disagio porta a livelli elevati di stress per i dipendenti su tutta la linea, senza alcun senso di sicurezza o rilassamento.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sz="1500" dirty="0">
                <a:ea typeface="Times New Roman" panose="02020603050405020304" pitchFamily="18" charset="0"/>
                <a:cs typeface="Calibri" panose="020F0502020204030204" pitchFamily="34" charset="0"/>
              </a:rPr>
              <a:t>Gli svantaggi di un ambiente di lavoro collaborativo sono più evidenti quando c’è un team di dipendenti che sono meno competenti a lavorare con gli altri. I problemi si sviluppano quando ci sono troppe persone in un gruppo che vogliono prendere l’iniziativa e, di conseguenza, diventare pseudo-leader, lasciando un progetto senza una direzione chiara. Questo è il punto in cui un metodo collaborativo fallisce.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Tuttavia, questo non è sempre il caso, e il pensiero di gruppo è spesso efficace. Un team di rinforzo lavora in armonia, con dipendenti che si supportano a vicenda in un ambiente meno stressante. L’obiettivo dello staff è più coeso e la qualità della produzione di un'azienda è notevolmente migliorata. </a:t>
            </a: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5909" y="3423920"/>
            <a:ext cx="10296916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27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2.2: </a:t>
            </a:r>
            <a:r>
              <a:rPr lang="en-GB" sz="2400" dirty="0" err="1">
                <a:solidFill>
                  <a:srgbClr val="21B4A9"/>
                </a:solidFill>
              </a:rPr>
              <a:t>Costruire</a:t>
            </a:r>
            <a:r>
              <a:rPr lang="en-GB" sz="2400" dirty="0">
                <a:solidFill>
                  <a:srgbClr val="21B4A9"/>
                </a:solidFill>
              </a:rPr>
              <a:t> un Network di </a:t>
            </a:r>
            <a:r>
              <a:rPr lang="en-GB" sz="2400" dirty="0" err="1">
                <a:solidFill>
                  <a:srgbClr val="21B4A9"/>
                </a:solidFill>
              </a:rPr>
              <a:t>supporto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2: Conoscenza del mercato e della clientela</a:t>
            </a: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Alcuni suggerimenti per costruire la rete ultima a supporto degli obiettivi imprenditoriali sono, tra gli altri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algn="just"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Partecipare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ai social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claub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000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Entrare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 far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parte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associazioni</a:t>
            </a:r>
            <a:endParaRPr lang="en-GB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000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Creare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un piccolo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gruppo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imprenidtori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affini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tra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loro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000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Organizzare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eventi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dove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poter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incontrare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nuove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persone</a:t>
            </a:r>
            <a:endParaRPr lang="en-GB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000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Partecipare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a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conferenze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e panel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en-GB" sz="1000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Creare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alleanze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e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collaborazioni</a:t>
            </a:r>
            <a:endParaRPr lang="en-GB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61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3: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Progettazione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e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validazione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di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prodotti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e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servizi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Introduzione</a:t>
            </a:r>
            <a:endParaRPr lang="en-US" sz="2400" dirty="0">
              <a:solidFill>
                <a:srgbClr val="21B4A9"/>
              </a:solidFill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Il reddito generato da prodotti e servizi alimenta un’impresa. Poiché sono al centro dei processi aziendali, è fondamentale progettarli con pensiero e strategia. </a:t>
            </a: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Il coordinamento e la mescolanza di persone, comunicazione e componenti materiali per generare un ottimo servizio è noto come progettazione del servizio.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Il design del prodotto è il processo di trasformazione delle idee in oggetti reali e pratici combinando capacità produttive con competenze di prodotto e commerciali. </a:t>
            </a: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7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3.1: Design Thinking &amp; Design Sprint 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3: Progettazione e validazione di prodotti e servizi</a:t>
            </a: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Il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 Design Thinking 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è un processo o un approccio per risolvere i problemi aziendali che ha come punto di partenza il consumatore. Il pensiero progettuale deriva dal concetto che essere centrati sull’uomo è il modo più efficace per creare prodotti che le persone vogliono davvero. Oltre a concentrarsi sui consumatori, il design thinking incoraggia la prototipazione e il test. </a:t>
            </a:r>
          </a:p>
          <a:p>
            <a:pPr lvl="0"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Il Design Sprints 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sono un modo prescrittivo di cinque giorni per risolvere una sfida aziendale. L’approccio è stato creato da Google Ventures ed è stato successivamente documentato nel libro Sprint. Il Design Sprint prende metodologie ispirate al design thinking e le comprime in una metodologia completa che un team può completare in una sola settimana.</a:t>
            </a:r>
          </a:p>
          <a:p>
            <a:pPr algn="just"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8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3.2: Test di </a:t>
            </a:r>
            <a:r>
              <a:rPr lang="en-GB" sz="2400" dirty="0" err="1">
                <a:solidFill>
                  <a:srgbClr val="21B4A9"/>
                </a:solidFill>
              </a:rPr>
              <a:t>mercato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3: Progettazione e validazione di prodotti e servizi</a:t>
            </a: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Il test di mercato è un esperimento intrapreso prima della commercializzazione (lancio) di un nuovo prodotto per determinare i fatti del prodotto come: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Il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prodotto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 è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quello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 giusto?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Il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prodotto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 ha un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prezzo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ragionevole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?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Sulla base di questi dati, l'azienda può approvare o rifiutare la proposta di prodotto.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0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3.3: </a:t>
            </a:r>
            <a:r>
              <a:rPr lang="en-GB" sz="2400" dirty="0" err="1">
                <a:solidFill>
                  <a:srgbClr val="21B4A9"/>
                </a:solidFill>
              </a:rPr>
              <a:t>Interviste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sulle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soluzioni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3: Progettazione e validazione di prodotti e servizi</a:t>
            </a: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L'intervista sulla soluzione espande lo studio del problema e fornisce una soluzione per vedere come reagiscono i potenziali consumatori.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Quando vengono presentati il prodotto o un prototipo, le interviste alle soluzioni producono un feedback qualitativo da parte degli utenti o dei potenziali clienti sul prodotto.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In generale, le aziende si affidano a una "demo" del prodotto per cercare dall'esperienza dei clienti nell'utilizzo di quella demo quali sono le loro impressioni sul prodotto (cioè usabilità e corrispondenza concreta alle loro esigenze).</a:t>
            </a:r>
          </a:p>
        </p:txBody>
      </p:sp>
    </p:spTree>
    <p:extLst>
      <p:ext uri="{BB962C8B-B14F-4D97-AF65-F5344CB8AC3E}">
        <p14:creationId xmlns:p14="http://schemas.microsoft.com/office/powerpoint/2010/main" val="31964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8" y="579940"/>
            <a:ext cx="105535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4: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Redditività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economica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  <a:p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Introduzione</a:t>
            </a:r>
            <a:endParaRPr lang="en-US" sz="2400" dirty="0">
              <a:solidFill>
                <a:srgbClr val="21B4A9"/>
              </a:solidFill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La redditività economica si verifica quando un progetto/iniziativa dimostra che è economicamente fattibile, inventivo e sostenibile in termini di risorse finanziarie investite. </a:t>
            </a:r>
          </a:p>
          <a:p>
            <a:pPr lvl="0" algn="just">
              <a:defRPr/>
            </a:pPr>
            <a:endParaRPr lang="it-IT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Le aziende classificano le spese per la pianificazione e altri scopi in base all'importanza del pagamento: </a:t>
            </a:r>
          </a:p>
          <a:p>
            <a:pPr lvl="0" algn="just">
              <a:defRPr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Anche se non ci sono vendite, </a:t>
            </a:r>
            <a:r>
              <a:rPr lang="it-IT" b="1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i costi fissi 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devono essere pagati. Devi, ad esempio, pagare l'affitto del tuo spazio aziendale, le utenze e gli interessi sul tuo prestito aziendale.</a:t>
            </a:r>
          </a:p>
          <a:p>
            <a:pPr lvl="0" algn="just"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Le spese variabili </a:t>
            </a:r>
            <a:r>
              <a:rPr lang="it-IT" dirty="0">
                <a:ea typeface="Times New Roman" panose="02020603050405020304" pitchFamily="18" charset="0"/>
                <a:cs typeface="Microsoft Sans Serif" panose="020B0604020202020204" pitchFamily="34" charset="0"/>
              </a:rPr>
              <a:t>variano in base al numero di articoli o servizi venduti. Le spese di distribuzione, i prezzi delle materie prime e i costi umani per la creazione e la spedizione di articoli o la fornitura di servizi, ad esempio, sono in genere variabili.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7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A1A93D8-94C5-0D15-38A4-0363CD976E15}"/>
              </a:ext>
            </a:extLst>
          </p:cNvPr>
          <p:cNvSpPr/>
          <p:nvPr/>
        </p:nvSpPr>
        <p:spPr>
          <a:xfrm>
            <a:off x="615376" y="1428954"/>
            <a:ext cx="6238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Alla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fine di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questo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modulo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sarai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grado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di 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75F4DA-1D2D-2E85-798B-2E20901FABB7}"/>
              </a:ext>
            </a:extLst>
          </p:cNvPr>
          <p:cNvSpPr txBox="1"/>
          <p:nvPr/>
        </p:nvSpPr>
        <p:spPr>
          <a:xfrm>
            <a:off x="925733" y="1998079"/>
            <a:ext cx="9688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21B4A9"/>
                </a:solidFill>
              </a:rPr>
              <a:t>Obiettivo</a:t>
            </a:r>
            <a:r>
              <a:rPr lang="en-GB" b="1" dirty="0">
                <a:solidFill>
                  <a:srgbClr val="21B4A9"/>
                </a:solidFill>
              </a:rPr>
              <a:t> 1: 	</a:t>
            </a:r>
            <a:r>
              <a:rPr lang="it-IT" b="1" dirty="0">
                <a:solidFill>
                  <a:srgbClr val="21B4A9"/>
                </a:solidFill>
              </a:rPr>
              <a:t>La definizione dell'idea e la progettazione del modello di business</a:t>
            </a:r>
          </a:p>
          <a:p>
            <a:endParaRPr lang="en-GB" b="1" dirty="0">
              <a:solidFill>
                <a:srgbClr val="21B4A9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ED44BF-40AF-2BEE-0357-B22F72454536}"/>
              </a:ext>
            </a:extLst>
          </p:cNvPr>
          <p:cNvSpPr txBox="1"/>
          <p:nvPr/>
        </p:nvSpPr>
        <p:spPr>
          <a:xfrm>
            <a:off x="925733" y="2714175"/>
            <a:ext cx="7194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FAB632"/>
                </a:solidFill>
              </a:rPr>
              <a:t>Obiettivo</a:t>
            </a:r>
            <a:r>
              <a:rPr lang="en-GB" b="1" dirty="0">
                <a:solidFill>
                  <a:srgbClr val="FAB632"/>
                </a:solidFill>
              </a:rPr>
              <a:t> 2: 	Come </a:t>
            </a:r>
            <a:r>
              <a:rPr lang="en-GB" b="1" dirty="0" err="1">
                <a:solidFill>
                  <a:srgbClr val="FAB632"/>
                </a:solidFill>
              </a:rPr>
              <a:t>migliorare</a:t>
            </a:r>
            <a:r>
              <a:rPr lang="en-GB" b="1" dirty="0">
                <a:solidFill>
                  <a:srgbClr val="FAB632"/>
                </a:solidFill>
              </a:rPr>
              <a:t> la </a:t>
            </a:r>
            <a:r>
              <a:rPr lang="en-GB" b="1" dirty="0" err="1">
                <a:solidFill>
                  <a:srgbClr val="FAB632"/>
                </a:solidFill>
              </a:rPr>
              <a:t>conoscenza</a:t>
            </a:r>
            <a:r>
              <a:rPr lang="en-GB" b="1" dirty="0">
                <a:solidFill>
                  <a:srgbClr val="FAB632"/>
                </a:solidFill>
              </a:rPr>
              <a:t> </a:t>
            </a:r>
            <a:r>
              <a:rPr lang="en-GB" b="1" dirty="0" err="1">
                <a:solidFill>
                  <a:srgbClr val="FAB632"/>
                </a:solidFill>
              </a:rPr>
              <a:t>dei</a:t>
            </a:r>
            <a:r>
              <a:rPr lang="en-GB" b="1" dirty="0">
                <a:solidFill>
                  <a:srgbClr val="FAB632"/>
                </a:solidFill>
              </a:rPr>
              <a:t> </a:t>
            </a:r>
            <a:r>
              <a:rPr lang="en-GB" b="1" dirty="0" err="1">
                <a:solidFill>
                  <a:srgbClr val="FAB632"/>
                </a:solidFill>
              </a:rPr>
              <a:t>mercati</a:t>
            </a:r>
            <a:r>
              <a:rPr lang="en-GB" b="1" dirty="0">
                <a:solidFill>
                  <a:srgbClr val="FAB632"/>
                </a:solidFill>
              </a:rPr>
              <a:t> e </a:t>
            </a:r>
            <a:r>
              <a:rPr lang="en-GB" b="1" dirty="0" err="1">
                <a:solidFill>
                  <a:srgbClr val="FAB632"/>
                </a:solidFill>
              </a:rPr>
              <a:t>dei</a:t>
            </a:r>
            <a:r>
              <a:rPr lang="en-GB" b="1" dirty="0">
                <a:solidFill>
                  <a:srgbClr val="FAB632"/>
                </a:solidFill>
              </a:rPr>
              <a:t> </a:t>
            </a:r>
            <a:r>
              <a:rPr lang="en-GB" b="1" dirty="0" err="1">
                <a:solidFill>
                  <a:srgbClr val="FAB632"/>
                </a:solidFill>
              </a:rPr>
              <a:t>clienti</a:t>
            </a:r>
            <a:endParaRPr lang="en-GB" b="1" dirty="0">
              <a:solidFill>
                <a:srgbClr val="FAB632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44EB84-98E8-0309-1362-1627A0474B0A}"/>
              </a:ext>
            </a:extLst>
          </p:cNvPr>
          <p:cNvSpPr txBox="1"/>
          <p:nvPr/>
        </p:nvSpPr>
        <p:spPr>
          <a:xfrm>
            <a:off x="916116" y="3468332"/>
            <a:ext cx="7672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EA4E46"/>
                </a:solidFill>
              </a:rPr>
              <a:t>Obiettivo</a:t>
            </a:r>
            <a:r>
              <a:rPr lang="en-GB" b="1" dirty="0">
                <a:solidFill>
                  <a:srgbClr val="EA4E46"/>
                </a:solidFill>
              </a:rPr>
              <a:t> 3: 	</a:t>
            </a:r>
            <a:r>
              <a:rPr lang="it-IT" b="1" dirty="0">
                <a:solidFill>
                  <a:srgbClr val="EA4E46"/>
                </a:solidFill>
              </a:rPr>
              <a:t>Il processo che porta alla progettazione di prodotti e servizi</a:t>
            </a:r>
          </a:p>
          <a:p>
            <a:endParaRPr lang="en-GB" b="1" dirty="0">
              <a:solidFill>
                <a:srgbClr val="EA4E46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F61543D-A22C-D627-13DC-7EE782381343}"/>
              </a:ext>
            </a:extLst>
          </p:cNvPr>
          <p:cNvSpPr txBox="1"/>
          <p:nvPr/>
        </p:nvSpPr>
        <p:spPr>
          <a:xfrm>
            <a:off x="889035" y="4178403"/>
            <a:ext cx="5661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21B4A9"/>
                </a:solidFill>
              </a:rPr>
              <a:t>Obiettivo</a:t>
            </a:r>
            <a:r>
              <a:rPr lang="en-GB" b="1" dirty="0">
                <a:solidFill>
                  <a:srgbClr val="21B4A9"/>
                </a:solidFill>
              </a:rPr>
              <a:t> 4:  	</a:t>
            </a:r>
            <a:r>
              <a:rPr lang="it-IT" b="1" dirty="0">
                <a:solidFill>
                  <a:srgbClr val="21B4A9"/>
                </a:solidFill>
              </a:rPr>
              <a:t>Cosa significa la redditività economica</a:t>
            </a:r>
          </a:p>
          <a:p>
            <a:endParaRPr lang="en-GB" b="1" dirty="0">
              <a:solidFill>
                <a:srgbClr val="21B4A9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AB429A-ED9C-DFC4-79F0-9A10ADFDBA4D}"/>
              </a:ext>
            </a:extLst>
          </p:cNvPr>
          <p:cNvSpPr txBox="1"/>
          <p:nvPr/>
        </p:nvSpPr>
        <p:spPr>
          <a:xfrm>
            <a:off x="599478" y="585038"/>
            <a:ext cx="4576204" cy="791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GB" sz="3600" b="1" dirty="0" err="1">
                <a:solidFill>
                  <a:srgbClr val="FAB632"/>
                </a:solidFill>
                <a:cs typeface="Arima Madurai Semi" pitchFamily="2" charset="77"/>
              </a:rPr>
              <a:t>Obiettivi</a:t>
            </a:r>
            <a:r>
              <a:rPr lang="en-GB" sz="3600" b="1" dirty="0">
                <a:solidFill>
                  <a:srgbClr val="FAB632"/>
                </a:solidFill>
                <a:cs typeface="Arima Madurai Semi" pitchFamily="2" charset="77"/>
              </a:rPr>
              <a:t> e </a:t>
            </a:r>
            <a:r>
              <a:rPr lang="en-GB" sz="3600" b="1" dirty="0" err="1">
                <a:solidFill>
                  <a:srgbClr val="FAB632"/>
                </a:solidFill>
                <a:cs typeface="Arima Madurai Semi" pitchFamily="2" charset="77"/>
              </a:rPr>
              <a:t>Traguardi</a:t>
            </a:r>
            <a:r>
              <a:rPr lang="en-GB" sz="3600" b="1" dirty="0">
                <a:solidFill>
                  <a:srgbClr val="FAB632"/>
                </a:solidFill>
                <a:cs typeface="Arima Madurai Semi" pitchFamily="2" charset="77"/>
              </a:rPr>
              <a:t>:</a:t>
            </a:r>
            <a:endParaRPr lang="en-GB" sz="3600" dirty="0">
              <a:solidFill>
                <a:srgbClr val="FAB632"/>
              </a:solidFill>
            </a:endParaRPr>
          </a:p>
        </p:txBody>
      </p:sp>
      <p:sp>
        <p:nvSpPr>
          <p:cNvPr id="13" name="Hexágono 12">
            <a:extLst>
              <a:ext uri="{FF2B5EF4-FFF2-40B4-BE49-F238E27FC236}">
                <a16:creationId xmlns:a16="http://schemas.microsoft.com/office/drawing/2014/main" id="{7521E9B9-41CD-EB5B-D90B-8533A13A9125}"/>
              </a:ext>
            </a:extLst>
          </p:cNvPr>
          <p:cNvSpPr/>
          <p:nvPr/>
        </p:nvSpPr>
        <p:spPr>
          <a:xfrm>
            <a:off x="599478" y="4246196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0E8A8AD6-1489-684A-6482-F07AB13B34F3}"/>
              </a:ext>
            </a:extLst>
          </p:cNvPr>
          <p:cNvSpPr/>
          <p:nvPr/>
        </p:nvSpPr>
        <p:spPr>
          <a:xfrm>
            <a:off x="615376" y="2781968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Hexágono 14">
            <a:extLst>
              <a:ext uri="{FF2B5EF4-FFF2-40B4-BE49-F238E27FC236}">
                <a16:creationId xmlns:a16="http://schemas.microsoft.com/office/drawing/2014/main" id="{7E426769-34E4-624B-CB35-98F1820F97A5}"/>
              </a:ext>
            </a:extLst>
          </p:cNvPr>
          <p:cNvSpPr/>
          <p:nvPr/>
        </p:nvSpPr>
        <p:spPr>
          <a:xfrm>
            <a:off x="615376" y="3536125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1F308F90-D007-A240-4700-CA2C63F00806}"/>
              </a:ext>
            </a:extLst>
          </p:cNvPr>
          <p:cNvSpPr/>
          <p:nvPr/>
        </p:nvSpPr>
        <p:spPr>
          <a:xfrm>
            <a:off x="601557" y="2058938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914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09" y="1111415"/>
            <a:ext cx="1078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4.1: Il </a:t>
            </a:r>
            <a:r>
              <a:rPr lang="en-GB" sz="2400" dirty="0" err="1">
                <a:solidFill>
                  <a:srgbClr val="21B4A9"/>
                </a:solidFill>
              </a:rPr>
              <a:t>concetto</a:t>
            </a:r>
            <a:r>
              <a:rPr lang="en-GB" sz="2400" dirty="0">
                <a:solidFill>
                  <a:srgbClr val="21B4A9"/>
                </a:solidFill>
              </a:rPr>
              <a:t> di break-even point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875909" y="588195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 4: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Redditività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economica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AC2C0F1-FC86-2349-835C-AAC7931D3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593" y="1342247"/>
            <a:ext cx="6649498" cy="4155936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340EF7-92B9-C94E-AEB9-9FC83917EE37}"/>
              </a:ext>
            </a:extLst>
          </p:cNvPr>
          <p:cNvSpPr txBox="1"/>
          <p:nvPr/>
        </p:nvSpPr>
        <p:spPr>
          <a:xfrm>
            <a:off x="6271961" y="5212617"/>
            <a:ext cx="33826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</a:t>
            </a:r>
            <a:r>
              <a:rPr lang="en-GB" sz="1000" dirty="0">
                <a:hlinkClick r:id="rId3"/>
              </a:rPr>
              <a:t>https://toughnickel.com/business/Breakeven-analysis</a:t>
            </a:r>
            <a:r>
              <a:rPr lang="en-GB" sz="1000" dirty="0"/>
              <a:t> </a:t>
            </a:r>
          </a:p>
        </p:txBody>
      </p:sp>
      <p:sp>
        <p:nvSpPr>
          <p:cNvPr id="7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3790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In economia, affari e contabilità dei costi, l'analisi di pareggio si riferisce al punto in cui il costo totale e le entrate totali sono uguali.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Viene eseguita un'analisi del punto di pareggio per calcolare quante unità o dollari di entrate sono necessari per coprire i costi totali (costi fissi e variabili).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Sezione</a:t>
            </a:r>
            <a:r>
              <a:rPr lang="en-GB" sz="2400" dirty="0">
                <a:solidFill>
                  <a:srgbClr val="21B4A9"/>
                </a:solidFill>
              </a:rPr>
              <a:t> 4.2: Piano </a:t>
            </a:r>
            <a:r>
              <a:rPr lang="en-GB" sz="2400" dirty="0" err="1">
                <a:solidFill>
                  <a:srgbClr val="21B4A9"/>
                </a:solidFill>
              </a:rPr>
              <a:t>economico</a:t>
            </a:r>
            <a:r>
              <a:rPr lang="en-GB" sz="2400" dirty="0">
                <a:solidFill>
                  <a:srgbClr val="21B4A9"/>
                </a:solidFill>
              </a:rPr>
              <a:t> e </a:t>
            </a:r>
            <a:r>
              <a:rPr lang="en-GB" sz="2400" dirty="0" err="1">
                <a:solidFill>
                  <a:srgbClr val="21B4A9"/>
                </a:solidFill>
              </a:rPr>
              <a:t>finanziario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4: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Redditività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economica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10" y="1720840"/>
            <a:ext cx="10296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Un 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piano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economico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è un insieme di piani volti a raggiungere specifici obiettivi economici predeterminati in uno specifico ordine di priorità durante un periodo di tempo predeterminato.</a:t>
            </a:r>
          </a:p>
          <a:p>
            <a:pPr lvl="0" algn="just"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Un</a:t>
            </a:r>
            <a:r>
              <a:rPr lang="en-GB" b="1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piano </a:t>
            </a:r>
            <a:r>
              <a:rPr lang="en-GB" b="1" dirty="0" err="1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finanziario</a:t>
            </a:r>
            <a:r>
              <a:rPr lang="en-GB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è un documento che descrive in dettaglio le attuali condizioni finanziarie di un individuo, gli obiettivi economici a breve e lungo termine e una strategia dettagliata per raggiungere tali obiettivi.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it-IT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lvl="0" algn="just"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	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Un piano finanziario dovrebbe coprire tutti gli aspetti delle finanze di una persona, come risparmi, 	investimenti, debito, assicurazione, tasse e pensione. Il piano può essere preparato da soli o con 	l'assistenza di un esperto finanziario.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0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7">
            <a:extLst>
              <a:ext uri="{FF2B5EF4-FFF2-40B4-BE49-F238E27FC236}">
                <a16:creationId xmlns:a16="http://schemas.microsoft.com/office/drawing/2014/main" id="{937ADA07-67DE-E5D0-B252-9995FF3ABB92}"/>
              </a:ext>
            </a:extLst>
          </p:cNvPr>
          <p:cNvSpPr txBox="1"/>
          <p:nvPr/>
        </p:nvSpPr>
        <p:spPr>
          <a:xfrm>
            <a:off x="1468857" y="1859669"/>
            <a:ext cx="4871218" cy="364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it-IT" dirty="0">
                <a:ea typeface="Lato Light" charset="0"/>
                <a:cs typeface="Poppins" pitchFamily="2" charset="77"/>
              </a:rPr>
              <a:t>Si riferisce alla strategia di profitto di un'azienda</a:t>
            </a:r>
            <a:r>
              <a:rPr lang="en-US" dirty="0">
                <a:ea typeface="Lato Light" charset="0"/>
                <a:cs typeface="Poppins" pitchFamily="2" charset="77"/>
              </a:rPr>
              <a:t>.</a:t>
            </a:r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6B319258-F16B-2EB0-0E29-9B57F9FAD53D}"/>
              </a:ext>
            </a:extLst>
          </p:cNvPr>
          <p:cNvSpPr/>
          <p:nvPr/>
        </p:nvSpPr>
        <p:spPr>
          <a:xfrm>
            <a:off x="1451938" y="1465145"/>
            <a:ext cx="23070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Modello</a:t>
            </a:r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 di business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95B9E180-2BEC-1766-D9F4-930972205FFC}"/>
              </a:ext>
            </a:extLst>
          </p:cNvPr>
          <p:cNvSpPr>
            <a:spLocks/>
          </p:cNvSpPr>
          <p:nvPr/>
        </p:nvSpPr>
        <p:spPr bwMode="auto">
          <a:xfrm>
            <a:off x="550864" y="563441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3600" b="1" dirty="0" err="1">
                <a:solidFill>
                  <a:srgbClr val="EA4E46"/>
                </a:solidFill>
                <a:ea typeface="Roboto" charset="0"/>
                <a:cs typeface="Poppins" pitchFamily="2" charset="77"/>
                <a:sym typeface="Bebas Neue" charset="0"/>
              </a:rPr>
              <a:t>Riassumendo</a:t>
            </a:r>
            <a:endParaRPr lang="en-US" sz="3600" b="1" dirty="0">
              <a:solidFill>
                <a:srgbClr val="EA4E46"/>
              </a:solidFill>
              <a:ea typeface="Roboto" charset="0"/>
              <a:cs typeface="Poppins" pitchFamily="2" charset="77"/>
              <a:sym typeface="Bebas Neue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1A44CC-5B66-0C31-488E-20E25E214311}"/>
              </a:ext>
            </a:extLst>
          </p:cNvPr>
          <p:cNvSpPr txBox="1"/>
          <p:nvPr/>
        </p:nvSpPr>
        <p:spPr>
          <a:xfrm>
            <a:off x="1304082" y="1326645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BAAEBED9-E80A-3482-6CBD-7DD6EAF70752}"/>
              </a:ext>
            </a:extLst>
          </p:cNvPr>
          <p:cNvSpPr txBox="1"/>
          <p:nvPr/>
        </p:nvSpPr>
        <p:spPr>
          <a:xfrm>
            <a:off x="3784681" y="2870661"/>
            <a:ext cx="8407319" cy="92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US" dirty="0" err="1">
                <a:ea typeface="Lato Light" charset="0"/>
                <a:cs typeface="Poppins" pitchFamily="2" charset="77"/>
              </a:rPr>
              <a:t>Analisi</a:t>
            </a:r>
            <a:r>
              <a:rPr lang="en-US" dirty="0">
                <a:ea typeface="Lato Light" charset="0"/>
                <a:cs typeface="Poppins" pitchFamily="2" charset="77"/>
              </a:rPr>
              <a:t> PESTEL: </a:t>
            </a:r>
            <a:r>
              <a:rPr lang="it-IT" dirty="0">
                <a:ea typeface="Lato Light" charset="0"/>
                <a:cs typeface="Poppins" pitchFamily="2" charset="77"/>
              </a:rPr>
              <a:t>Un quadro strategico che viene spesso utilizzato per esaminare l'ambiente aziendale di un'azienda.</a:t>
            </a:r>
          </a:p>
          <a:p>
            <a:pPr>
              <a:lnSpc>
                <a:spcPts val="2220"/>
              </a:lnSpc>
            </a:pPr>
            <a:endParaRPr lang="en-US" dirty="0">
              <a:ea typeface="Lato Light" charset="0"/>
              <a:cs typeface="Poppins" pitchFamily="2" charset="77"/>
            </a:endParaRPr>
          </a:p>
        </p:txBody>
      </p:sp>
      <p:sp>
        <p:nvSpPr>
          <p:cNvPr id="9" name="Rectangle 58">
            <a:extLst>
              <a:ext uri="{FF2B5EF4-FFF2-40B4-BE49-F238E27FC236}">
                <a16:creationId xmlns:a16="http://schemas.microsoft.com/office/drawing/2014/main" id="{0C877272-F220-4842-4D58-DD7C1CFC4750}"/>
              </a:ext>
            </a:extLst>
          </p:cNvPr>
          <p:cNvSpPr/>
          <p:nvPr/>
        </p:nvSpPr>
        <p:spPr>
          <a:xfrm>
            <a:off x="3616596" y="2506293"/>
            <a:ext cx="4487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Conoscenza del mercato e della clientela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47263D-2F68-6194-71DF-873CAFA5448C}"/>
              </a:ext>
            </a:extLst>
          </p:cNvPr>
          <p:cNvSpPr txBox="1"/>
          <p:nvPr/>
        </p:nvSpPr>
        <p:spPr>
          <a:xfrm>
            <a:off x="3548671" y="2367793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7" name="TextBox 57">
            <a:extLst>
              <a:ext uri="{FF2B5EF4-FFF2-40B4-BE49-F238E27FC236}">
                <a16:creationId xmlns:a16="http://schemas.microsoft.com/office/drawing/2014/main" id="{3613FFA6-CD4C-3149-E2EC-25BA75B76A3E}"/>
              </a:ext>
            </a:extLst>
          </p:cNvPr>
          <p:cNvSpPr txBox="1"/>
          <p:nvPr/>
        </p:nvSpPr>
        <p:spPr>
          <a:xfrm>
            <a:off x="5795507" y="4017004"/>
            <a:ext cx="4673266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US" dirty="0">
                <a:ea typeface="Lato Light" charset="0"/>
                <a:cs typeface="Poppins" pitchFamily="2" charset="77"/>
              </a:rPr>
              <a:t>Design thinking e design sprints</a:t>
            </a: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7FD63D42-58E3-1CA9-9C37-E9B4648A7975}"/>
              </a:ext>
            </a:extLst>
          </p:cNvPr>
          <p:cNvSpPr/>
          <p:nvPr/>
        </p:nvSpPr>
        <p:spPr>
          <a:xfrm>
            <a:off x="5795507" y="3594161"/>
            <a:ext cx="5224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Progettazione e validazione di prodotti e servizi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83558B3-24CD-4182-C0A9-97857EB83CDA}"/>
              </a:ext>
            </a:extLst>
          </p:cNvPr>
          <p:cNvSpPr txBox="1"/>
          <p:nvPr/>
        </p:nvSpPr>
        <p:spPr>
          <a:xfrm>
            <a:off x="5633068" y="3475290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20" name="TextBox 57">
            <a:extLst>
              <a:ext uri="{FF2B5EF4-FFF2-40B4-BE49-F238E27FC236}">
                <a16:creationId xmlns:a16="http://schemas.microsoft.com/office/drawing/2014/main" id="{336C45C5-EE40-869E-61C4-E725A323544C}"/>
              </a:ext>
            </a:extLst>
          </p:cNvPr>
          <p:cNvSpPr txBox="1"/>
          <p:nvPr/>
        </p:nvSpPr>
        <p:spPr>
          <a:xfrm>
            <a:off x="7951651" y="5062335"/>
            <a:ext cx="4040652" cy="121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it-IT" dirty="0">
                <a:ea typeface="Lato Light" charset="0"/>
                <a:cs typeface="Poppins" pitchFamily="2" charset="77"/>
              </a:rPr>
              <a:t>Si verifica quando un progetto dimostra di essere economicamente fattibile, inventivo e sostenibile in termini di risorse finanziarie investite.</a:t>
            </a: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5A5FAAA9-7316-ABD8-30B5-73E3456F8876}"/>
              </a:ext>
            </a:extLst>
          </p:cNvPr>
          <p:cNvSpPr/>
          <p:nvPr/>
        </p:nvSpPr>
        <p:spPr>
          <a:xfrm>
            <a:off x="7951651" y="4586490"/>
            <a:ext cx="25512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Redditività</a:t>
            </a:r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 </a:t>
            </a:r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economica</a:t>
            </a:r>
            <a:endParaRPr lang="en-US" sz="2000" b="1" dirty="0">
              <a:solidFill>
                <a:srgbClr val="FAB632"/>
              </a:solidFill>
              <a:ea typeface="Roboto" charset="0"/>
              <a:cs typeface="Poppins" pitchFamily="2" charset="77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BFE534-9019-E1B9-2D08-AF217A517A4A}"/>
              </a:ext>
            </a:extLst>
          </p:cNvPr>
          <p:cNvSpPr txBox="1"/>
          <p:nvPr/>
        </p:nvSpPr>
        <p:spPr>
          <a:xfrm>
            <a:off x="7789213" y="4478769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17483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>
            <a:extLst>
              <a:ext uri="{FF2B5EF4-FFF2-40B4-BE49-F238E27FC236}">
                <a16:creationId xmlns:a16="http://schemas.microsoft.com/office/drawing/2014/main" id="{A58BF713-33BB-FB57-9A14-44C3A15664BA}"/>
              </a:ext>
            </a:extLst>
          </p:cNvPr>
          <p:cNvSpPr>
            <a:spLocks/>
          </p:cNvSpPr>
          <p:nvPr/>
        </p:nvSpPr>
        <p:spPr bwMode="auto">
          <a:xfrm>
            <a:off x="550864" y="267874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GB" sz="3600" b="1" dirty="0">
                <a:solidFill>
                  <a:srgbClr val="21B4A9"/>
                </a:solidFill>
              </a:rPr>
              <a:t> Test di </a:t>
            </a:r>
            <a:r>
              <a:rPr lang="en-GB" sz="3600" b="1" dirty="0" err="1">
                <a:solidFill>
                  <a:srgbClr val="21B4A9"/>
                </a:solidFill>
              </a:rPr>
              <a:t>autovalutazione</a:t>
            </a:r>
            <a:r>
              <a:rPr lang="en-GB" sz="3600" b="1" dirty="0">
                <a:solidFill>
                  <a:srgbClr val="21B4A9"/>
                </a:solidFill>
              </a:rPr>
              <a:t>: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432736" y="821872"/>
            <a:ext cx="9326528" cy="5862645"/>
            <a:chOff x="523348" y="924321"/>
            <a:chExt cx="9326528" cy="5862645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8BD6354-DAE3-FDD2-9126-269674E76A8A}"/>
                </a:ext>
              </a:extLst>
            </p:cNvPr>
            <p:cNvSpPr/>
            <p:nvPr/>
          </p:nvSpPr>
          <p:spPr>
            <a:xfrm>
              <a:off x="523348" y="924321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redondeado 2">
              <a:extLst>
                <a:ext uri="{FF2B5EF4-FFF2-40B4-BE49-F238E27FC236}">
                  <a16:creationId xmlns:a16="http://schemas.microsoft.com/office/drawing/2014/main" id="{FD367A6C-EBA9-79A8-7837-B419AB6D5FF0}"/>
                </a:ext>
              </a:extLst>
            </p:cNvPr>
            <p:cNvSpPr/>
            <p:nvPr/>
          </p:nvSpPr>
          <p:spPr>
            <a:xfrm>
              <a:off x="523348" y="924321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Il triple layered model canvas </a:t>
              </a:r>
              <a:r>
                <a:rPr lang="en-GB" sz="1600" dirty="0" err="1"/>
                <a:t>quali</a:t>
              </a:r>
              <a:r>
                <a:rPr lang="en-GB" sz="1600" dirty="0"/>
                <a:t> </a:t>
              </a:r>
              <a:r>
                <a:rPr lang="en-GB" sz="1600" dirty="0" err="1"/>
                <a:t>categorie</a:t>
              </a:r>
              <a:r>
                <a:rPr lang="en-GB" sz="1600" dirty="0"/>
                <a:t> </a:t>
              </a:r>
              <a:r>
                <a:rPr lang="en-GB" sz="1600" dirty="0" err="1"/>
                <a:t>aggiunge</a:t>
              </a:r>
              <a:r>
                <a:rPr lang="en-GB" sz="1600" dirty="0"/>
                <a:t>?</a:t>
              </a:r>
            </a:p>
          </p:txBody>
        </p:sp>
        <p:sp>
          <p:nvSpPr>
            <p:cNvPr id="8" name="TextBox 59">
              <a:extLst>
                <a:ext uri="{FF2B5EF4-FFF2-40B4-BE49-F238E27FC236}">
                  <a16:creationId xmlns:a16="http://schemas.microsoft.com/office/drawing/2014/main" id="{36E3134E-5D90-7486-82EB-DDE31CCFC4A8}"/>
                </a:ext>
              </a:extLst>
            </p:cNvPr>
            <p:cNvSpPr txBox="1"/>
            <p:nvPr/>
          </p:nvSpPr>
          <p:spPr>
            <a:xfrm>
              <a:off x="801291" y="1240152"/>
              <a:ext cx="4064999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Politico ed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economico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Ambientale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e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sociale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Ambientale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e politico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E9A5348-FCF9-A995-E603-4FC64C50A981}"/>
                </a:ext>
              </a:extLst>
            </p:cNvPr>
            <p:cNvSpPr/>
            <p:nvPr/>
          </p:nvSpPr>
          <p:spPr>
            <a:xfrm>
              <a:off x="5331590" y="924321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redondeado 2">
              <a:extLst>
                <a:ext uri="{FF2B5EF4-FFF2-40B4-BE49-F238E27FC236}">
                  <a16:creationId xmlns:a16="http://schemas.microsoft.com/office/drawing/2014/main" id="{1A53E313-0DC3-5B6E-338C-9BF294AE31D4}"/>
                </a:ext>
              </a:extLst>
            </p:cNvPr>
            <p:cNvSpPr/>
            <p:nvPr/>
          </p:nvSpPr>
          <p:spPr>
            <a:xfrm>
              <a:off x="5331590" y="924321"/>
              <a:ext cx="4518286" cy="422030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La “L” in PESTEL </a:t>
              </a:r>
              <a:r>
                <a:rPr lang="en-GB" sz="1600" dirty="0" err="1"/>
                <a:t>sta</a:t>
              </a:r>
              <a:r>
                <a:rPr lang="en-GB" sz="1600" dirty="0"/>
                <a:t> per:</a:t>
              </a:r>
            </a:p>
          </p:txBody>
        </p:sp>
        <p:sp>
          <p:nvSpPr>
            <p:cNvPr id="15" name="TextBox 59">
              <a:extLst>
                <a:ext uri="{FF2B5EF4-FFF2-40B4-BE49-F238E27FC236}">
                  <a16:creationId xmlns:a16="http://schemas.microsoft.com/office/drawing/2014/main" id="{9F684A7D-2502-889D-AD01-A82D5FD65C00}"/>
                </a:ext>
              </a:extLst>
            </p:cNvPr>
            <p:cNvSpPr txBox="1"/>
            <p:nvPr/>
          </p:nvSpPr>
          <p:spPr>
            <a:xfrm>
              <a:off x="5621547" y="1229770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Leale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Locale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Legale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BA2D687-85CD-D36B-FF71-A9FBE53280CA}"/>
                </a:ext>
              </a:extLst>
            </p:cNvPr>
            <p:cNvSpPr/>
            <p:nvPr/>
          </p:nvSpPr>
          <p:spPr>
            <a:xfrm>
              <a:off x="523348" y="3001874"/>
              <a:ext cx="4518286" cy="1837678"/>
            </a:xfrm>
            <a:prstGeom prst="rect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redondeado 2">
              <a:extLst>
                <a:ext uri="{FF2B5EF4-FFF2-40B4-BE49-F238E27FC236}">
                  <a16:creationId xmlns:a16="http://schemas.microsoft.com/office/drawing/2014/main" id="{9B376885-B5A0-0D84-31FF-068CA7DB7104}"/>
                </a:ext>
              </a:extLst>
            </p:cNvPr>
            <p:cNvSpPr/>
            <p:nvPr/>
          </p:nvSpPr>
          <p:spPr>
            <a:xfrm>
              <a:off x="523348" y="3001874"/>
              <a:ext cx="4518286" cy="531766"/>
            </a:xfrm>
            <a:prstGeom prst="roundRect">
              <a:avLst/>
            </a:prstGeom>
            <a:solidFill>
              <a:srgbClr val="EA4E46"/>
            </a:solidFill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dirty="0"/>
                <a:t>Il processo di trasformazione delle idee in oggetti reali e pratici è: </a:t>
              </a:r>
              <a:endParaRPr lang="en-GB" sz="1600" dirty="0"/>
            </a:p>
          </p:txBody>
        </p:sp>
        <p:sp>
          <p:nvSpPr>
            <p:cNvPr id="20" name="TextBox 59">
              <a:extLst>
                <a:ext uri="{FF2B5EF4-FFF2-40B4-BE49-F238E27FC236}">
                  <a16:creationId xmlns:a16="http://schemas.microsoft.com/office/drawing/2014/main" id="{4F0CB8F7-6904-7B27-42F0-BE74C5AF6A24}"/>
                </a:ext>
              </a:extLst>
            </p:cNvPr>
            <p:cNvSpPr txBox="1"/>
            <p:nvPr/>
          </p:nvSpPr>
          <p:spPr>
            <a:xfrm>
              <a:off x="813305" y="3383955"/>
              <a:ext cx="3296240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Progettazione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del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servizio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Design del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prodotto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Design thinking</a:t>
              </a:r>
              <a:endParaRPr lang="en-US" sz="16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E3AFAB4E-158C-AA74-7C67-3431439FBF02}"/>
                </a:ext>
              </a:extLst>
            </p:cNvPr>
            <p:cNvSpPr/>
            <p:nvPr/>
          </p:nvSpPr>
          <p:spPr>
            <a:xfrm>
              <a:off x="5331590" y="3021670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Rectángulo redondeado 2">
              <a:extLst>
                <a:ext uri="{FF2B5EF4-FFF2-40B4-BE49-F238E27FC236}">
                  <a16:creationId xmlns:a16="http://schemas.microsoft.com/office/drawing/2014/main" id="{7AA4056B-DE9C-25A0-B7EA-7CC004411C2D}"/>
                </a:ext>
              </a:extLst>
            </p:cNvPr>
            <p:cNvSpPr/>
            <p:nvPr/>
          </p:nvSpPr>
          <p:spPr>
            <a:xfrm>
              <a:off x="5331590" y="2905534"/>
              <a:ext cx="4518286" cy="865401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dirty="0"/>
                <a:t>Cosa succede quando un progetto dimostra di essere economicamente fattibile, inventivo e sostenibile in termini di risorse finanziarie investite?</a:t>
              </a:r>
            </a:p>
          </p:txBody>
        </p:sp>
        <p:sp>
          <p:nvSpPr>
            <p:cNvPr id="25" name="TextBox 59">
              <a:extLst>
                <a:ext uri="{FF2B5EF4-FFF2-40B4-BE49-F238E27FC236}">
                  <a16:creationId xmlns:a16="http://schemas.microsoft.com/office/drawing/2014/main" id="{7CED6AEE-1E23-0C4B-58E9-5C8E82CB90C4}"/>
                </a:ext>
              </a:extLst>
            </p:cNvPr>
            <p:cNvSpPr txBox="1"/>
            <p:nvPr/>
          </p:nvSpPr>
          <p:spPr>
            <a:xfrm>
              <a:off x="5621547" y="3485188"/>
              <a:ext cx="2923363" cy="14092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Colloquio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di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soluzione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Redditività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economica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Test di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mercato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FD24C3A-1E71-1242-AB69-73DE74EC3031}"/>
                </a:ext>
              </a:extLst>
            </p:cNvPr>
            <p:cNvSpPr/>
            <p:nvPr/>
          </p:nvSpPr>
          <p:spPr>
            <a:xfrm>
              <a:off x="2954985" y="4949288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ángulo redondeado 2">
              <a:extLst>
                <a:ext uri="{FF2B5EF4-FFF2-40B4-BE49-F238E27FC236}">
                  <a16:creationId xmlns:a16="http://schemas.microsoft.com/office/drawing/2014/main" id="{F874651E-567B-3E48-135B-076292839DE2}"/>
                </a:ext>
              </a:extLst>
            </p:cNvPr>
            <p:cNvSpPr/>
            <p:nvPr/>
          </p:nvSpPr>
          <p:spPr>
            <a:xfrm>
              <a:off x="2961527" y="4950179"/>
              <a:ext cx="4518286" cy="422030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Il break-even point </a:t>
              </a:r>
              <a:r>
                <a:rPr lang="en-GB" sz="1600" dirty="0" err="1"/>
                <a:t>si</a:t>
              </a:r>
              <a:r>
                <a:rPr lang="en-GB" sz="1600" dirty="0"/>
                <a:t> </a:t>
              </a:r>
              <a:r>
                <a:rPr lang="en-GB" sz="1600" dirty="0" err="1"/>
                <a:t>verifica</a:t>
              </a:r>
              <a:r>
                <a:rPr lang="en-GB" sz="1600" dirty="0"/>
                <a:t> </a:t>
              </a:r>
              <a:r>
                <a:rPr lang="en-GB" sz="1600" dirty="0" err="1"/>
                <a:t>quando</a:t>
              </a:r>
              <a:r>
                <a:rPr lang="en-GB" sz="1600" dirty="0"/>
                <a:t>:</a:t>
              </a:r>
            </a:p>
          </p:txBody>
        </p:sp>
        <p:sp>
          <p:nvSpPr>
            <p:cNvPr id="35" name="TextBox 59">
              <a:extLst>
                <a:ext uri="{FF2B5EF4-FFF2-40B4-BE49-F238E27FC236}">
                  <a16:creationId xmlns:a16="http://schemas.microsoft.com/office/drawing/2014/main" id="{674A5952-A0EB-9863-C11F-8431C65043C7}"/>
                </a:ext>
              </a:extLst>
            </p:cNvPr>
            <p:cNvSpPr txBox="1"/>
            <p:nvPr/>
          </p:nvSpPr>
          <p:spPr>
            <a:xfrm>
              <a:off x="3244941" y="5331369"/>
              <a:ext cx="4228329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costi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totali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e le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entrate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totali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sono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uguali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costi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totali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sono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superiori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ai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ricavi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totali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costi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totali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sono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inferiori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ai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ricavi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totali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436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4849426" y="4214219"/>
            <a:ext cx="19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EA4E46"/>
                </a:solidFill>
              </a:rPr>
              <a:t>moreproject.eu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ACDBC3-9678-20DC-880B-3CFA0228D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9123889" y="327888"/>
            <a:ext cx="2766269" cy="1225704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3943184" y="3306278"/>
            <a:ext cx="3763351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5300" b="1" dirty="0"/>
              <a:t>GRAZIE!</a:t>
            </a:r>
          </a:p>
        </p:txBody>
      </p:sp>
    </p:spTree>
    <p:extLst>
      <p:ext uri="{BB962C8B-B14F-4D97-AF65-F5344CB8AC3E}">
        <p14:creationId xmlns:p14="http://schemas.microsoft.com/office/powerpoint/2010/main" val="313191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1806215" y="909875"/>
            <a:ext cx="8516632" cy="5038250"/>
            <a:chOff x="1371282" y="616799"/>
            <a:chExt cx="8516632" cy="5038250"/>
          </a:xfrm>
        </p:grpSpPr>
        <p:sp>
          <p:nvSpPr>
            <p:cNvPr id="3" name="TextBox 27">
              <a:extLst>
                <a:ext uri="{FF2B5EF4-FFF2-40B4-BE49-F238E27FC236}">
                  <a16:creationId xmlns:a16="http://schemas.microsoft.com/office/drawing/2014/main" id="{CCD90C75-4DAC-186E-0EB9-B0984C074916}"/>
                </a:ext>
              </a:extLst>
            </p:cNvPr>
            <p:cNvSpPr txBox="1"/>
            <p:nvPr/>
          </p:nvSpPr>
          <p:spPr>
            <a:xfrm>
              <a:off x="7315836" y="3686042"/>
              <a:ext cx="18659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Redditività</a:t>
              </a:r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 </a:t>
              </a:r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economica</a:t>
              </a:r>
              <a:endParaRPr lang="en-US" sz="1200" b="1" dirty="0">
                <a:solidFill>
                  <a:srgbClr val="FAB632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2" name="TextBox 26">
              <a:extLst>
                <a:ext uri="{FF2B5EF4-FFF2-40B4-BE49-F238E27FC236}">
                  <a16:creationId xmlns:a16="http://schemas.microsoft.com/office/drawing/2014/main" id="{A063C3C6-BB53-6512-8041-CBDDF288BFD6}"/>
                </a:ext>
              </a:extLst>
            </p:cNvPr>
            <p:cNvSpPr txBox="1"/>
            <p:nvPr/>
          </p:nvSpPr>
          <p:spPr>
            <a:xfrm>
              <a:off x="7487747" y="3998259"/>
              <a:ext cx="2400167" cy="1011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Costi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fissi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e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costi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variabili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Break-even point</a:t>
              </a:r>
            </a:p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Piano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Economico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e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Finanziario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4" name="TextBox 28">
              <a:extLst>
                <a:ext uri="{FF2B5EF4-FFF2-40B4-BE49-F238E27FC236}">
                  <a16:creationId xmlns:a16="http://schemas.microsoft.com/office/drawing/2014/main" id="{15D4EBB4-7594-65D3-8407-B174A6703D2F}"/>
                </a:ext>
              </a:extLst>
            </p:cNvPr>
            <p:cNvSpPr txBox="1"/>
            <p:nvPr/>
          </p:nvSpPr>
          <p:spPr>
            <a:xfrm>
              <a:off x="5526323" y="1684294"/>
              <a:ext cx="2400167" cy="1011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Design Thinking &amp; Design Sprint</a:t>
              </a:r>
            </a:p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Test di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mercato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Solution interviews</a:t>
              </a:r>
            </a:p>
          </p:txBody>
        </p:sp>
        <p:sp>
          <p:nvSpPr>
            <p:cNvPr id="5" name="TextBox 29">
              <a:extLst>
                <a:ext uri="{FF2B5EF4-FFF2-40B4-BE49-F238E27FC236}">
                  <a16:creationId xmlns:a16="http://schemas.microsoft.com/office/drawing/2014/main" id="{14DD4DEF-8DB4-6053-837A-71D9AFB0B9C1}"/>
                </a:ext>
              </a:extLst>
            </p:cNvPr>
            <p:cNvSpPr txBox="1"/>
            <p:nvPr/>
          </p:nvSpPr>
          <p:spPr>
            <a:xfrm>
              <a:off x="5539966" y="1258320"/>
              <a:ext cx="2102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3. </a:t>
              </a:r>
              <a:r>
                <a:rPr lang="en-US" sz="1200" b="1" dirty="0" err="1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Progettazione&amp;Validazione</a:t>
              </a:r>
              <a:r>
                <a:rPr lang="en-US" sz="12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 di </a:t>
              </a:r>
              <a:r>
                <a:rPr lang="en-US" sz="1200" b="1" dirty="0" err="1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prodotti</a:t>
              </a:r>
              <a:r>
                <a:rPr lang="en-US" sz="12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 e </a:t>
              </a:r>
              <a:r>
                <a:rPr lang="en-US" sz="1200" b="1" dirty="0" err="1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servizi</a:t>
              </a:r>
              <a:endParaRPr lang="en-US" sz="1200" b="1" dirty="0">
                <a:solidFill>
                  <a:srgbClr val="EA4E46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6" name="TextBox 30">
              <a:extLst>
                <a:ext uri="{FF2B5EF4-FFF2-40B4-BE49-F238E27FC236}">
                  <a16:creationId xmlns:a16="http://schemas.microsoft.com/office/drawing/2014/main" id="{77A485F4-3CA6-79D5-696A-6130E70FADCD}"/>
                </a:ext>
              </a:extLst>
            </p:cNvPr>
            <p:cNvSpPr txBox="1"/>
            <p:nvPr/>
          </p:nvSpPr>
          <p:spPr>
            <a:xfrm>
              <a:off x="1790589" y="1645982"/>
              <a:ext cx="1798648" cy="1011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CANVAS triple balance</a:t>
              </a: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Nuove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economie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e SDGs</a:t>
              </a: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Imprenditoria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sociale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7" name="TextBox 31">
              <a:extLst>
                <a:ext uri="{FF2B5EF4-FFF2-40B4-BE49-F238E27FC236}">
                  <a16:creationId xmlns:a16="http://schemas.microsoft.com/office/drawing/2014/main" id="{8E8AC566-283A-0A1B-78D2-D3D0C0AD36C3}"/>
                </a:ext>
              </a:extLst>
            </p:cNvPr>
            <p:cNvSpPr txBox="1"/>
            <p:nvPr/>
          </p:nvSpPr>
          <p:spPr>
            <a:xfrm>
              <a:off x="1800563" y="1213497"/>
              <a:ext cx="18976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1. </a:t>
              </a:r>
              <a:r>
                <a:rPr lang="it-IT" sz="12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Definizione di idea &amp; design di B. M.</a:t>
              </a:r>
            </a:p>
            <a:p>
              <a:endParaRPr lang="en-US" sz="1200" b="1" dirty="0">
                <a:solidFill>
                  <a:srgbClr val="21B4A9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8" name="TextBox 21">
              <a:extLst>
                <a:ext uri="{FF2B5EF4-FFF2-40B4-BE49-F238E27FC236}">
                  <a16:creationId xmlns:a16="http://schemas.microsoft.com/office/drawing/2014/main" id="{C775DD3A-1C18-934A-44D8-CABE89914C88}"/>
                </a:ext>
              </a:extLst>
            </p:cNvPr>
            <p:cNvSpPr txBox="1"/>
            <p:nvPr/>
          </p:nvSpPr>
          <p:spPr>
            <a:xfrm>
              <a:off x="3534681" y="3945693"/>
              <a:ext cx="2195083" cy="1331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Analisi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PESTEL &amp; studio di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mercato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Competizione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vs.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Collaborazione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Costruzione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di un network di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supporto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9" name="TextBox 22">
              <a:extLst>
                <a:ext uri="{FF2B5EF4-FFF2-40B4-BE49-F238E27FC236}">
                  <a16:creationId xmlns:a16="http://schemas.microsoft.com/office/drawing/2014/main" id="{C2F0F6C9-72D9-2CD8-3E03-942BD3E33F65}"/>
                </a:ext>
              </a:extLst>
            </p:cNvPr>
            <p:cNvSpPr txBox="1"/>
            <p:nvPr/>
          </p:nvSpPr>
          <p:spPr>
            <a:xfrm>
              <a:off x="3627574" y="3584035"/>
              <a:ext cx="19246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2. </a:t>
              </a:r>
              <a:r>
                <a:rPr lang="it-IT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Conoscenza del mercato e della clientela</a:t>
              </a:r>
            </a:p>
            <a:p>
              <a:endParaRPr lang="en-US" sz="1200" b="1" dirty="0">
                <a:solidFill>
                  <a:srgbClr val="FAB632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10" name="Hexágono 9">
              <a:extLst>
                <a:ext uri="{FF2B5EF4-FFF2-40B4-BE49-F238E27FC236}">
                  <a16:creationId xmlns:a16="http://schemas.microsoft.com/office/drawing/2014/main" id="{700DD875-2451-F87D-A0F3-872600E8B8B5}"/>
                </a:ext>
              </a:extLst>
            </p:cNvPr>
            <p:cNvSpPr/>
            <p:nvPr/>
          </p:nvSpPr>
          <p:spPr>
            <a:xfrm>
              <a:off x="3334484" y="3653361"/>
              <a:ext cx="284085" cy="233746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Hexágono 10">
              <a:extLst>
                <a:ext uri="{FF2B5EF4-FFF2-40B4-BE49-F238E27FC236}">
                  <a16:creationId xmlns:a16="http://schemas.microsoft.com/office/drawing/2014/main" id="{48452C60-CCD1-85F8-86D4-8D0894B73AE9}"/>
                </a:ext>
              </a:extLst>
            </p:cNvPr>
            <p:cNvSpPr/>
            <p:nvPr/>
          </p:nvSpPr>
          <p:spPr>
            <a:xfrm>
              <a:off x="7272360" y="3698720"/>
              <a:ext cx="284085" cy="233746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Hexágono 11">
              <a:extLst>
                <a:ext uri="{FF2B5EF4-FFF2-40B4-BE49-F238E27FC236}">
                  <a16:creationId xmlns:a16="http://schemas.microsoft.com/office/drawing/2014/main" id="{A1520AF7-7D75-4A99-4098-DF0F175E1FA0}"/>
                </a:ext>
              </a:extLst>
            </p:cNvPr>
            <p:cNvSpPr/>
            <p:nvPr/>
          </p:nvSpPr>
          <p:spPr>
            <a:xfrm>
              <a:off x="1508776" y="1331740"/>
              <a:ext cx="284085" cy="233746"/>
            </a:xfrm>
            <a:prstGeom prst="hexagon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Hexágono 12">
              <a:extLst>
                <a:ext uri="{FF2B5EF4-FFF2-40B4-BE49-F238E27FC236}">
                  <a16:creationId xmlns:a16="http://schemas.microsoft.com/office/drawing/2014/main" id="{8C5AC1FB-85F9-44B7-5B73-59A274771E61}"/>
                </a:ext>
              </a:extLst>
            </p:cNvPr>
            <p:cNvSpPr/>
            <p:nvPr/>
          </p:nvSpPr>
          <p:spPr>
            <a:xfrm>
              <a:off x="5266510" y="1344720"/>
              <a:ext cx="284085" cy="233746"/>
            </a:xfrm>
            <a:prstGeom prst="hexagon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Hexágono 15">
              <a:extLst>
                <a:ext uri="{FF2B5EF4-FFF2-40B4-BE49-F238E27FC236}">
                  <a16:creationId xmlns:a16="http://schemas.microsoft.com/office/drawing/2014/main" id="{2373009D-8EAD-DE54-C1F0-681E2DF05650}"/>
                </a:ext>
              </a:extLst>
            </p:cNvPr>
            <p:cNvSpPr/>
            <p:nvPr/>
          </p:nvSpPr>
          <p:spPr>
            <a:xfrm rot="5400000">
              <a:off x="3069364" y="3172175"/>
              <a:ext cx="2638784" cy="2326964"/>
            </a:xfrm>
            <a:prstGeom prst="hexagon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Hexágono 16">
              <a:extLst>
                <a:ext uri="{FF2B5EF4-FFF2-40B4-BE49-F238E27FC236}">
                  <a16:creationId xmlns:a16="http://schemas.microsoft.com/office/drawing/2014/main" id="{B46DE24D-9478-920F-864E-C09D9DEBE847}"/>
                </a:ext>
              </a:extLst>
            </p:cNvPr>
            <p:cNvSpPr/>
            <p:nvPr/>
          </p:nvSpPr>
          <p:spPr>
            <a:xfrm rot="5400000">
              <a:off x="1215372" y="895049"/>
              <a:ext cx="2638784" cy="2326964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Hexágono 17">
              <a:extLst>
                <a:ext uri="{FF2B5EF4-FFF2-40B4-BE49-F238E27FC236}">
                  <a16:creationId xmlns:a16="http://schemas.microsoft.com/office/drawing/2014/main" id="{01FC57E3-FDD7-55C3-B04B-DAFB2B4D9907}"/>
                </a:ext>
              </a:extLst>
            </p:cNvPr>
            <p:cNvSpPr/>
            <p:nvPr/>
          </p:nvSpPr>
          <p:spPr>
            <a:xfrm rot="5400000">
              <a:off x="5004873" y="895049"/>
              <a:ext cx="2638784" cy="2326964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Hexágono 18">
              <a:extLst>
                <a:ext uri="{FF2B5EF4-FFF2-40B4-BE49-F238E27FC236}">
                  <a16:creationId xmlns:a16="http://schemas.microsoft.com/office/drawing/2014/main" id="{EE779423-497F-9082-F30F-E34176C51D8B}"/>
                </a:ext>
              </a:extLst>
            </p:cNvPr>
            <p:cNvSpPr/>
            <p:nvPr/>
          </p:nvSpPr>
          <p:spPr>
            <a:xfrm rot="5400000">
              <a:off x="7021671" y="3172175"/>
              <a:ext cx="2638784" cy="2326964"/>
            </a:xfrm>
            <a:prstGeom prst="hexagon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0A38A549-76FD-6E57-D291-B6EED3BA8E98}"/>
                </a:ext>
              </a:extLst>
            </p:cNvPr>
            <p:cNvSpPr txBox="1"/>
            <p:nvPr/>
          </p:nvSpPr>
          <p:spPr>
            <a:xfrm>
              <a:off x="1526293" y="1634092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D2A906B8-07AF-E83A-010C-06828A587394}"/>
                </a:ext>
              </a:extLst>
            </p:cNvPr>
            <p:cNvSpPr txBox="1"/>
            <p:nvPr/>
          </p:nvSpPr>
          <p:spPr>
            <a:xfrm>
              <a:off x="5315014" y="1719985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8A7A2897-4C93-375F-D330-11BDCA564025}"/>
                </a:ext>
              </a:extLst>
            </p:cNvPr>
            <p:cNvSpPr txBox="1"/>
            <p:nvPr/>
          </p:nvSpPr>
          <p:spPr>
            <a:xfrm>
              <a:off x="3362787" y="3998259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60D365BB-0720-A187-7099-CF15515570BE}"/>
                </a:ext>
              </a:extLst>
            </p:cNvPr>
            <p:cNvSpPr txBox="1"/>
            <p:nvPr/>
          </p:nvSpPr>
          <p:spPr>
            <a:xfrm>
              <a:off x="7280267" y="4022010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776D0560-21FD-4276-CEF9-64B27A0DAB74}"/>
                </a:ext>
              </a:extLst>
            </p:cNvPr>
            <p:cNvSpPr txBox="1"/>
            <p:nvPr/>
          </p:nvSpPr>
          <p:spPr>
            <a:xfrm rot="17903584">
              <a:off x="3029714" y="304527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DB98AFC-723B-A99F-A41C-8D4F15196B24}"/>
                </a:ext>
              </a:extLst>
            </p:cNvPr>
            <p:cNvSpPr txBox="1"/>
            <p:nvPr/>
          </p:nvSpPr>
          <p:spPr>
            <a:xfrm rot="14709441">
              <a:off x="6793751" y="2685386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AA0EC955-5892-1F46-4EFA-7FC0A00742AA}"/>
                </a:ext>
              </a:extLst>
            </p:cNvPr>
            <p:cNvSpPr txBox="1"/>
            <p:nvPr/>
          </p:nvSpPr>
          <p:spPr>
            <a:xfrm rot="17903584">
              <a:off x="8832415" y="2579263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7901F1E1-1534-B3D9-62CB-D79BF5A9D49F}"/>
                </a:ext>
              </a:extLst>
            </p:cNvPr>
            <p:cNvSpPr txBox="1"/>
            <p:nvPr/>
          </p:nvSpPr>
          <p:spPr>
            <a:xfrm rot="17903584">
              <a:off x="3439158" y="4939811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61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106348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Definizione dell'idea e del design del modello di business</a:t>
            </a:r>
          </a:p>
          <a:p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689027813"/>
              </p:ext>
            </p:extLst>
          </p:nvPr>
        </p:nvGraphicFramePr>
        <p:xfrm>
          <a:off x="2015936" y="120408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165536" y="3313248"/>
            <a:ext cx="18288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essenziali</a:t>
            </a:r>
            <a:r>
              <a:rPr lang="en-US" dirty="0"/>
              <a:t> di un </a:t>
            </a:r>
            <a:r>
              <a:rPr lang="en-US" dirty="0" err="1"/>
              <a:t>modello</a:t>
            </a:r>
            <a:r>
              <a:rPr lang="en-US" dirty="0"/>
              <a:t> di business</a:t>
            </a:r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Sezione</a:t>
            </a:r>
            <a:r>
              <a:rPr lang="it-IT" sz="2400" dirty="0">
                <a:solidFill>
                  <a:srgbClr val="21B4A9"/>
                </a:solidFill>
              </a:rPr>
              <a:t> 1.2: Modello di Business</a:t>
            </a:r>
            <a:endParaRPr lang="en-GB" sz="2400" dirty="0">
              <a:solidFill>
                <a:srgbClr val="21B4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3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Modello</a:t>
            </a:r>
            <a:r>
              <a:rPr lang="en-GB" sz="2400" dirty="0">
                <a:solidFill>
                  <a:srgbClr val="21B4A9"/>
                </a:solidFill>
              </a:rPr>
              <a:t> di business: </a:t>
            </a:r>
            <a:r>
              <a:rPr lang="en-GB" sz="2400" dirty="0" err="1">
                <a:solidFill>
                  <a:srgbClr val="21B4A9"/>
                </a:solidFill>
              </a:rPr>
              <a:t>visualizzazione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6" name="TextBox 11">
            <a:extLst>
              <a:ext uri="{FF2B5EF4-FFF2-40B4-BE49-F238E27FC236}">
                <a16:creationId xmlns:a16="http://schemas.microsoft.com/office/drawing/2014/main" id="{2D23689B-CE32-B441-9DCB-E442DD4E3A80}"/>
              </a:ext>
            </a:extLst>
          </p:cNvPr>
          <p:cNvSpPr txBox="1"/>
          <p:nvPr/>
        </p:nvSpPr>
        <p:spPr>
          <a:xfrm>
            <a:off x="762528" y="579940"/>
            <a:ext cx="10553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Definizione dell'idea e del design del modello di business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90EDD018-2D8F-2747-BE57-193F2A3FE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589" y="1573080"/>
            <a:ext cx="9028539" cy="4988650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10119189" y="3767323"/>
            <a:ext cx="195851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u="sng" dirty="0">
                <a:solidFill>
                  <a:srgbClr val="1A0DAB"/>
                </a:solidFill>
                <a:hlinkClick r:id="rId3"/>
              </a:rPr>
              <a:t>Business Model </a:t>
            </a:r>
            <a:r>
              <a:rPr lang="en-GB" sz="1100" u="sng" dirty="0">
                <a:solidFill>
                  <a:srgbClr val="1A0DAB"/>
                </a:solidFill>
                <a:hlinkClick r:id="rId3"/>
              </a:rPr>
              <a:t>Generation: A handbook for visionaries, game changers and challengers</a:t>
            </a:r>
            <a:endParaRPr lang="en-GB" sz="1100" b="0" i="0" dirty="0">
              <a:solidFill>
                <a:srgbClr val="22222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669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762528" y="1103160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21B4A9"/>
                </a:solidFill>
              </a:rPr>
              <a:t>Business model canvas: una prospettiva avanzata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Il Triple </a:t>
            </a:r>
            <a:r>
              <a:rPr lang="it-IT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Layered</a:t>
            </a: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 Business Model Canvas è uno strumento per sperimentare l’innovazione del modello di business sostenibile. 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Aggiunge due nuovi livelli al tradizionale modello di business: un livello ambientale basato su una visione del ciclo di vita e un livello sociale basato sulle prospettive degli stakeholder.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Quando i tre livelli del modello di business sono combinati, rivelano come un’organizzazione produce diversi tipi di valore: economico, ambientale e sociale. 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18E18A-B3D3-9047-97F4-0953E13C0CEA}"/>
              </a:ext>
            </a:extLst>
          </p:cNvPr>
          <p:cNvSpPr txBox="1"/>
          <p:nvPr/>
        </p:nvSpPr>
        <p:spPr>
          <a:xfrm>
            <a:off x="875909" y="4198774"/>
            <a:ext cx="85779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Pigneur, Yves &amp; Joyce, Alexandre &amp; Paquin, Raymond. (2015). The triple layered business model canvas: a tool to design more sustainable business models. 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8" y="579940"/>
            <a:ext cx="10553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Definizione dell'idea e del design del modello di business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3623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Modello</a:t>
            </a:r>
            <a:r>
              <a:rPr lang="en-US" sz="2400" dirty="0">
                <a:solidFill>
                  <a:srgbClr val="21B4A9"/>
                </a:solidFill>
              </a:rPr>
              <a:t> di Business - canvas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8" y="579940"/>
            <a:ext cx="104279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Definizione dell’idea e del design del modello di business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28" y="1573080"/>
            <a:ext cx="9356661" cy="4920068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473200" y="1542600"/>
            <a:ext cx="232664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11384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Modello</a:t>
            </a:r>
            <a:r>
              <a:rPr lang="en-US" sz="2400" dirty="0">
                <a:solidFill>
                  <a:srgbClr val="21B4A9"/>
                </a:solidFill>
              </a:rPr>
              <a:t> </a:t>
            </a:r>
            <a:r>
              <a:rPr lang="en-US" sz="2400" dirty="0" err="1">
                <a:solidFill>
                  <a:srgbClr val="21B4A9"/>
                </a:solidFill>
              </a:rPr>
              <a:t>ambientale</a:t>
            </a:r>
            <a:r>
              <a:rPr lang="en-US" sz="2400" dirty="0">
                <a:solidFill>
                  <a:srgbClr val="21B4A9"/>
                </a:solidFill>
              </a:rPr>
              <a:t> - canvas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10471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Definizione dell’idea e del design del modello di business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73200" y="1542600"/>
            <a:ext cx="232664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30" y="1581335"/>
            <a:ext cx="9356660" cy="490619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73051" y="1573080"/>
            <a:ext cx="3094445" cy="1695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21842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Modello</a:t>
            </a:r>
            <a:r>
              <a:rPr lang="en-US" sz="2400" dirty="0">
                <a:solidFill>
                  <a:srgbClr val="21B4A9"/>
                </a:solidFill>
              </a:rPr>
              <a:t> </a:t>
            </a:r>
            <a:r>
              <a:rPr lang="en-US" sz="2400" dirty="0" err="1">
                <a:solidFill>
                  <a:srgbClr val="21B4A9"/>
                </a:solidFill>
              </a:rPr>
              <a:t>sociale</a:t>
            </a:r>
            <a:r>
              <a:rPr lang="en-US" sz="2400" dirty="0">
                <a:solidFill>
                  <a:srgbClr val="21B4A9"/>
                </a:solidFill>
              </a:rPr>
              <a:t> - canvas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8" y="579940"/>
            <a:ext cx="10667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Definizione dell’idea e del design del modello di business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73200" y="1542600"/>
            <a:ext cx="232664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73051" y="1573080"/>
            <a:ext cx="3094445" cy="1695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pic>
        <p:nvPicPr>
          <p:cNvPr id="1026" name="Picture 2" descr="https://sustainablebusinessmodel.files.wordpress.com/2015/04/social_business_model_canv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86" y="1581335"/>
            <a:ext cx="9474003" cy="493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373050" y="1571175"/>
            <a:ext cx="3094445" cy="1695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474137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1955</Words>
  <Application>Microsoft Office PowerPoint</Application>
  <PresentationFormat>Widescreen</PresentationFormat>
  <Paragraphs>199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Álvarez Bordón</dc:creator>
  <cp:lastModifiedBy>gloria ridolfi</cp:lastModifiedBy>
  <cp:revision>22</cp:revision>
  <dcterms:created xsi:type="dcterms:W3CDTF">2022-05-18T10:18:40Z</dcterms:created>
  <dcterms:modified xsi:type="dcterms:W3CDTF">2022-12-16T08:58:36Z</dcterms:modified>
</cp:coreProperties>
</file>