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12192000" cy="6858000"/>
  <p:notesSz cx="7559675" cy="10691813"/>
  <p:embeddedFontLst>
    <p:embeddedFont>
      <p:font typeface="Century Gothic" panose="020B0502020202020204" pitchFamily="34" charset="0"/>
      <p:regular r:id="rId37"/>
      <p:bold r:id="rId38"/>
      <p:italic r:id="rId39"/>
      <p:boldItalic r:id="rId40"/>
    </p:embeddedFont>
    <p:embeddedFont>
      <p:font typeface="Oxygen" panose="020B0604020202020204" charset="0"/>
      <p:regular r:id="rId41"/>
      <p:bold r:id="rId42"/>
    </p:embeddedFont>
    <p:embeddedFont>
      <p:font typeface="Roboto" panose="020B060402020202020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gxTuqCnDriju2dNh/+IDK68scyV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0"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07D486-5A71-4260-8FA4-346CFEE4F02D}">
  <a:tblStyle styleId="{E807D486-5A71-4260-8FA4-346CFEE4F02D}"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6.xml"/><Relationship Id="rId51" Type="http://customschemas.google.com/relationships/presentationmetadata" Target="meta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7048060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1: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686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7dbe8cb7e9_0_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3" name="Google Shape;363;g17dbe8cb7e9_0_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318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9d164b436d_0_236: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4" name="Google Shape;384;g19d164b436d_0_236: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5433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9d164b436d_0_283: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8" name="Google Shape;408;g19d164b436d_0_28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5819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9d164b436d_0_309: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it-IT" noProof="0" dirty="0"/>
          </a:p>
        </p:txBody>
      </p:sp>
      <p:sp>
        <p:nvSpPr>
          <p:cNvPr id="429" name="Google Shape;429;g19d164b436d_0_309: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2021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bebd2e5064_0_45: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0" name="Google Shape;440;g1bebd2e5064_0_45: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2565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9d164b436d_0_8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0" name="Google Shape;450;g19d164b436d_0_8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0188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5: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8" name="Google Shape;468;p15: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7703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9d164b436d_0_331: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1" name="Google Shape;481;g19d164b436d_0_331: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2962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9d164b436d_0_382: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8" name="Google Shape;498;g19d164b436d_0_38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6887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9d164b436d_0_338: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9" name="Google Shape;509;g19d164b436d_0_33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5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4624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9d164b436d_0_344: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1" name="Google Shape;521;g19d164b436d_0_34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7234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a5a4e823de_0_3: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1" name="Google Shape;531;g1a5a4e823de_0_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1804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9d164b436d_0_117: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0" name="Google Shape;540;g19d164b436d_0_117: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277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ab1224ca6c_0_694: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5" name="Google Shape;555;g1ab1224ca6c_0_69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907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ab1224ca6c_0_27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8" name="Google Shape;578;g1ab1224ca6c_0_27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0128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ab1224ca6c_0_277: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9" name="Google Shape;589;g1ab1224ca6c_0_277: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9362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bebd2e5064_0_6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9" name="Google Shape;599;g1bebd2e5064_0_6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0985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9d164b436d_0_128: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0" name="Google Shape;610;g19d164b436d_0_12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9629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9d164b436d_0_146: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1" name="Google Shape;621;g19d164b436d_0_146: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5661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0" name="Google Shape;630;p2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964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351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4: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42" name="Google Shape;642;p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0400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25: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7" name="Google Shape;657;p25: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4939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6: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9" name="Google Shape;679;p26: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8923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27: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1" name="Google Shape;701;p27: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791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p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9295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7dbe8cb7e9_0_13: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07" name="Google Shape;207;g17dbe8cb7e9_0_1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9533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1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7043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8c830645d5_0_18: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 name="Google Shape;290;g18c830645d5_0_1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2140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ab1224ca6c_0_9: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14" name="Google Shape;314;g1ab1224ca6c_0_9: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9448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bebd2e5064_0_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2" name="Google Shape;342;g1bebd2e5064_0_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8188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1"/>
        <p:cNvGrpSpPr/>
        <p:nvPr/>
      </p:nvGrpSpPr>
      <p:grpSpPr>
        <a:xfrm>
          <a:off x="0" y="0"/>
          <a:ext cx="0" cy="0"/>
          <a:chOff x="0" y="0"/>
          <a:chExt cx="0" cy="0"/>
        </a:xfrm>
      </p:grpSpPr>
      <p:sp>
        <p:nvSpPr>
          <p:cNvPr id="12" name="Google Shape;12;p29"/>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9"/>
          <p:cNvSpPr txBox="1">
            <a:spLocks noGrp="1"/>
          </p:cNvSpPr>
          <p:nvPr>
            <p:ph type="subTitle" idx="1"/>
          </p:nvPr>
        </p:nvSpPr>
        <p:spPr>
          <a:xfrm>
            <a:off x="838080" y="1825560"/>
            <a:ext cx="10515240" cy="43509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1"/>
        <p:cNvGrpSpPr/>
        <p:nvPr/>
      </p:nvGrpSpPr>
      <p:grpSpPr>
        <a:xfrm>
          <a:off x="0" y="0"/>
          <a:ext cx="0" cy="0"/>
          <a:chOff x="0" y="0"/>
          <a:chExt cx="0" cy="0"/>
        </a:xfrm>
      </p:grpSpPr>
      <p:sp>
        <p:nvSpPr>
          <p:cNvPr id="42" name="Google Shape;42;p40"/>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0"/>
          <p:cNvSpPr txBox="1">
            <a:spLocks noGrp="1"/>
          </p:cNvSpPr>
          <p:nvPr>
            <p:ph type="body" idx="1"/>
          </p:nvPr>
        </p:nvSpPr>
        <p:spPr>
          <a:xfrm>
            <a:off x="838080" y="182556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4" name="Google Shape;44;p40"/>
          <p:cNvSpPr txBox="1">
            <a:spLocks noGrp="1"/>
          </p:cNvSpPr>
          <p:nvPr>
            <p:ph type="body" idx="2"/>
          </p:nvPr>
        </p:nvSpPr>
        <p:spPr>
          <a:xfrm>
            <a:off x="838080" y="409824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5"/>
        <p:cNvGrpSpPr/>
        <p:nvPr/>
      </p:nvGrpSpPr>
      <p:grpSpPr>
        <a:xfrm>
          <a:off x="0" y="0"/>
          <a:ext cx="0" cy="0"/>
          <a:chOff x="0" y="0"/>
          <a:chExt cx="0" cy="0"/>
        </a:xfrm>
      </p:grpSpPr>
      <p:sp>
        <p:nvSpPr>
          <p:cNvPr id="46" name="Google Shape;46;p41"/>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1"/>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8" name="Google Shape;48;p41"/>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9" name="Google Shape;49;p41"/>
          <p:cNvSpPr txBox="1">
            <a:spLocks noGrp="1"/>
          </p:cNvSpPr>
          <p:nvPr>
            <p:ph type="body" idx="3"/>
          </p:nvPr>
        </p:nvSpPr>
        <p:spPr>
          <a:xfrm>
            <a:off x="83808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0" name="Google Shape;50;p41"/>
          <p:cNvSpPr txBox="1">
            <a:spLocks noGrp="1"/>
          </p:cNvSpPr>
          <p:nvPr>
            <p:ph type="body" idx="4"/>
          </p:nvPr>
        </p:nvSpPr>
        <p:spPr>
          <a:xfrm>
            <a:off x="622620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1"/>
        <p:cNvGrpSpPr/>
        <p:nvPr/>
      </p:nvGrpSpPr>
      <p:grpSpPr>
        <a:xfrm>
          <a:off x="0" y="0"/>
          <a:ext cx="0" cy="0"/>
          <a:chOff x="0" y="0"/>
          <a:chExt cx="0" cy="0"/>
        </a:xfrm>
      </p:grpSpPr>
      <p:sp>
        <p:nvSpPr>
          <p:cNvPr id="52" name="Google Shape;52;p42"/>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2"/>
          <p:cNvSpPr txBox="1">
            <a:spLocks noGrp="1"/>
          </p:cNvSpPr>
          <p:nvPr>
            <p:ph type="body" idx="1"/>
          </p:nvPr>
        </p:nvSpPr>
        <p:spPr>
          <a:xfrm>
            <a:off x="83808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4" name="Google Shape;54;p42"/>
          <p:cNvSpPr txBox="1">
            <a:spLocks noGrp="1"/>
          </p:cNvSpPr>
          <p:nvPr>
            <p:ph type="body" idx="2"/>
          </p:nvPr>
        </p:nvSpPr>
        <p:spPr>
          <a:xfrm>
            <a:off x="439344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5" name="Google Shape;55;p42"/>
          <p:cNvSpPr txBox="1">
            <a:spLocks noGrp="1"/>
          </p:cNvSpPr>
          <p:nvPr>
            <p:ph type="body" idx="3"/>
          </p:nvPr>
        </p:nvSpPr>
        <p:spPr>
          <a:xfrm>
            <a:off x="794916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body" idx="4"/>
          </p:nvPr>
        </p:nvSpPr>
        <p:spPr>
          <a:xfrm>
            <a:off x="83808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7" name="Google Shape;57;p42"/>
          <p:cNvSpPr txBox="1">
            <a:spLocks noGrp="1"/>
          </p:cNvSpPr>
          <p:nvPr>
            <p:ph type="body" idx="5"/>
          </p:nvPr>
        </p:nvSpPr>
        <p:spPr>
          <a:xfrm>
            <a:off x="439344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8" name="Google Shape;58;p42"/>
          <p:cNvSpPr txBox="1">
            <a:spLocks noGrp="1"/>
          </p:cNvSpPr>
          <p:nvPr>
            <p:ph type="body" idx="6"/>
          </p:nvPr>
        </p:nvSpPr>
        <p:spPr>
          <a:xfrm>
            <a:off x="794916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65"/>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66"/>
        <p:cNvGrpSpPr/>
        <p:nvPr/>
      </p:nvGrpSpPr>
      <p:grpSpPr>
        <a:xfrm>
          <a:off x="0" y="0"/>
          <a:ext cx="0" cy="0"/>
          <a:chOff x="0" y="0"/>
          <a:chExt cx="0" cy="0"/>
        </a:xfrm>
      </p:grpSpPr>
      <p:sp>
        <p:nvSpPr>
          <p:cNvPr id="67" name="Google Shape;67;p43"/>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3"/>
          <p:cNvSpPr txBox="1">
            <a:spLocks noGrp="1"/>
          </p:cNvSpPr>
          <p:nvPr>
            <p:ph type="subTitle" idx="1"/>
          </p:nvPr>
        </p:nvSpPr>
        <p:spPr>
          <a:xfrm>
            <a:off x="838080" y="1825560"/>
            <a:ext cx="10515240" cy="43509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9"/>
        <p:cNvGrpSpPr/>
        <p:nvPr/>
      </p:nvGrpSpPr>
      <p:grpSpPr>
        <a:xfrm>
          <a:off x="0" y="0"/>
          <a:ext cx="0" cy="0"/>
          <a:chOff x="0" y="0"/>
          <a:chExt cx="0" cy="0"/>
        </a:xfrm>
      </p:grpSpPr>
      <p:sp>
        <p:nvSpPr>
          <p:cNvPr id="70" name="Google Shape;70;p44"/>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4"/>
          <p:cNvSpPr txBox="1">
            <a:spLocks noGrp="1"/>
          </p:cNvSpPr>
          <p:nvPr>
            <p:ph type="body" idx="1"/>
          </p:nvPr>
        </p:nvSpPr>
        <p:spPr>
          <a:xfrm>
            <a:off x="838080" y="1825560"/>
            <a:ext cx="1051524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5"/>
          <p:cNvSpPr txBox="1">
            <a:spLocks noGrp="1"/>
          </p:cNvSpPr>
          <p:nvPr>
            <p:ph type="body" idx="1"/>
          </p:nvPr>
        </p:nvSpPr>
        <p:spPr>
          <a:xfrm>
            <a:off x="83808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5" name="Google Shape;75;p45"/>
          <p:cNvSpPr txBox="1">
            <a:spLocks noGrp="1"/>
          </p:cNvSpPr>
          <p:nvPr>
            <p:ph type="body" idx="2"/>
          </p:nvPr>
        </p:nvSpPr>
        <p:spPr>
          <a:xfrm>
            <a:off x="622620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46"/>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78"/>
        <p:cNvGrpSpPr/>
        <p:nvPr/>
      </p:nvGrpSpPr>
      <p:grpSpPr>
        <a:xfrm>
          <a:off x="0" y="0"/>
          <a:ext cx="0" cy="0"/>
          <a:chOff x="0" y="0"/>
          <a:chExt cx="0" cy="0"/>
        </a:xfrm>
      </p:grpSpPr>
      <p:sp>
        <p:nvSpPr>
          <p:cNvPr id="79" name="Google Shape;79;p47"/>
          <p:cNvSpPr txBox="1">
            <a:spLocks noGrp="1"/>
          </p:cNvSpPr>
          <p:nvPr>
            <p:ph type="subTitle" idx="1"/>
          </p:nvPr>
        </p:nvSpPr>
        <p:spPr>
          <a:xfrm>
            <a:off x="838080" y="365040"/>
            <a:ext cx="10515240" cy="61441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80"/>
        <p:cNvGrpSpPr/>
        <p:nvPr/>
      </p:nvGrpSpPr>
      <p:grpSpPr>
        <a:xfrm>
          <a:off x="0" y="0"/>
          <a:ext cx="0" cy="0"/>
          <a:chOff x="0" y="0"/>
          <a:chExt cx="0" cy="0"/>
        </a:xfrm>
      </p:grpSpPr>
      <p:sp>
        <p:nvSpPr>
          <p:cNvPr id="81" name="Google Shape;81;p48"/>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8"/>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3" name="Google Shape;83;p48"/>
          <p:cNvSpPr txBox="1">
            <a:spLocks noGrp="1"/>
          </p:cNvSpPr>
          <p:nvPr>
            <p:ph type="body" idx="2"/>
          </p:nvPr>
        </p:nvSpPr>
        <p:spPr>
          <a:xfrm>
            <a:off x="622620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4" name="Google Shape;84;p48"/>
          <p:cNvSpPr txBox="1">
            <a:spLocks noGrp="1"/>
          </p:cNvSpPr>
          <p:nvPr>
            <p:ph type="body" idx="3"/>
          </p:nvPr>
        </p:nvSpPr>
        <p:spPr>
          <a:xfrm>
            <a:off x="83808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4"/>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85"/>
        <p:cNvGrpSpPr/>
        <p:nvPr/>
      </p:nvGrpSpPr>
      <p:grpSpPr>
        <a:xfrm>
          <a:off x="0" y="0"/>
          <a:ext cx="0" cy="0"/>
          <a:chOff x="0" y="0"/>
          <a:chExt cx="0" cy="0"/>
        </a:xfrm>
      </p:grpSpPr>
      <p:sp>
        <p:nvSpPr>
          <p:cNvPr id="86" name="Google Shape;86;p49"/>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9"/>
          <p:cNvSpPr txBox="1">
            <a:spLocks noGrp="1"/>
          </p:cNvSpPr>
          <p:nvPr>
            <p:ph type="body" idx="1"/>
          </p:nvPr>
        </p:nvSpPr>
        <p:spPr>
          <a:xfrm>
            <a:off x="83808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8" name="Google Shape;88;p49"/>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9" name="Google Shape;89;p49"/>
          <p:cNvSpPr txBox="1">
            <a:spLocks noGrp="1"/>
          </p:cNvSpPr>
          <p:nvPr>
            <p:ph type="body" idx="3"/>
          </p:nvPr>
        </p:nvSpPr>
        <p:spPr>
          <a:xfrm>
            <a:off x="622620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90"/>
        <p:cNvGrpSpPr/>
        <p:nvPr/>
      </p:nvGrpSpPr>
      <p:grpSpPr>
        <a:xfrm>
          <a:off x="0" y="0"/>
          <a:ext cx="0" cy="0"/>
          <a:chOff x="0" y="0"/>
          <a:chExt cx="0" cy="0"/>
        </a:xfrm>
      </p:grpSpPr>
      <p:sp>
        <p:nvSpPr>
          <p:cNvPr id="91" name="Google Shape;91;p50"/>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50"/>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3" name="Google Shape;93;p50"/>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4" name="Google Shape;94;p50"/>
          <p:cNvSpPr txBox="1">
            <a:spLocks noGrp="1"/>
          </p:cNvSpPr>
          <p:nvPr>
            <p:ph type="body" idx="3"/>
          </p:nvPr>
        </p:nvSpPr>
        <p:spPr>
          <a:xfrm>
            <a:off x="838080" y="409824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95"/>
        <p:cNvGrpSpPr/>
        <p:nvPr/>
      </p:nvGrpSpPr>
      <p:grpSpPr>
        <a:xfrm>
          <a:off x="0" y="0"/>
          <a:ext cx="0" cy="0"/>
          <a:chOff x="0" y="0"/>
          <a:chExt cx="0" cy="0"/>
        </a:xfrm>
      </p:grpSpPr>
      <p:sp>
        <p:nvSpPr>
          <p:cNvPr id="96" name="Google Shape;96;p51"/>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51"/>
          <p:cNvSpPr txBox="1">
            <a:spLocks noGrp="1"/>
          </p:cNvSpPr>
          <p:nvPr>
            <p:ph type="body" idx="1"/>
          </p:nvPr>
        </p:nvSpPr>
        <p:spPr>
          <a:xfrm>
            <a:off x="838080" y="182556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8" name="Google Shape;98;p51"/>
          <p:cNvSpPr txBox="1">
            <a:spLocks noGrp="1"/>
          </p:cNvSpPr>
          <p:nvPr>
            <p:ph type="body" idx="2"/>
          </p:nvPr>
        </p:nvSpPr>
        <p:spPr>
          <a:xfrm>
            <a:off x="838080" y="409824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99"/>
        <p:cNvGrpSpPr/>
        <p:nvPr/>
      </p:nvGrpSpPr>
      <p:grpSpPr>
        <a:xfrm>
          <a:off x="0" y="0"/>
          <a:ext cx="0" cy="0"/>
          <a:chOff x="0" y="0"/>
          <a:chExt cx="0" cy="0"/>
        </a:xfrm>
      </p:grpSpPr>
      <p:sp>
        <p:nvSpPr>
          <p:cNvPr id="100" name="Google Shape;100;p52"/>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52"/>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2" name="Google Shape;102;p52"/>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3" name="Google Shape;103;p52"/>
          <p:cNvSpPr txBox="1">
            <a:spLocks noGrp="1"/>
          </p:cNvSpPr>
          <p:nvPr>
            <p:ph type="body" idx="3"/>
          </p:nvPr>
        </p:nvSpPr>
        <p:spPr>
          <a:xfrm>
            <a:off x="83808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4" name="Google Shape;104;p52"/>
          <p:cNvSpPr txBox="1">
            <a:spLocks noGrp="1"/>
          </p:cNvSpPr>
          <p:nvPr>
            <p:ph type="body" idx="4"/>
          </p:nvPr>
        </p:nvSpPr>
        <p:spPr>
          <a:xfrm>
            <a:off x="622620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5"/>
        <p:cNvGrpSpPr/>
        <p:nvPr/>
      </p:nvGrpSpPr>
      <p:grpSpPr>
        <a:xfrm>
          <a:off x="0" y="0"/>
          <a:ext cx="0" cy="0"/>
          <a:chOff x="0" y="0"/>
          <a:chExt cx="0" cy="0"/>
        </a:xfrm>
      </p:grpSpPr>
      <p:sp>
        <p:nvSpPr>
          <p:cNvPr id="106" name="Google Shape;106;p53"/>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53"/>
          <p:cNvSpPr txBox="1">
            <a:spLocks noGrp="1"/>
          </p:cNvSpPr>
          <p:nvPr>
            <p:ph type="body" idx="1"/>
          </p:nvPr>
        </p:nvSpPr>
        <p:spPr>
          <a:xfrm>
            <a:off x="83808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8" name="Google Shape;108;p53"/>
          <p:cNvSpPr txBox="1">
            <a:spLocks noGrp="1"/>
          </p:cNvSpPr>
          <p:nvPr>
            <p:ph type="body" idx="2"/>
          </p:nvPr>
        </p:nvSpPr>
        <p:spPr>
          <a:xfrm>
            <a:off x="439344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9" name="Google Shape;109;p53"/>
          <p:cNvSpPr txBox="1">
            <a:spLocks noGrp="1"/>
          </p:cNvSpPr>
          <p:nvPr>
            <p:ph type="body" idx="3"/>
          </p:nvPr>
        </p:nvSpPr>
        <p:spPr>
          <a:xfrm>
            <a:off x="794916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10" name="Google Shape;110;p53"/>
          <p:cNvSpPr txBox="1">
            <a:spLocks noGrp="1"/>
          </p:cNvSpPr>
          <p:nvPr>
            <p:ph type="body" idx="4"/>
          </p:nvPr>
        </p:nvSpPr>
        <p:spPr>
          <a:xfrm>
            <a:off x="83808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11" name="Google Shape;111;p53"/>
          <p:cNvSpPr txBox="1">
            <a:spLocks noGrp="1"/>
          </p:cNvSpPr>
          <p:nvPr>
            <p:ph type="body" idx="5"/>
          </p:nvPr>
        </p:nvSpPr>
        <p:spPr>
          <a:xfrm>
            <a:off x="439344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12" name="Google Shape;112;p53"/>
          <p:cNvSpPr txBox="1">
            <a:spLocks noGrp="1"/>
          </p:cNvSpPr>
          <p:nvPr>
            <p:ph type="body" idx="6"/>
          </p:nvPr>
        </p:nvSpPr>
        <p:spPr>
          <a:xfrm>
            <a:off x="794916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838080" y="1825560"/>
            <a:ext cx="1051524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8"/>
        <p:cNvGrpSpPr/>
        <p:nvPr/>
      </p:nvGrpSpPr>
      <p:grpSpPr>
        <a:xfrm>
          <a:off x="0" y="0"/>
          <a:ext cx="0" cy="0"/>
          <a:chOff x="0" y="0"/>
          <a:chExt cx="0" cy="0"/>
        </a:xfrm>
      </p:grpSpPr>
      <p:sp>
        <p:nvSpPr>
          <p:cNvPr id="19" name="Google Shape;19;p34"/>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4"/>
          <p:cNvSpPr txBox="1">
            <a:spLocks noGrp="1"/>
          </p:cNvSpPr>
          <p:nvPr>
            <p:ph type="body" idx="1"/>
          </p:nvPr>
        </p:nvSpPr>
        <p:spPr>
          <a:xfrm>
            <a:off x="83808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 name="Google Shape;21;p34"/>
          <p:cNvSpPr txBox="1">
            <a:spLocks noGrp="1"/>
          </p:cNvSpPr>
          <p:nvPr>
            <p:ph type="body" idx="2"/>
          </p:nvPr>
        </p:nvSpPr>
        <p:spPr>
          <a:xfrm>
            <a:off x="622620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35"/>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4"/>
        <p:cNvGrpSpPr/>
        <p:nvPr/>
      </p:nvGrpSpPr>
      <p:grpSpPr>
        <a:xfrm>
          <a:off x="0" y="0"/>
          <a:ext cx="0" cy="0"/>
          <a:chOff x="0" y="0"/>
          <a:chExt cx="0" cy="0"/>
        </a:xfrm>
      </p:grpSpPr>
      <p:sp>
        <p:nvSpPr>
          <p:cNvPr id="25" name="Google Shape;25;p36"/>
          <p:cNvSpPr txBox="1">
            <a:spLocks noGrp="1"/>
          </p:cNvSpPr>
          <p:nvPr>
            <p:ph type="subTitle" idx="1"/>
          </p:nvPr>
        </p:nvSpPr>
        <p:spPr>
          <a:xfrm>
            <a:off x="838080" y="365040"/>
            <a:ext cx="10515240" cy="61441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6"/>
        <p:cNvGrpSpPr/>
        <p:nvPr/>
      </p:nvGrpSpPr>
      <p:grpSpPr>
        <a:xfrm>
          <a:off x="0" y="0"/>
          <a:ext cx="0" cy="0"/>
          <a:chOff x="0" y="0"/>
          <a:chExt cx="0" cy="0"/>
        </a:xfrm>
      </p:grpSpPr>
      <p:sp>
        <p:nvSpPr>
          <p:cNvPr id="27" name="Google Shape;27;p37"/>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7"/>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9" name="Google Shape;29;p37"/>
          <p:cNvSpPr txBox="1">
            <a:spLocks noGrp="1"/>
          </p:cNvSpPr>
          <p:nvPr>
            <p:ph type="body" idx="2"/>
          </p:nvPr>
        </p:nvSpPr>
        <p:spPr>
          <a:xfrm>
            <a:off x="622620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0" name="Google Shape;30;p37"/>
          <p:cNvSpPr txBox="1">
            <a:spLocks noGrp="1"/>
          </p:cNvSpPr>
          <p:nvPr>
            <p:ph type="body" idx="3"/>
          </p:nvPr>
        </p:nvSpPr>
        <p:spPr>
          <a:xfrm>
            <a:off x="83808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1"/>
        <p:cNvGrpSpPr/>
        <p:nvPr/>
      </p:nvGrpSpPr>
      <p:grpSpPr>
        <a:xfrm>
          <a:off x="0" y="0"/>
          <a:ext cx="0" cy="0"/>
          <a:chOff x="0" y="0"/>
          <a:chExt cx="0" cy="0"/>
        </a:xfrm>
      </p:grpSpPr>
      <p:sp>
        <p:nvSpPr>
          <p:cNvPr id="32" name="Google Shape;32;p38"/>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8"/>
          <p:cNvSpPr txBox="1">
            <a:spLocks noGrp="1"/>
          </p:cNvSpPr>
          <p:nvPr>
            <p:ph type="body" idx="1"/>
          </p:nvPr>
        </p:nvSpPr>
        <p:spPr>
          <a:xfrm>
            <a:off x="83808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4" name="Google Shape;34;p38"/>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5" name="Google Shape;35;p38"/>
          <p:cNvSpPr txBox="1">
            <a:spLocks noGrp="1"/>
          </p:cNvSpPr>
          <p:nvPr>
            <p:ph type="body" idx="3"/>
          </p:nvPr>
        </p:nvSpPr>
        <p:spPr>
          <a:xfrm>
            <a:off x="622620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6"/>
        <p:cNvGrpSpPr/>
        <p:nvPr/>
      </p:nvGrpSpPr>
      <p:grpSpPr>
        <a:xfrm>
          <a:off x="0" y="0"/>
          <a:ext cx="0" cy="0"/>
          <a:chOff x="0" y="0"/>
          <a:chExt cx="0" cy="0"/>
        </a:xfrm>
      </p:grpSpPr>
      <p:sp>
        <p:nvSpPr>
          <p:cNvPr id="37" name="Google Shape;37;p39"/>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0" name="Google Shape;40;p39"/>
          <p:cNvSpPr txBox="1">
            <a:spLocks noGrp="1"/>
          </p:cNvSpPr>
          <p:nvPr>
            <p:ph type="body" idx="3"/>
          </p:nvPr>
        </p:nvSpPr>
        <p:spPr>
          <a:xfrm>
            <a:off x="838080" y="409824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1523880" y="1122480"/>
            <a:ext cx="9143640" cy="238716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8"/>
          <p:cNvSpPr txBox="1">
            <a:spLocks noGrp="1"/>
          </p:cNvSpPr>
          <p:nvPr>
            <p:ph type="dt" idx="10"/>
          </p:nvPr>
        </p:nvSpPr>
        <p:spPr>
          <a:xfrm>
            <a:off x="838080" y="6356520"/>
            <a:ext cx="27428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28"/>
          <p:cNvSpPr txBox="1">
            <a:spLocks noGrp="1"/>
          </p:cNvSpPr>
          <p:nvPr>
            <p:ph type="ftr" idx="11"/>
          </p:nvPr>
        </p:nvSpPr>
        <p:spPr>
          <a:xfrm>
            <a:off x="4038480" y="6356520"/>
            <a:ext cx="41144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28"/>
          <p:cNvSpPr txBox="1">
            <a:spLocks noGrp="1"/>
          </p:cNvSpPr>
          <p:nvPr>
            <p:ph type="sldNum" idx="12"/>
          </p:nvPr>
        </p:nvSpPr>
        <p:spPr>
          <a:xfrm>
            <a:off x="8610480" y="6356520"/>
            <a:ext cx="274284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solidFill>
                <a:srgbClr val="000000"/>
              </a:solidFill>
              <a:latin typeface="Times New Roman"/>
              <a:ea typeface="Times New Roman"/>
              <a:cs typeface="Times New Roman"/>
              <a:sym typeface="Times New Roman"/>
            </a:endParaRPr>
          </a:p>
        </p:txBody>
      </p:sp>
      <p:sp>
        <p:nvSpPr>
          <p:cNvPr id="10" name="Google Shape;10;p28"/>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
        <p:cNvGrpSpPr/>
        <p:nvPr/>
      </p:nvGrpSpPr>
      <p:grpSpPr>
        <a:xfrm>
          <a:off x="0" y="0"/>
          <a:ext cx="0" cy="0"/>
          <a:chOff x="0" y="0"/>
          <a:chExt cx="0" cy="0"/>
        </a:xfrm>
      </p:grpSpPr>
      <p:sp>
        <p:nvSpPr>
          <p:cNvPr id="60" name="Google Shape;60;p30"/>
          <p:cNvSpPr txBox="1">
            <a:spLocks noGrp="1"/>
          </p:cNvSpPr>
          <p:nvPr>
            <p:ph type="title"/>
          </p:nvPr>
        </p:nvSpPr>
        <p:spPr>
          <a:xfrm>
            <a:off x="838080" y="365040"/>
            <a:ext cx="10515240" cy="132516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30"/>
          <p:cNvSpPr txBox="1">
            <a:spLocks noGrp="1"/>
          </p:cNvSpPr>
          <p:nvPr>
            <p:ph type="body" idx="1"/>
          </p:nvPr>
        </p:nvSpPr>
        <p:spPr>
          <a:xfrm>
            <a:off x="838080" y="1825560"/>
            <a:ext cx="10515240" cy="43509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30"/>
          <p:cNvSpPr txBox="1">
            <a:spLocks noGrp="1"/>
          </p:cNvSpPr>
          <p:nvPr>
            <p:ph type="dt" idx="10"/>
          </p:nvPr>
        </p:nvSpPr>
        <p:spPr>
          <a:xfrm>
            <a:off x="838080" y="6356520"/>
            <a:ext cx="27428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30"/>
          <p:cNvSpPr txBox="1">
            <a:spLocks noGrp="1"/>
          </p:cNvSpPr>
          <p:nvPr>
            <p:ph type="ftr" idx="11"/>
          </p:nvPr>
        </p:nvSpPr>
        <p:spPr>
          <a:xfrm>
            <a:off x="4038480" y="6356520"/>
            <a:ext cx="41144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30"/>
          <p:cNvSpPr txBox="1">
            <a:spLocks noGrp="1"/>
          </p:cNvSpPr>
          <p:nvPr>
            <p:ph type="sldNum" idx="12"/>
          </p:nvPr>
        </p:nvSpPr>
        <p:spPr>
          <a:xfrm>
            <a:off x="8610480" y="6356520"/>
            <a:ext cx="274284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hyperlink" Target="https://join.clickoala.com/empleos-verdes-que-son-que-tipos/" TargetMode="External"/><Relationship Id="rId13" Type="http://schemas.openxmlformats.org/officeDocument/2006/relationships/hyperlink" Target="https://efeverde.com/mujer-apicultora-fabrica-envoltorios-cera-abeja-contra-plastico/" TargetMode="External"/><Relationship Id="rId3" Type="http://schemas.openxmlformats.org/officeDocument/2006/relationships/image" Target="../media/image4.png"/><Relationship Id="rId7" Type="http://schemas.openxmlformats.org/officeDocument/2006/relationships/hyperlink" Target="https://www.empleaverde.es/sites/default/files/informe_empleo_verde.pdf" TargetMode="External"/><Relationship Id="rId12" Type="http://schemas.openxmlformats.org/officeDocument/2006/relationships/hyperlink" Target="https://argentinambiental.com/wp-content/uploads/pdf/AA49-28-Turismo_Rural_Politica_Agropecuaria_Multifuncionalidad_Y_Turismo_Rural_Van_De_La_Mano.pdf" TargetMode="External"/><Relationship Id="rId17" Type="http://schemas.openxmlformats.org/officeDocument/2006/relationships/hyperlink" Target="https://www.meetwork.es/negocio-verde-sustentabilidad-de-tu-empresa/" TargetMode="External"/><Relationship Id="rId2" Type="http://schemas.openxmlformats.org/officeDocument/2006/relationships/notesSlide" Target="../notesSlides/notesSlide29.xml"/><Relationship Id="rId16" Type="http://schemas.openxmlformats.org/officeDocument/2006/relationships/hyperlink" Target="https://www.uv.mx/blogs/uvi/2009/01/15/el-turismo-rural-sostenible-como-una-oportunidad-de-desarrollo-de-las-pequenas-comunidades-de-los-paises-en-desarrollo/" TargetMode="External"/><Relationship Id="rId1" Type="http://schemas.openxmlformats.org/officeDocument/2006/relationships/slideLayout" Target="../slideLayouts/slideLayout13.xml"/><Relationship Id="rId6" Type="http://schemas.openxmlformats.org/officeDocument/2006/relationships/hyperlink" Target="https://publications.iadb.org/publications/spanish/document/Genero-e-inclusion-en-la-agenda-verde-donde-estamos-y-como-avanzar.pdf" TargetMode="External"/><Relationship Id="rId11" Type="http://schemas.openxmlformats.org/officeDocument/2006/relationships/hyperlink" Target="http://nulan.mdp.edu.ar/320/1/Apo2006a10v2pp25-35.pdf" TargetMode="External"/><Relationship Id="rId5" Type="http://schemas.openxmlformats.org/officeDocument/2006/relationships/hyperlink" Target="https://www.miteco.gob.es/es/ceneam/articulos-de-opinion/2014-07-08-daniel-lopez_tcm30-163552.pdf" TargetMode="External"/><Relationship Id="rId15" Type="http://schemas.openxmlformats.org/officeDocument/2006/relationships/hyperlink" Target="https://www.redalyc.org/journal/290/29069612016/29069612016.pdf" TargetMode="External"/><Relationship Id="rId10" Type="http://schemas.openxmlformats.org/officeDocument/2006/relationships/hyperlink" Target="https://www.redalyc.org/pdf/1934/193414420001.pdf" TargetMode="External"/><Relationship Id="rId4" Type="http://schemas.openxmlformats.org/officeDocument/2006/relationships/hyperlink" Target="https://www.ecologiaverde.com/que-es-la-agroecologia-y-su-importancia-452.html" TargetMode="External"/><Relationship Id="rId9" Type="http://schemas.openxmlformats.org/officeDocument/2006/relationships/hyperlink" Target="https://www.ceupe.com/blog/turismo-sostenible-y-turismo-rural.html" TargetMode="External"/><Relationship Id="rId14" Type="http://schemas.openxmlformats.org/officeDocument/2006/relationships/hyperlink" Target="https://theconversation.com/digitalizacion-de-las-areas-rurales-si-pero-no-a-cualquier-precio-16287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pic>
        <p:nvPicPr>
          <p:cNvPr id="117" name="Google Shape;117;p1"/>
          <p:cNvPicPr preferRelativeResize="0"/>
          <p:nvPr/>
        </p:nvPicPr>
        <p:blipFill rotWithShape="1">
          <a:blip r:embed="rId4">
            <a:alphaModFix/>
          </a:blip>
          <a:srcRect l="17327" t="38446" r="19051" b="33333"/>
          <a:stretch/>
        </p:blipFill>
        <p:spPr>
          <a:xfrm>
            <a:off x="3912120" y="1074240"/>
            <a:ext cx="4367520" cy="1935000"/>
          </a:xfrm>
          <a:prstGeom prst="rect">
            <a:avLst/>
          </a:prstGeom>
          <a:noFill/>
          <a:ln>
            <a:noFill/>
          </a:ln>
        </p:spPr>
      </p:pic>
      <p:sp>
        <p:nvSpPr>
          <p:cNvPr id="118" name="Google Shape;118;p1"/>
          <p:cNvSpPr/>
          <p:nvPr/>
        </p:nvSpPr>
        <p:spPr>
          <a:xfrm>
            <a:off x="1056240" y="4253040"/>
            <a:ext cx="10343880" cy="1075764"/>
          </a:xfrm>
          <a:prstGeom prst="rect">
            <a:avLst/>
          </a:prstGeom>
          <a:noFill/>
          <a:ln>
            <a:noFill/>
          </a:ln>
        </p:spPr>
        <p:txBody>
          <a:bodyPr spcFirstLastPara="1" wrap="square" lIns="90000" tIns="45000" rIns="90000" bIns="45000" anchor="t" anchorCtr="0">
            <a:spAutoFit/>
          </a:bodyPr>
          <a:lstStyle/>
          <a:p>
            <a:pPr lvl="0">
              <a:buSzPts val="3200"/>
            </a:pPr>
            <a:r>
              <a:rPr lang="it-IT" sz="3200" dirty="0">
                <a:solidFill>
                  <a:srgbClr val="EA4E46"/>
                </a:solidFill>
                <a:latin typeface="Calibri"/>
                <a:ea typeface="Calibri"/>
                <a:cs typeface="Calibri"/>
                <a:sym typeface="Calibri"/>
              </a:rPr>
              <a:t>Verso la Green Economy: opportunità imprenditoriali nelle zone rurali</a:t>
            </a:r>
            <a:r>
              <a:rPr lang="it-IT" sz="3200" dirty="0" smtClean="0">
                <a:solidFill>
                  <a:srgbClr val="EA4E46"/>
                </a:solidFill>
                <a:latin typeface="Calibri"/>
                <a:ea typeface="Calibri"/>
                <a:cs typeface="Calibri"/>
                <a:sym typeface="Calibri"/>
              </a:rPr>
              <a:t>.</a:t>
            </a:r>
            <a:endParaRPr sz="3200" b="0" i="0" u="none" strike="noStrike" cap="none" dirty="0">
              <a:solidFill>
                <a:srgbClr val="000000"/>
              </a:solidFill>
              <a:latin typeface="Arial"/>
              <a:ea typeface="Arial"/>
              <a:cs typeface="Arial"/>
              <a:sym typeface="Arial"/>
            </a:endParaRPr>
          </a:p>
        </p:txBody>
      </p:sp>
      <p:sp>
        <p:nvSpPr>
          <p:cNvPr id="119" name="Google Shape;119;p1"/>
          <p:cNvSpPr/>
          <p:nvPr/>
        </p:nvSpPr>
        <p:spPr>
          <a:xfrm>
            <a:off x="1056240" y="5284623"/>
            <a:ext cx="6094200" cy="3648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smtClean="0">
                <a:solidFill>
                  <a:srgbClr val="000000"/>
                </a:solidFill>
                <a:latin typeface="Calibri"/>
                <a:ea typeface="Calibri"/>
                <a:cs typeface="Calibri"/>
                <a:sym typeface="Calibri"/>
              </a:rPr>
              <a:t>Radio </a:t>
            </a:r>
            <a:r>
              <a:rPr lang="en-GB" sz="1800" b="0" i="0" u="none" strike="noStrike" cap="none" dirty="0">
                <a:solidFill>
                  <a:srgbClr val="000000"/>
                </a:solidFill>
                <a:latin typeface="Calibri"/>
                <a:ea typeface="Calibri"/>
                <a:cs typeface="Calibri"/>
                <a:sym typeface="Calibri"/>
              </a:rPr>
              <a:t>Ecca</a:t>
            </a:r>
            <a:endParaRPr sz="1800" b="0" i="0" u="none" strike="noStrike" cap="none" dirty="0">
              <a:solidFill>
                <a:srgbClr val="000000"/>
              </a:solidFill>
              <a:latin typeface="Arial"/>
              <a:ea typeface="Arial"/>
              <a:cs typeface="Arial"/>
              <a:sym typeface="Arial"/>
            </a:endParaRPr>
          </a:p>
        </p:txBody>
      </p:sp>
      <p:sp>
        <p:nvSpPr>
          <p:cNvPr id="120" name="Google Shape;120;p1"/>
          <p:cNvSpPr/>
          <p:nvPr/>
        </p:nvSpPr>
        <p:spPr>
          <a:xfrm>
            <a:off x="461520" y="486360"/>
            <a:ext cx="709920" cy="942480"/>
          </a:xfrm>
          <a:prstGeom prst="halfFrame">
            <a:avLst>
              <a:gd name="adj1" fmla="val 33333"/>
              <a:gd name="adj2" fmla="val 33333"/>
            </a:avLst>
          </a:prstGeom>
          <a:solidFill>
            <a:srgbClr val="EA4E46"/>
          </a:solid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
          <p:cNvSpPr/>
          <p:nvPr/>
        </p:nvSpPr>
        <p:spPr>
          <a:xfrm rot="10800000">
            <a:off x="10780920" y="4995720"/>
            <a:ext cx="709920" cy="942480"/>
          </a:xfrm>
          <a:prstGeom prst="halfFrame">
            <a:avLst>
              <a:gd name="adj1" fmla="val 33333"/>
              <a:gd name="adj2" fmla="val 33333"/>
            </a:avLst>
          </a:prstGeom>
          <a:solidFill>
            <a:srgbClr val="EA4E46"/>
          </a:solid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2" name="Google Shape;122;p1" descr="Texto&#10;&#10;Descripción generada automáticamente"/>
          <p:cNvPicPr preferRelativeResize="0"/>
          <p:nvPr/>
        </p:nvPicPr>
        <p:blipFill rotWithShape="1">
          <a:blip r:embed="rId5">
            <a:alphaModFix/>
          </a:blip>
          <a:srcRect/>
          <a:stretch/>
        </p:blipFill>
        <p:spPr>
          <a:xfrm>
            <a:off x="199080" y="6234480"/>
            <a:ext cx="2303640" cy="483120"/>
          </a:xfrm>
          <a:prstGeom prst="rect">
            <a:avLst/>
          </a:prstGeom>
          <a:noFill/>
          <a:ln>
            <a:noFill/>
          </a:ln>
        </p:spPr>
      </p:pic>
      <p:sp>
        <p:nvSpPr>
          <p:cNvPr id="123" name="Google Shape;123;p1"/>
          <p:cNvSpPr/>
          <p:nvPr/>
        </p:nvSpPr>
        <p:spPr>
          <a:xfrm>
            <a:off x="2503440" y="6117840"/>
            <a:ext cx="7901280" cy="598710"/>
          </a:xfrm>
          <a:prstGeom prst="rect">
            <a:avLst/>
          </a:prstGeom>
          <a:noFill/>
          <a:ln>
            <a:noFill/>
          </a:ln>
        </p:spPr>
        <p:txBody>
          <a:bodyPr spcFirstLastPara="1" wrap="square" lIns="90000" tIns="45000" rIns="90000" bIns="45000" anchor="t" anchorCtr="0">
            <a:spAutoFit/>
          </a:bodyPr>
          <a:lstStyle/>
          <a:p>
            <a:pPr lvl="0">
              <a:buSzPts val="1100"/>
            </a:pPr>
            <a:r>
              <a:rPr lang="it-IT" sz="1100" dirty="0" smtClean="0">
                <a:latin typeface="Calibri"/>
                <a:ea typeface="Calibri"/>
                <a:cs typeface="Calibri"/>
                <a:sym typeface="Calibri"/>
              </a:rPr>
              <a:t>Il </a:t>
            </a:r>
            <a:r>
              <a:rPr lang="it-IT" sz="1100" dirty="0">
                <a:latin typeface="Calibri"/>
                <a:ea typeface="Calibri"/>
                <a:cs typeface="Calibri"/>
                <a:sym typeface="Calibri"/>
              </a:rPr>
              <a:t>sostegno della Commissione europea alla produzione di questa pubblicazione non costituisce un'approvazione del contenuto che riflette le visualizzazioni soltanto degli autori e la Commissione non può essere ritenuta responsabile per qualunque informazione contenuto in esso</a:t>
            </a:r>
            <a:endParaRPr sz="11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sp>
        <p:nvSpPr>
          <p:cNvPr id="367" name="Google Shape;367;g17dbe8cb7e9_0_0"/>
          <p:cNvSpPr/>
          <p:nvPr/>
        </p:nvSpPr>
        <p:spPr>
          <a:xfrm>
            <a:off x="849999" y="742225"/>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dirty="0" smtClean="0">
                <a:solidFill>
                  <a:srgbClr val="21B4A9"/>
                </a:solidFill>
                <a:latin typeface="Calibri"/>
                <a:ea typeface="Calibri"/>
                <a:cs typeface="Calibri"/>
                <a:sym typeface="Calibri"/>
              </a:rPr>
              <a:t>Sezione </a:t>
            </a:r>
            <a:r>
              <a:rPr lang="en-GB" sz="2400" b="0" i="0" u="none" strike="noStrike" cap="none" dirty="0" smtClean="0">
                <a:solidFill>
                  <a:srgbClr val="21B4A9"/>
                </a:solidFill>
                <a:latin typeface="Calibri"/>
                <a:ea typeface="Calibri"/>
                <a:cs typeface="Calibri"/>
                <a:sym typeface="Calibri"/>
              </a:rPr>
              <a:t>1</a:t>
            </a:r>
            <a:r>
              <a:rPr lang="en-GB" sz="2400" b="0" i="0" u="none" strike="noStrike" cap="none" dirty="0">
                <a:solidFill>
                  <a:srgbClr val="21B4A9"/>
                </a:solidFill>
                <a:latin typeface="Calibri"/>
                <a:ea typeface="Calibri"/>
                <a:cs typeface="Calibri"/>
                <a:sym typeface="Calibri"/>
              </a:rPr>
              <a:t>: </a:t>
            </a:r>
            <a:r>
              <a:rPr lang="en-GB" sz="2400" dirty="0">
                <a:solidFill>
                  <a:srgbClr val="21B4A9"/>
                </a:solidFill>
                <a:latin typeface="Calibri"/>
                <a:ea typeface="Calibri"/>
                <a:cs typeface="Calibri"/>
                <a:sym typeface="Calibri"/>
              </a:rPr>
              <a:t> </a:t>
            </a:r>
            <a:r>
              <a:rPr lang="en-GB" sz="2400" dirty="0" smtClean="0">
                <a:solidFill>
                  <a:srgbClr val="21B4A9"/>
                </a:solidFill>
                <a:latin typeface="Calibri"/>
                <a:ea typeface="Calibri"/>
                <a:cs typeface="Calibri"/>
                <a:sym typeface="Calibri"/>
              </a:rPr>
              <a:t>Cosa sono i Green Jobs?</a:t>
            </a:r>
            <a:endParaRPr sz="2400" b="0" i="0" u="none" strike="noStrike" cap="none" dirty="0">
              <a:solidFill>
                <a:srgbClr val="000000"/>
              </a:solidFill>
              <a:latin typeface="Arial"/>
              <a:ea typeface="Arial"/>
              <a:cs typeface="Arial"/>
              <a:sym typeface="Arial"/>
            </a:endParaRPr>
          </a:p>
        </p:txBody>
      </p:sp>
      <p:sp>
        <p:nvSpPr>
          <p:cNvPr id="368" name="Google Shape;368;g17dbe8cb7e9_0_0"/>
          <p:cNvSpPr/>
          <p:nvPr/>
        </p:nvSpPr>
        <p:spPr>
          <a:xfrm rot="5400000">
            <a:off x="865749" y="2917488"/>
            <a:ext cx="1589100" cy="16176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g17dbe8cb7e9_0_0"/>
          <p:cNvSpPr/>
          <p:nvPr/>
        </p:nvSpPr>
        <p:spPr>
          <a:xfrm>
            <a:off x="850750" y="3174150"/>
            <a:ext cx="1619100" cy="1104300"/>
          </a:xfrm>
          <a:prstGeom prst="rect">
            <a:avLst/>
          </a:prstGeom>
          <a:noFill/>
          <a:ln>
            <a:noFill/>
          </a:ln>
        </p:spPr>
        <p:txBody>
          <a:bodyPr spcFirstLastPara="1" wrap="square" lIns="90000" tIns="45000" rIns="90000" bIns="45000" anchor="t" anchorCtr="0">
            <a:noAutofit/>
          </a:bodyPr>
          <a:lstStyle/>
          <a:p>
            <a:pPr lvl="0" algn="ctr">
              <a:buClr>
                <a:schemeClr val="dk1"/>
              </a:buClr>
              <a:buSzPts val="1100"/>
            </a:pPr>
            <a:r>
              <a:rPr lang="it-IT" b="1" dirty="0" smtClean="0">
                <a:latin typeface="Calibri"/>
                <a:ea typeface="Calibri"/>
                <a:cs typeface="Calibri"/>
                <a:sym typeface="Calibri"/>
              </a:rPr>
              <a:t>Aumentare </a:t>
            </a:r>
            <a:r>
              <a:rPr lang="it-IT" b="1" dirty="0">
                <a:latin typeface="Calibri"/>
                <a:ea typeface="Calibri"/>
                <a:cs typeface="Calibri"/>
                <a:sym typeface="Calibri"/>
              </a:rPr>
              <a:t>l'efficienza del consumo di energia e materie </a:t>
            </a:r>
            <a:r>
              <a:rPr lang="it-IT" b="1" dirty="0" smtClean="0">
                <a:latin typeface="Calibri"/>
                <a:ea typeface="Calibri"/>
                <a:cs typeface="Calibri"/>
                <a:sym typeface="Calibri"/>
              </a:rPr>
              <a:t>prime</a:t>
            </a:r>
            <a:endParaRPr b="1" dirty="0">
              <a:latin typeface="Calibri"/>
              <a:ea typeface="Calibri"/>
              <a:cs typeface="Calibri"/>
              <a:sym typeface="Calibri"/>
            </a:endParaRPr>
          </a:p>
        </p:txBody>
      </p:sp>
      <p:sp>
        <p:nvSpPr>
          <p:cNvPr id="370" name="Google Shape;370;g17dbe8cb7e9_0_0"/>
          <p:cNvSpPr/>
          <p:nvPr/>
        </p:nvSpPr>
        <p:spPr>
          <a:xfrm>
            <a:off x="850750" y="1297900"/>
            <a:ext cx="10463700" cy="1522800"/>
          </a:xfrm>
          <a:prstGeom prst="rect">
            <a:avLst/>
          </a:prstGeom>
          <a:noFill/>
          <a:ln w="9525" cap="flat" cmpd="sng">
            <a:solidFill>
              <a:srgbClr val="C00000"/>
            </a:solidFill>
            <a:prstDash val="solid"/>
            <a:round/>
            <a:headEnd type="none" w="sm" len="sm"/>
            <a:tailEnd type="none" w="sm" len="sm"/>
          </a:ln>
        </p:spPr>
        <p:txBody>
          <a:bodyPr spcFirstLastPara="1" wrap="square" lIns="90000" tIns="45000" rIns="90000" bIns="45000" anchor="t" anchorCtr="0">
            <a:noAutofit/>
          </a:bodyPr>
          <a:lstStyle/>
          <a:p>
            <a:pPr lvl="0" algn="just">
              <a:buSzPts val="1900"/>
            </a:pPr>
            <a:r>
              <a:rPr lang="it-IT" sz="1900" dirty="0">
                <a:latin typeface="Calibri"/>
                <a:ea typeface="Calibri"/>
                <a:cs typeface="Calibri"/>
                <a:sym typeface="Calibri"/>
              </a:rPr>
              <a:t>Secondo l'Organizzazione Internazionale del Lavoro, i Green Jobs (lavori verdi) sono posti di lavoro dignitosi che contribuiscono a preservare e ripristinare l'ambiente in settori tradizionali come l'industria manifatturiera e l'edilizia o in nuovi settori emergenti come le energie rinnovabili e l'efficienza energetica. Gli obiettivi principali dei lavori verdi sono:</a:t>
            </a:r>
            <a:endParaRPr sz="1900" b="0" i="0" u="none" strike="noStrike" cap="none" dirty="0">
              <a:solidFill>
                <a:srgbClr val="000000"/>
              </a:solidFill>
              <a:latin typeface="Calibri"/>
              <a:ea typeface="Calibri"/>
              <a:cs typeface="Calibri"/>
              <a:sym typeface="Calibri"/>
            </a:endParaRPr>
          </a:p>
        </p:txBody>
      </p:sp>
      <p:sp>
        <p:nvSpPr>
          <p:cNvPr id="371" name="Google Shape;371;g17dbe8cb7e9_0_0"/>
          <p:cNvSpPr/>
          <p:nvPr/>
        </p:nvSpPr>
        <p:spPr>
          <a:xfrm rot="5400000">
            <a:off x="2779349" y="2917488"/>
            <a:ext cx="1589100" cy="1617600"/>
          </a:xfrm>
          <a:prstGeom prst="hexagon">
            <a:avLst>
              <a:gd name="adj" fmla="val 25000"/>
              <a:gd name="vf" fmla="val 115470"/>
            </a:avLst>
          </a:prstGeom>
          <a:noFill/>
          <a:ln w="25400" cap="flat" cmpd="sng">
            <a:solidFill>
              <a:srgbClr val="F29B2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g17dbe8cb7e9_0_0"/>
          <p:cNvSpPr/>
          <p:nvPr/>
        </p:nvSpPr>
        <p:spPr>
          <a:xfrm>
            <a:off x="2764350" y="3265949"/>
            <a:ext cx="1619100" cy="10125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b="1" dirty="0" smtClean="0">
                <a:latin typeface="Calibri"/>
                <a:ea typeface="Calibri"/>
                <a:cs typeface="Calibri"/>
                <a:sym typeface="Calibri"/>
              </a:rPr>
              <a:t>Limitare</a:t>
            </a:r>
          </a:p>
          <a:p>
            <a:pPr marL="0" marR="0" lvl="0" indent="0" algn="ctr" rtl="0">
              <a:lnSpc>
                <a:spcPct val="100000"/>
              </a:lnSpc>
              <a:spcBef>
                <a:spcPts val="0"/>
              </a:spcBef>
              <a:spcAft>
                <a:spcPts val="0"/>
              </a:spcAft>
              <a:buClr>
                <a:schemeClr val="dk1"/>
              </a:buClr>
              <a:buSzPts val="1100"/>
              <a:buFont typeface="Arial"/>
              <a:buNone/>
            </a:pPr>
            <a:r>
              <a:rPr lang="it-IT" b="1" dirty="0" smtClean="0">
                <a:latin typeface="Calibri"/>
                <a:ea typeface="Calibri"/>
                <a:cs typeface="Calibri"/>
                <a:sym typeface="Calibri"/>
              </a:rPr>
              <a:t>l’emissione di gas a effetto serra</a:t>
            </a:r>
          </a:p>
          <a:p>
            <a:pPr marL="0" marR="0" lvl="0" indent="0" algn="ctr" rtl="0">
              <a:lnSpc>
                <a:spcPct val="100000"/>
              </a:lnSpc>
              <a:spcBef>
                <a:spcPts val="0"/>
              </a:spcBef>
              <a:spcAft>
                <a:spcPts val="0"/>
              </a:spcAft>
              <a:buClr>
                <a:schemeClr val="dk1"/>
              </a:buClr>
              <a:buSzPts val="1100"/>
              <a:buFont typeface="Arial"/>
              <a:buNone/>
            </a:pPr>
            <a:endParaRPr b="1"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b="1" dirty="0">
              <a:latin typeface="Calibri"/>
              <a:ea typeface="Calibri"/>
              <a:cs typeface="Calibri"/>
              <a:sym typeface="Calibri"/>
            </a:endParaRPr>
          </a:p>
        </p:txBody>
      </p:sp>
      <p:sp>
        <p:nvSpPr>
          <p:cNvPr id="373" name="Google Shape;373;g17dbe8cb7e9_0_0"/>
          <p:cNvSpPr/>
          <p:nvPr/>
        </p:nvSpPr>
        <p:spPr>
          <a:xfrm rot="5400000">
            <a:off x="4692949" y="2917488"/>
            <a:ext cx="1589100" cy="16176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g17dbe8cb7e9_0_0"/>
          <p:cNvSpPr/>
          <p:nvPr/>
        </p:nvSpPr>
        <p:spPr>
          <a:xfrm>
            <a:off x="4677950" y="3265974"/>
            <a:ext cx="1619100" cy="10125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b="1" dirty="0" smtClean="0">
                <a:latin typeface="Calibri"/>
                <a:ea typeface="Calibri"/>
                <a:cs typeface="Calibri"/>
                <a:sym typeface="Calibri"/>
              </a:rPr>
              <a:t>Minimizzare gli sprechi e l’inquinamento</a:t>
            </a:r>
          </a:p>
          <a:p>
            <a:pPr marL="0" marR="0" lvl="0" indent="0" algn="ctr" rtl="0">
              <a:lnSpc>
                <a:spcPct val="100000"/>
              </a:lnSpc>
              <a:spcBef>
                <a:spcPts val="0"/>
              </a:spcBef>
              <a:spcAft>
                <a:spcPts val="0"/>
              </a:spcAft>
              <a:buClr>
                <a:schemeClr val="dk1"/>
              </a:buClr>
              <a:buSzPts val="1100"/>
              <a:buFont typeface="Arial"/>
              <a:buNone/>
            </a:pPr>
            <a:endParaRPr b="1"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b="1" dirty="0">
              <a:latin typeface="Calibri"/>
              <a:ea typeface="Calibri"/>
              <a:cs typeface="Calibri"/>
              <a:sym typeface="Calibri"/>
            </a:endParaRPr>
          </a:p>
        </p:txBody>
      </p:sp>
      <p:sp>
        <p:nvSpPr>
          <p:cNvPr id="375" name="Google Shape;375;g17dbe8cb7e9_0_0"/>
          <p:cNvSpPr/>
          <p:nvPr/>
        </p:nvSpPr>
        <p:spPr>
          <a:xfrm rot="5400000">
            <a:off x="1822549" y="4457600"/>
            <a:ext cx="1589100" cy="16176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g17dbe8cb7e9_0_0"/>
          <p:cNvSpPr/>
          <p:nvPr/>
        </p:nvSpPr>
        <p:spPr>
          <a:xfrm>
            <a:off x="1807550" y="4914355"/>
            <a:ext cx="1619100" cy="739192"/>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b="1" dirty="0" smtClean="0">
                <a:latin typeface="Calibri"/>
                <a:ea typeface="Calibri"/>
                <a:cs typeface="Calibri"/>
                <a:sym typeface="Calibri"/>
              </a:rPr>
              <a:t>Proteggere e ripristinare gli ecosistemi</a:t>
            </a:r>
            <a:endParaRPr b="1"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b="1" dirty="0">
              <a:latin typeface="Calibri"/>
              <a:ea typeface="Calibri"/>
              <a:cs typeface="Calibri"/>
              <a:sym typeface="Calibri"/>
            </a:endParaRPr>
          </a:p>
        </p:txBody>
      </p:sp>
      <p:sp>
        <p:nvSpPr>
          <p:cNvPr id="377" name="Google Shape;377;g17dbe8cb7e9_0_0"/>
          <p:cNvSpPr/>
          <p:nvPr/>
        </p:nvSpPr>
        <p:spPr>
          <a:xfrm rot="5400000">
            <a:off x="3736149" y="4457600"/>
            <a:ext cx="1589100" cy="16176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g17dbe8cb7e9_0_0"/>
          <p:cNvSpPr/>
          <p:nvPr/>
        </p:nvSpPr>
        <p:spPr>
          <a:xfrm>
            <a:off x="3721150" y="4806200"/>
            <a:ext cx="1619100" cy="10125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b="1" dirty="0" smtClean="0">
                <a:latin typeface="Calibri"/>
                <a:ea typeface="Calibri"/>
                <a:cs typeface="Calibri"/>
                <a:sym typeface="Calibri"/>
              </a:rPr>
              <a:t>Contribuire all’adattamento ai cambiamenti climatici</a:t>
            </a:r>
            <a:endParaRPr b="1" dirty="0">
              <a:latin typeface="Calibri"/>
              <a:ea typeface="Calibri"/>
              <a:cs typeface="Calibri"/>
              <a:sym typeface="Calibri"/>
            </a:endParaRPr>
          </a:p>
        </p:txBody>
      </p:sp>
      <p:sp>
        <p:nvSpPr>
          <p:cNvPr id="379" name="Google Shape;379;g17dbe8cb7e9_0_0"/>
          <p:cNvSpPr txBox="1"/>
          <p:nvPr/>
        </p:nvSpPr>
        <p:spPr>
          <a:xfrm>
            <a:off x="7914250" y="3265975"/>
            <a:ext cx="3400200" cy="2074374"/>
          </a:xfrm>
          <a:prstGeom prst="rect">
            <a:avLst/>
          </a:prstGeom>
          <a:solidFill>
            <a:srgbClr val="1C8C7F"/>
          </a:solid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it-IT" sz="1600" b="1" dirty="0" smtClean="0">
                <a:solidFill>
                  <a:schemeClr val="lt1"/>
                </a:solidFill>
                <a:latin typeface="Calibri"/>
                <a:ea typeface="Calibri"/>
                <a:cs typeface="Calibri"/>
                <a:sym typeface="Calibri"/>
              </a:rPr>
              <a:t>Lavori dignitosi:</a:t>
            </a:r>
          </a:p>
          <a:p>
            <a:pPr marL="457200" marR="0" lvl="0" indent="-330200" algn="just" rtl="0">
              <a:lnSpc>
                <a:spcPct val="115000"/>
              </a:lnSpc>
              <a:spcBef>
                <a:spcPts val="0"/>
              </a:spcBef>
              <a:spcAft>
                <a:spcPts val="0"/>
              </a:spcAft>
              <a:buClr>
                <a:schemeClr val="lt1"/>
              </a:buClr>
              <a:buSzPts val="1600"/>
              <a:buFont typeface="Calibri"/>
              <a:buChar char="●"/>
            </a:pPr>
            <a:r>
              <a:rPr lang="it-IT" sz="1600" dirty="0" smtClean="0">
                <a:solidFill>
                  <a:schemeClr val="lt1"/>
                </a:solidFill>
                <a:latin typeface="Calibri"/>
                <a:ea typeface="Calibri"/>
                <a:cs typeface="Calibri"/>
                <a:sym typeface="Calibri"/>
              </a:rPr>
              <a:t>Lavoro produttivo</a:t>
            </a:r>
          </a:p>
          <a:p>
            <a:pPr marL="457200" marR="0" lvl="0" indent="-330200" algn="just" rtl="0">
              <a:lnSpc>
                <a:spcPct val="115000"/>
              </a:lnSpc>
              <a:spcBef>
                <a:spcPts val="0"/>
              </a:spcBef>
              <a:spcAft>
                <a:spcPts val="0"/>
              </a:spcAft>
              <a:buClr>
                <a:schemeClr val="lt1"/>
              </a:buClr>
              <a:buSzPts val="1600"/>
              <a:buFont typeface="Calibri"/>
              <a:buChar char="●"/>
            </a:pPr>
            <a:r>
              <a:rPr lang="it-IT" sz="1600" dirty="0" smtClean="0">
                <a:solidFill>
                  <a:schemeClr val="lt1"/>
                </a:solidFill>
                <a:latin typeface="Calibri"/>
                <a:ea typeface="Calibri"/>
                <a:cs typeface="Calibri"/>
                <a:sym typeface="Calibri"/>
              </a:rPr>
              <a:t>Salario dignitoso</a:t>
            </a:r>
          </a:p>
          <a:p>
            <a:pPr marL="457200" marR="0" lvl="0" indent="-330200" algn="just" rtl="0">
              <a:lnSpc>
                <a:spcPct val="115000"/>
              </a:lnSpc>
              <a:spcBef>
                <a:spcPts val="0"/>
              </a:spcBef>
              <a:spcAft>
                <a:spcPts val="0"/>
              </a:spcAft>
              <a:buClr>
                <a:schemeClr val="lt1"/>
              </a:buClr>
              <a:buSzPts val="1600"/>
              <a:buFont typeface="Calibri"/>
              <a:buChar char="●"/>
            </a:pPr>
            <a:r>
              <a:rPr lang="it-IT" sz="1600" dirty="0" smtClean="0">
                <a:solidFill>
                  <a:schemeClr val="lt1"/>
                </a:solidFill>
                <a:latin typeface="Calibri"/>
                <a:ea typeface="Calibri"/>
                <a:cs typeface="Calibri"/>
                <a:sym typeface="Calibri"/>
              </a:rPr>
              <a:t>Sicurezza sul posto di lavoro</a:t>
            </a:r>
          </a:p>
          <a:p>
            <a:pPr marL="457200" marR="0" lvl="0" indent="-330200" algn="just" rtl="0">
              <a:lnSpc>
                <a:spcPct val="115000"/>
              </a:lnSpc>
              <a:spcBef>
                <a:spcPts val="0"/>
              </a:spcBef>
              <a:spcAft>
                <a:spcPts val="0"/>
              </a:spcAft>
              <a:buClr>
                <a:schemeClr val="lt1"/>
              </a:buClr>
              <a:buSzPts val="1600"/>
              <a:buFont typeface="Calibri"/>
              <a:buChar char="●"/>
            </a:pPr>
            <a:r>
              <a:rPr lang="it-IT" sz="1600" dirty="0" smtClean="0">
                <a:solidFill>
                  <a:schemeClr val="lt1"/>
                </a:solidFill>
                <a:latin typeface="Calibri"/>
                <a:ea typeface="Calibri"/>
                <a:cs typeface="Calibri"/>
                <a:sym typeface="Calibri"/>
              </a:rPr>
              <a:t>Protezione sociale per le famiglie</a:t>
            </a:r>
          </a:p>
          <a:p>
            <a:pPr marL="457200" marR="0" lvl="0" indent="-330200" algn="just" rtl="0">
              <a:lnSpc>
                <a:spcPct val="115000"/>
              </a:lnSpc>
              <a:spcBef>
                <a:spcPts val="0"/>
              </a:spcBef>
              <a:spcAft>
                <a:spcPts val="0"/>
              </a:spcAft>
              <a:buClr>
                <a:schemeClr val="lt1"/>
              </a:buClr>
              <a:buSzPts val="1600"/>
              <a:buFont typeface="Calibri"/>
              <a:buChar char="●"/>
            </a:pPr>
            <a:r>
              <a:rPr lang="it-IT" sz="1600" dirty="0" smtClean="0">
                <a:solidFill>
                  <a:schemeClr val="lt1"/>
                </a:solidFill>
                <a:latin typeface="Calibri"/>
                <a:ea typeface="Calibri"/>
                <a:cs typeface="Calibri"/>
                <a:sym typeface="Calibri"/>
              </a:rPr>
              <a:t>Sviluppo personale e pari opportunità per tutti</a:t>
            </a:r>
            <a:endParaRPr lang="it-IT" sz="1600" dirty="0">
              <a:solidFill>
                <a:schemeClr val="lt1"/>
              </a:solidFill>
              <a:latin typeface="Calibri"/>
              <a:ea typeface="Calibri"/>
              <a:cs typeface="Calibri"/>
              <a:sym typeface="Calibri"/>
            </a:endParaRPr>
          </a:p>
        </p:txBody>
      </p:sp>
      <p:sp>
        <p:nvSpPr>
          <p:cNvPr id="380" name="Google Shape;380;g17dbe8cb7e9_0_0"/>
          <p:cNvSpPr/>
          <p:nvPr/>
        </p:nvSpPr>
        <p:spPr>
          <a:xfrm rot="5400000">
            <a:off x="5649749" y="4457588"/>
            <a:ext cx="1589100" cy="1617600"/>
          </a:xfrm>
          <a:prstGeom prst="hexagon">
            <a:avLst>
              <a:gd name="adj" fmla="val 25000"/>
              <a:gd name="vf" fmla="val 115470"/>
            </a:avLst>
          </a:prstGeom>
          <a:noFill/>
          <a:ln w="25400" cap="flat" cmpd="sng">
            <a:solidFill>
              <a:srgbClr val="F29B2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g17dbe8cb7e9_0_0"/>
          <p:cNvSpPr/>
          <p:nvPr/>
        </p:nvSpPr>
        <p:spPr>
          <a:xfrm>
            <a:off x="5634750" y="4806049"/>
            <a:ext cx="1619100" cy="1012500"/>
          </a:xfrm>
          <a:prstGeom prst="rect">
            <a:avLst/>
          </a:prstGeom>
          <a:noFill/>
          <a:ln>
            <a:noFill/>
          </a:ln>
        </p:spPr>
        <p:txBody>
          <a:bodyPr spcFirstLastPara="1" wrap="square" lIns="90000" tIns="45000" rIns="90000" bIns="45000" anchor="t" anchorCtr="0">
            <a:noAutofit/>
          </a:bodyPr>
          <a:lstStyle/>
          <a:p>
            <a:pPr lvl="0" algn="ctr">
              <a:buClr>
                <a:schemeClr val="dk1"/>
              </a:buClr>
              <a:buSzPts val="1100"/>
            </a:pPr>
            <a:r>
              <a:rPr lang="it-IT" b="1" dirty="0" smtClean="0">
                <a:latin typeface="Calibri"/>
                <a:ea typeface="Calibri"/>
                <a:cs typeface="Calibri"/>
                <a:sym typeface="Calibri"/>
              </a:rPr>
              <a:t>Sensibilizzare </a:t>
            </a:r>
            <a:r>
              <a:rPr lang="it-IT" b="1" dirty="0">
                <a:latin typeface="Calibri"/>
                <a:ea typeface="Calibri"/>
                <a:cs typeface="Calibri"/>
                <a:sym typeface="Calibri"/>
              </a:rPr>
              <a:t>sui progressi </a:t>
            </a:r>
            <a:r>
              <a:rPr lang="it-IT" b="1" dirty="0" smtClean="0">
                <a:latin typeface="Calibri"/>
                <a:ea typeface="Calibri"/>
                <a:cs typeface="Calibri"/>
                <a:sym typeface="Calibri"/>
              </a:rPr>
              <a:t>garantiti dalla sostenibilità su </a:t>
            </a:r>
            <a:r>
              <a:rPr lang="it-IT" b="1" dirty="0">
                <a:latin typeface="Calibri"/>
                <a:ea typeface="Calibri"/>
                <a:cs typeface="Calibri"/>
                <a:sym typeface="Calibri"/>
              </a:rPr>
              <a:t>tutti i </a:t>
            </a:r>
            <a:r>
              <a:rPr lang="it-IT" b="1" dirty="0" smtClean="0">
                <a:latin typeface="Calibri"/>
                <a:ea typeface="Calibri"/>
                <a:cs typeface="Calibri"/>
                <a:sym typeface="Calibri"/>
              </a:rPr>
              <a:t>livelli</a:t>
            </a:r>
            <a:endParaRPr b="1" dirty="0">
              <a:latin typeface="Calibri"/>
              <a:ea typeface="Calibri"/>
              <a:cs typeface="Calibri"/>
              <a:sym typeface="Calibri"/>
            </a:endParaRPr>
          </a:p>
        </p:txBody>
      </p:sp>
      <p:sp>
        <p:nvSpPr>
          <p:cNvPr id="20" name="Google Shape;432;g19d164b436d_0_309"/>
          <p:cNvSpPr/>
          <p:nvPr/>
        </p:nvSpPr>
        <p:spPr>
          <a:xfrm>
            <a:off x="850005" y="932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a:t>
            </a:r>
            <a:r>
              <a:rPr lang="en-GB" sz="3600" b="1" dirty="0" smtClean="0">
                <a:solidFill>
                  <a:srgbClr val="FAB632"/>
                </a:solidFill>
                <a:latin typeface="Calibri"/>
                <a:ea typeface="Calibri"/>
                <a:cs typeface="Calibri"/>
                <a:sym typeface="Calibri"/>
              </a:rPr>
              <a:t> </a:t>
            </a:r>
            <a:r>
              <a:rPr lang="en-GB" sz="3600" b="1" dirty="0">
                <a:solidFill>
                  <a:srgbClr val="FAB632"/>
                </a:solidFill>
                <a:latin typeface="Calibri"/>
                <a:ea typeface="Calibri"/>
                <a:cs typeface="Calibri"/>
                <a:sym typeface="Calibri"/>
              </a:rPr>
              <a:t>2: Green Jobs</a:t>
            </a:r>
            <a:endParaRPr sz="36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5"/>
        <p:cNvGrpSpPr/>
        <p:nvPr/>
      </p:nvGrpSpPr>
      <p:grpSpPr>
        <a:xfrm>
          <a:off x="0" y="0"/>
          <a:ext cx="0" cy="0"/>
          <a:chOff x="0" y="0"/>
          <a:chExt cx="0" cy="0"/>
        </a:xfrm>
      </p:grpSpPr>
      <p:sp>
        <p:nvSpPr>
          <p:cNvPr id="386" name="Google Shape;386;g19d164b436d_0_236"/>
          <p:cNvSpPr/>
          <p:nvPr/>
        </p:nvSpPr>
        <p:spPr>
          <a:xfrm>
            <a:off x="1223100" y="1464575"/>
            <a:ext cx="4669800" cy="1566900"/>
          </a:xfrm>
          <a:prstGeom prst="round1Rect">
            <a:avLst>
              <a:gd name="adj" fmla="val 16667"/>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g19d164b436d_0_236"/>
          <p:cNvSpPr/>
          <p:nvPr/>
        </p:nvSpPr>
        <p:spPr>
          <a:xfrm>
            <a:off x="850005" y="1032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 2: Green Jobs</a:t>
            </a:r>
            <a:endParaRPr lang="it-IT" sz="3600" b="0" i="0" u="none" strike="noStrike" cap="none" dirty="0">
              <a:solidFill>
                <a:srgbClr val="000000"/>
              </a:solidFill>
              <a:sym typeface="Arial"/>
            </a:endParaRPr>
          </a:p>
        </p:txBody>
      </p:sp>
      <p:sp>
        <p:nvSpPr>
          <p:cNvPr id="389" name="Google Shape;389;g19d164b436d_0_236"/>
          <p:cNvSpPr/>
          <p:nvPr/>
        </p:nvSpPr>
        <p:spPr>
          <a:xfrm>
            <a:off x="849999" y="742225"/>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dirty="0" smtClean="0">
                <a:solidFill>
                  <a:srgbClr val="21B4A9"/>
                </a:solidFill>
                <a:latin typeface="Calibri"/>
                <a:ea typeface="Calibri"/>
                <a:cs typeface="Calibri"/>
                <a:sym typeface="Calibri"/>
              </a:rPr>
              <a:t>Sezione </a:t>
            </a:r>
            <a:r>
              <a:rPr lang="en-GB" sz="2400" b="0" i="0" u="none" strike="noStrike" cap="none" dirty="0" smtClean="0">
                <a:solidFill>
                  <a:srgbClr val="21B4A9"/>
                </a:solidFill>
                <a:latin typeface="Calibri"/>
                <a:ea typeface="Calibri"/>
                <a:cs typeface="Calibri"/>
                <a:sym typeface="Calibri"/>
              </a:rPr>
              <a:t>2: Aria </a:t>
            </a:r>
            <a:r>
              <a:rPr lang="it-IT" sz="2400" b="0" i="0" u="none" strike="noStrike" cap="none" dirty="0" smtClean="0">
                <a:solidFill>
                  <a:srgbClr val="21B4A9"/>
                </a:solidFill>
                <a:latin typeface="Calibri"/>
                <a:ea typeface="Calibri"/>
                <a:cs typeface="Calibri"/>
                <a:sym typeface="Calibri"/>
              </a:rPr>
              <a:t>d’azione</a:t>
            </a:r>
            <a:r>
              <a:rPr lang="en-GB" sz="2400" b="0" i="0" u="none" strike="noStrike" cap="none" dirty="0" smtClean="0">
                <a:solidFill>
                  <a:srgbClr val="21B4A9"/>
                </a:solidFill>
                <a:latin typeface="Calibri"/>
                <a:ea typeface="Calibri"/>
                <a:cs typeface="Calibri"/>
                <a:sym typeface="Calibri"/>
              </a:rPr>
              <a:t> dei Green </a:t>
            </a:r>
            <a:r>
              <a:rPr lang="en-GB" sz="2400" dirty="0">
                <a:solidFill>
                  <a:srgbClr val="21B4A9"/>
                </a:solidFill>
                <a:latin typeface="Calibri"/>
                <a:ea typeface="Calibri"/>
                <a:cs typeface="Calibri"/>
                <a:sym typeface="Calibri"/>
              </a:rPr>
              <a:t>J</a:t>
            </a:r>
            <a:r>
              <a:rPr lang="en-GB" sz="2400" b="0" i="0" u="none" strike="noStrike" cap="none" dirty="0" smtClean="0">
                <a:solidFill>
                  <a:srgbClr val="21B4A9"/>
                </a:solidFill>
                <a:latin typeface="Calibri"/>
                <a:ea typeface="Calibri"/>
                <a:cs typeface="Calibri"/>
                <a:sym typeface="Calibri"/>
              </a:rPr>
              <a:t>obs </a:t>
            </a:r>
            <a:endParaRPr sz="2400" b="0" i="0" u="none" strike="noStrike" cap="none" dirty="0">
              <a:solidFill>
                <a:srgbClr val="000000"/>
              </a:solidFill>
              <a:latin typeface="Arial"/>
              <a:ea typeface="Arial"/>
              <a:cs typeface="Arial"/>
              <a:sym typeface="Arial"/>
            </a:endParaRPr>
          </a:p>
        </p:txBody>
      </p:sp>
      <p:sp>
        <p:nvSpPr>
          <p:cNvPr id="390" name="Google Shape;390;g19d164b436d_0_236"/>
          <p:cNvSpPr/>
          <p:nvPr/>
        </p:nvSpPr>
        <p:spPr>
          <a:xfrm rot="5400000">
            <a:off x="429500" y="1367800"/>
            <a:ext cx="1680900" cy="1773900"/>
          </a:xfrm>
          <a:prstGeom prst="hexagon">
            <a:avLst>
              <a:gd name="adj" fmla="val 25000"/>
              <a:gd name="vf" fmla="val 115470"/>
            </a:avLst>
          </a:prstGeom>
          <a:solidFill>
            <a:srgbClr val="1C8C7F"/>
          </a:solid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g19d164b436d_0_236"/>
          <p:cNvSpPr txBox="1"/>
          <p:nvPr/>
        </p:nvSpPr>
        <p:spPr>
          <a:xfrm>
            <a:off x="2208450" y="1713806"/>
            <a:ext cx="3562500" cy="969466"/>
          </a:xfrm>
          <a:prstGeom prst="rect">
            <a:avLst/>
          </a:prstGeom>
          <a:noFill/>
          <a:ln>
            <a:noFill/>
          </a:ln>
        </p:spPr>
        <p:txBody>
          <a:bodyPr spcFirstLastPara="1" wrap="square" lIns="91425" tIns="91425" rIns="91425" bIns="91425" anchor="t" anchorCtr="0">
            <a:spAutoFit/>
          </a:bodyPr>
          <a:lstStyle/>
          <a:p>
            <a:pPr marL="285750" lvl="0" indent="-285750" algn="just">
              <a:buFont typeface="Arial" panose="020B0604020202020204" pitchFamily="34" charset="0"/>
              <a:buChar char="•"/>
            </a:pPr>
            <a:r>
              <a:rPr lang="it-IT" sz="1700" dirty="0" smtClean="0">
                <a:latin typeface="Calibri"/>
                <a:ea typeface="Calibri"/>
                <a:cs typeface="Calibri"/>
                <a:sym typeface="Calibri"/>
              </a:rPr>
              <a:t>Capo </a:t>
            </a:r>
            <a:r>
              <a:rPr lang="it-IT" sz="1700" dirty="0">
                <a:latin typeface="Calibri"/>
                <a:ea typeface="Calibri"/>
                <a:cs typeface="Calibri"/>
                <a:sym typeface="Calibri"/>
              </a:rPr>
              <a:t>del dipartimento Gestione dei </a:t>
            </a:r>
            <a:r>
              <a:rPr lang="it-IT" sz="1700" dirty="0" smtClean="0">
                <a:latin typeface="Calibri"/>
                <a:ea typeface="Calibri"/>
                <a:cs typeface="Calibri"/>
                <a:sym typeface="Calibri"/>
              </a:rPr>
              <a:t>rifiuti</a:t>
            </a:r>
            <a:endParaRPr lang="it-IT" sz="1700" dirty="0">
              <a:latin typeface="Calibri"/>
              <a:ea typeface="Calibri"/>
              <a:cs typeface="Calibri"/>
              <a:sym typeface="Calibri"/>
            </a:endParaRPr>
          </a:p>
          <a:p>
            <a:pPr marL="285750" lvl="0" indent="-285750" algn="just">
              <a:buFont typeface="Arial" panose="020B0604020202020204" pitchFamily="34" charset="0"/>
              <a:buChar char="•"/>
            </a:pPr>
            <a:r>
              <a:rPr lang="it-IT" sz="1700" dirty="0" smtClean="0">
                <a:latin typeface="Calibri"/>
                <a:ea typeface="Calibri"/>
                <a:cs typeface="Calibri"/>
                <a:sym typeface="Calibri"/>
              </a:rPr>
              <a:t>Analista </a:t>
            </a:r>
            <a:r>
              <a:rPr lang="it-IT" sz="1700" dirty="0">
                <a:latin typeface="Calibri"/>
                <a:ea typeface="Calibri"/>
                <a:cs typeface="Calibri"/>
                <a:sym typeface="Calibri"/>
              </a:rPr>
              <a:t>di laboratorio idrico</a:t>
            </a:r>
          </a:p>
        </p:txBody>
      </p:sp>
      <p:sp>
        <p:nvSpPr>
          <p:cNvPr id="392" name="Google Shape;392;g19d164b436d_0_236"/>
          <p:cNvSpPr txBox="1"/>
          <p:nvPr/>
        </p:nvSpPr>
        <p:spPr>
          <a:xfrm>
            <a:off x="365850" y="1723163"/>
            <a:ext cx="1808200" cy="123107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it-IT" sz="1700" dirty="0" smtClean="0">
                <a:solidFill>
                  <a:schemeClr val="lt1"/>
                </a:solidFill>
                <a:latin typeface="Calibri"/>
                <a:ea typeface="Calibri"/>
                <a:cs typeface="Calibri"/>
                <a:sym typeface="Calibri"/>
              </a:rPr>
              <a:t>Prevenzione e riduzione dell’inquinamento</a:t>
            </a:r>
            <a:endParaRPr sz="17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dirty="0">
              <a:solidFill>
                <a:schemeClr val="lt1"/>
              </a:solidFill>
              <a:latin typeface="Calibri"/>
              <a:ea typeface="Calibri"/>
              <a:cs typeface="Calibri"/>
              <a:sym typeface="Calibri"/>
            </a:endParaRPr>
          </a:p>
        </p:txBody>
      </p:sp>
      <p:sp>
        <p:nvSpPr>
          <p:cNvPr id="393" name="Google Shape;393;g19d164b436d_0_236"/>
          <p:cNvSpPr/>
          <p:nvPr/>
        </p:nvSpPr>
        <p:spPr>
          <a:xfrm>
            <a:off x="1223200" y="3431550"/>
            <a:ext cx="4669800" cy="1566900"/>
          </a:xfrm>
          <a:prstGeom prst="round1Rect">
            <a:avLst>
              <a:gd name="adj" fmla="val 16667"/>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g19d164b436d_0_236"/>
          <p:cNvSpPr/>
          <p:nvPr/>
        </p:nvSpPr>
        <p:spPr>
          <a:xfrm rot="5400000">
            <a:off x="366750" y="3271825"/>
            <a:ext cx="1737900" cy="1842600"/>
          </a:xfrm>
          <a:prstGeom prst="hexagon">
            <a:avLst>
              <a:gd name="adj" fmla="val 25000"/>
              <a:gd name="vf" fmla="val 115470"/>
            </a:avLst>
          </a:prstGeom>
          <a:solidFill>
            <a:srgbClr val="C00000"/>
          </a:solidFill>
          <a:ln w="25400" cap="flat" cmpd="sng">
            <a:solidFill>
              <a:srgbClr val="DD473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5" name="Google Shape;395;g19d164b436d_0_236"/>
          <p:cNvSpPr txBox="1"/>
          <p:nvPr/>
        </p:nvSpPr>
        <p:spPr>
          <a:xfrm>
            <a:off x="2156900" y="3669607"/>
            <a:ext cx="3562500" cy="969600"/>
          </a:xfrm>
          <a:prstGeom prst="rect">
            <a:avLst/>
          </a:prstGeom>
          <a:noFill/>
          <a:ln>
            <a:noFill/>
          </a:ln>
        </p:spPr>
        <p:txBody>
          <a:bodyPr spcFirstLastPara="1" wrap="square" lIns="91425" tIns="91425" rIns="91425" bIns="91425" anchor="t" anchorCtr="0">
            <a:spAutoFit/>
          </a:bodyPr>
          <a:lstStyle/>
          <a:p>
            <a:pPr marL="285750" lvl="0" indent="-285750" algn="just">
              <a:buFont typeface="Arial" panose="020B0604020202020204" pitchFamily="34" charset="0"/>
              <a:buChar char="•"/>
            </a:pPr>
            <a:r>
              <a:rPr lang="it-IT" sz="1700" dirty="0" smtClean="0">
                <a:latin typeface="Calibri"/>
                <a:ea typeface="Calibri"/>
                <a:cs typeface="Calibri"/>
                <a:sym typeface="Calibri"/>
              </a:rPr>
              <a:t>Responsabile </a:t>
            </a:r>
            <a:r>
              <a:rPr lang="it-IT" sz="1700" dirty="0">
                <a:latin typeface="Calibri"/>
                <a:ea typeface="Calibri"/>
                <a:cs typeface="Calibri"/>
                <a:sym typeface="Calibri"/>
              </a:rPr>
              <a:t>della sostenibilità aziendale</a:t>
            </a:r>
          </a:p>
          <a:p>
            <a:pPr marL="285750" lvl="0" indent="-285750" algn="just">
              <a:buFont typeface="Arial" panose="020B0604020202020204" pitchFamily="34" charset="0"/>
              <a:buChar char="•"/>
            </a:pPr>
            <a:r>
              <a:rPr lang="it-IT" sz="1700" dirty="0" smtClean="0">
                <a:latin typeface="Calibri"/>
                <a:ea typeface="Calibri"/>
                <a:cs typeface="Calibri"/>
                <a:sym typeface="Calibri"/>
              </a:rPr>
              <a:t>Auditor </a:t>
            </a:r>
            <a:r>
              <a:rPr lang="it-IT" sz="1700" dirty="0">
                <a:latin typeface="Calibri"/>
                <a:ea typeface="Calibri"/>
                <a:cs typeface="Calibri"/>
                <a:sym typeface="Calibri"/>
              </a:rPr>
              <a:t>ambientale</a:t>
            </a:r>
          </a:p>
        </p:txBody>
      </p:sp>
      <p:sp>
        <p:nvSpPr>
          <p:cNvPr id="396" name="Google Shape;396;g19d164b436d_0_236"/>
          <p:cNvSpPr txBox="1"/>
          <p:nvPr/>
        </p:nvSpPr>
        <p:spPr>
          <a:xfrm>
            <a:off x="383000" y="3445525"/>
            <a:ext cx="1773900" cy="149268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it-IT" sz="1700" dirty="0" smtClean="0">
                <a:solidFill>
                  <a:schemeClr val="lt1"/>
                </a:solidFill>
                <a:latin typeface="Calibri"/>
                <a:ea typeface="Calibri"/>
                <a:cs typeface="Calibri"/>
                <a:sym typeface="Calibri"/>
              </a:rPr>
              <a:t>Gestione ambientale, sostenibilità e responsabilità sociale</a:t>
            </a:r>
            <a:endParaRPr sz="1700" dirty="0">
              <a:solidFill>
                <a:schemeClr val="lt1"/>
              </a:solidFill>
              <a:latin typeface="Calibri"/>
              <a:ea typeface="Calibri"/>
              <a:cs typeface="Calibri"/>
              <a:sym typeface="Calibri"/>
            </a:endParaRPr>
          </a:p>
        </p:txBody>
      </p:sp>
      <p:sp>
        <p:nvSpPr>
          <p:cNvPr id="397" name="Google Shape;397;g19d164b436d_0_236"/>
          <p:cNvSpPr/>
          <p:nvPr/>
        </p:nvSpPr>
        <p:spPr>
          <a:xfrm>
            <a:off x="7139500" y="1457850"/>
            <a:ext cx="4669800" cy="1566900"/>
          </a:xfrm>
          <a:prstGeom prst="round1Rect">
            <a:avLst>
              <a:gd name="adj" fmla="val 16667"/>
            </a:avLst>
          </a:prstGeom>
          <a:noFill/>
          <a:ln w="28575" cap="flat" cmpd="sng">
            <a:solidFill>
              <a:srgbClr val="F29B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g19d164b436d_0_236"/>
          <p:cNvSpPr/>
          <p:nvPr/>
        </p:nvSpPr>
        <p:spPr>
          <a:xfrm rot="5400000">
            <a:off x="6305100" y="1376375"/>
            <a:ext cx="1797000" cy="1739400"/>
          </a:xfrm>
          <a:prstGeom prst="hexagon">
            <a:avLst>
              <a:gd name="adj" fmla="val 25000"/>
              <a:gd name="vf" fmla="val 115470"/>
            </a:avLst>
          </a:prstGeom>
          <a:solidFill>
            <a:srgbClr val="F29B26"/>
          </a:solidFill>
          <a:ln w="25400" cap="flat" cmpd="sng">
            <a:solidFill>
              <a:srgbClr val="FFD96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g19d164b436d_0_236"/>
          <p:cNvSpPr txBox="1"/>
          <p:nvPr/>
        </p:nvSpPr>
        <p:spPr>
          <a:xfrm>
            <a:off x="8143481" y="1773774"/>
            <a:ext cx="3562500" cy="707856"/>
          </a:xfrm>
          <a:prstGeom prst="rect">
            <a:avLst/>
          </a:prstGeom>
          <a:noFill/>
          <a:ln>
            <a:noFill/>
          </a:ln>
        </p:spPr>
        <p:txBody>
          <a:bodyPr spcFirstLastPara="1" wrap="square" lIns="91425" tIns="91425" rIns="91425" bIns="91425" anchor="t" anchorCtr="0">
            <a:spAutoFit/>
          </a:bodyPr>
          <a:lstStyle/>
          <a:p>
            <a:pPr marL="285750" lvl="0" indent="-285750" algn="just">
              <a:buFont typeface="Arial" panose="020B0604020202020204" pitchFamily="34" charset="0"/>
              <a:buChar char="•"/>
            </a:pPr>
            <a:r>
              <a:rPr lang="it-IT" sz="1700" dirty="0" smtClean="0">
                <a:latin typeface="Calibri"/>
                <a:ea typeface="Calibri"/>
                <a:cs typeface="Calibri"/>
                <a:sym typeface="Calibri"/>
              </a:rPr>
              <a:t>Tecnico </a:t>
            </a:r>
            <a:r>
              <a:rPr lang="it-IT" sz="1700" dirty="0">
                <a:latin typeface="Calibri"/>
                <a:ea typeface="Calibri"/>
                <a:cs typeface="Calibri"/>
                <a:sym typeface="Calibri"/>
              </a:rPr>
              <a:t>di gestione della fauna</a:t>
            </a:r>
          </a:p>
          <a:p>
            <a:pPr marL="285750" lvl="0" indent="-285750" algn="just">
              <a:buFont typeface="Arial" panose="020B0604020202020204" pitchFamily="34" charset="0"/>
              <a:buChar char="•"/>
            </a:pPr>
            <a:r>
              <a:rPr lang="it-IT" sz="1700" dirty="0" smtClean="0">
                <a:latin typeface="Calibri"/>
                <a:ea typeface="Calibri"/>
                <a:cs typeface="Calibri"/>
                <a:sym typeface="Calibri"/>
              </a:rPr>
              <a:t>Tecnico </a:t>
            </a:r>
            <a:r>
              <a:rPr lang="it-IT" sz="1700" dirty="0">
                <a:latin typeface="Calibri"/>
                <a:ea typeface="Calibri"/>
                <a:cs typeface="Calibri"/>
                <a:sym typeface="Calibri"/>
              </a:rPr>
              <a:t>del restauro ambientale</a:t>
            </a:r>
          </a:p>
        </p:txBody>
      </p:sp>
      <p:sp>
        <p:nvSpPr>
          <p:cNvPr id="400" name="Google Shape;400;g19d164b436d_0_236"/>
          <p:cNvSpPr txBox="1"/>
          <p:nvPr/>
        </p:nvSpPr>
        <p:spPr>
          <a:xfrm>
            <a:off x="6316650" y="1627344"/>
            <a:ext cx="1773900" cy="1754296"/>
          </a:xfrm>
          <a:prstGeom prst="rect">
            <a:avLst/>
          </a:prstGeom>
          <a:noFill/>
          <a:ln>
            <a:noFill/>
          </a:ln>
        </p:spPr>
        <p:txBody>
          <a:bodyPr spcFirstLastPara="1" wrap="square" lIns="91425" tIns="91425" rIns="91425" bIns="91425" anchor="t" anchorCtr="0">
            <a:spAutoFit/>
          </a:bodyPr>
          <a:lstStyle/>
          <a:p>
            <a:pPr lvl="0" algn="ctr">
              <a:buClr>
                <a:schemeClr val="dk1"/>
              </a:buClr>
              <a:buSzPts val="1100"/>
            </a:pPr>
            <a:r>
              <a:rPr lang="it-IT" sz="1700" dirty="0">
                <a:solidFill>
                  <a:schemeClr val="lt1"/>
                </a:solidFill>
                <a:latin typeface="Calibri"/>
                <a:ea typeface="Calibri"/>
                <a:cs typeface="Calibri"/>
                <a:sym typeface="Calibri"/>
              </a:rPr>
              <a:t>Valutazione dell'impatto e gestione </a:t>
            </a:r>
            <a:r>
              <a:rPr lang="it-IT" sz="1700" dirty="0" smtClean="0">
                <a:solidFill>
                  <a:schemeClr val="lt1"/>
                </a:solidFill>
                <a:latin typeface="Calibri"/>
                <a:ea typeface="Calibri"/>
                <a:cs typeface="Calibri"/>
                <a:sym typeface="Calibri"/>
              </a:rPr>
              <a:t>dell'ambiente</a:t>
            </a:r>
            <a:endParaRPr lang="it-IT" sz="1700"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700"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700"/>
              <a:buFont typeface="Arial"/>
              <a:buNone/>
            </a:pPr>
            <a:endParaRPr sz="1700" dirty="0">
              <a:solidFill>
                <a:schemeClr val="lt1"/>
              </a:solidFill>
              <a:latin typeface="Calibri"/>
              <a:ea typeface="Calibri"/>
              <a:cs typeface="Calibri"/>
              <a:sym typeface="Calibri"/>
            </a:endParaRPr>
          </a:p>
        </p:txBody>
      </p:sp>
      <p:sp>
        <p:nvSpPr>
          <p:cNvPr id="401" name="Google Shape;401;g19d164b436d_0_236"/>
          <p:cNvSpPr/>
          <p:nvPr/>
        </p:nvSpPr>
        <p:spPr>
          <a:xfrm>
            <a:off x="7139500" y="3399750"/>
            <a:ext cx="4669800" cy="1566900"/>
          </a:xfrm>
          <a:prstGeom prst="round1Rect">
            <a:avLst>
              <a:gd name="adj" fmla="val 16667"/>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g19d164b436d_0_236"/>
          <p:cNvSpPr/>
          <p:nvPr/>
        </p:nvSpPr>
        <p:spPr>
          <a:xfrm rot="5400000">
            <a:off x="6345900" y="3302975"/>
            <a:ext cx="1680900" cy="1773900"/>
          </a:xfrm>
          <a:prstGeom prst="hexagon">
            <a:avLst>
              <a:gd name="adj" fmla="val 25000"/>
              <a:gd name="vf" fmla="val 115470"/>
            </a:avLst>
          </a:prstGeom>
          <a:solidFill>
            <a:srgbClr val="1C8C7F"/>
          </a:solid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g19d164b436d_0_236"/>
          <p:cNvSpPr txBox="1"/>
          <p:nvPr/>
        </p:nvSpPr>
        <p:spPr>
          <a:xfrm>
            <a:off x="8132777" y="3761508"/>
            <a:ext cx="3562500" cy="707856"/>
          </a:xfrm>
          <a:prstGeom prst="rect">
            <a:avLst/>
          </a:prstGeom>
          <a:noFill/>
          <a:ln>
            <a:noFill/>
          </a:ln>
        </p:spPr>
        <p:txBody>
          <a:bodyPr spcFirstLastPara="1" wrap="square" lIns="91425" tIns="91425" rIns="91425" bIns="91425" anchor="t" anchorCtr="0">
            <a:spAutoFit/>
          </a:bodyPr>
          <a:lstStyle/>
          <a:p>
            <a:pPr marL="285750" lvl="0" indent="-285750" algn="just">
              <a:buFont typeface="Arial" panose="020B0604020202020204" pitchFamily="34" charset="0"/>
              <a:buChar char="•"/>
            </a:pPr>
            <a:r>
              <a:rPr lang="it-IT" sz="1700" dirty="0" smtClean="0">
                <a:latin typeface="Calibri"/>
                <a:ea typeface="Calibri"/>
                <a:cs typeface="Calibri"/>
                <a:sym typeface="Calibri"/>
              </a:rPr>
              <a:t>Comunicatore ambientale</a:t>
            </a:r>
          </a:p>
          <a:p>
            <a:pPr marL="285750" lvl="0" indent="-285750" algn="just">
              <a:buFont typeface="Arial" panose="020B0604020202020204" pitchFamily="34" charset="0"/>
              <a:buChar char="•"/>
            </a:pPr>
            <a:r>
              <a:rPr lang="it-IT" sz="1700" dirty="0" smtClean="0">
                <a:latin typeface="Calibri"/>
                <a:ea typeface="Calibri"/>
                <a:cs typeface="Calibri"/>
                <a:sym typeface="Calibri"/>
              </a:rPr>
              <a:t>Giornalista ambientale</a:t>
            </a:r>
            <a:endParaRPr lang="it-IT" sz="1700" dirty="0">
              <a:latin typeface="Calibri"/>
              <a:ea typeface="Calibri"/>
              <a:cs typeface="Calibri"/>
              <a:sym typeface="Calibri"/>
            </a:endParaRPr>
          </a:p>
        </p:txBody>
      </p:sp>
      <p:sp>
        <p:nvSpPr>
          <p:cNvPr id="404" name="Google Shape;404;g19d164b436d_0_236"/>
          <p:cNvSpPr txBox="1"/>
          <p:nvPr/>
        </p:nvSpPr>
        <p:spPr>
          <a:xfrm>
            <a:off x="6280752" y="3700582"/>
            <a:ext cx="1773900" cy="149268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it-IT" sz="1700" dirty="0" smtClean="0">
                <a:solidFill>
                  <a:schemeClr val="lt1"/>
                </a:solidFill>
                <a:latin typeface="Calibri"/>
                <a:ea typeface="Calibri"/>
                <a:cs typeface="Calibri"/>
                <a:sym typeface="Calibri"/>
              </a:rPr>
              <a:t>Informazione ed educazione ambientale</a:t>
            </a:r>
            <a:endParaRPr sz="1700"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700"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700"/>
              <a:buFont typeface="Arial"/>
              <a:buNone/>
            </a:pPr>
            <a:endParaRPr sz="1700" dirty="0">
              <a:solidFill>
                <a:schemeClr val="lt1"/>
              </a:solidFill>
              <a:latin typeface="Calibri"/>
              <a:ea typeface="Calibri"/>
              <a:cs typeface="Calibri"/>
              <a:sym typeface="Calibri"/>
            </a:endParaRPr>
          </a:p>
        </p:txBody>
      </p:sp>
      <p:pic>
        <p:nvPicPr>
          <p:cNvPr id="405" name="Google Shape;405;g19d164b436d_0_236"/>
          <p:cNvPicPr preferRelativeResize="0"/>
          <p:nvPr/>
        </p:nvPicPr>
        <p:blipFill rotWithShape="1">
          <a:blip r:embed="rId4">
            <a:alphaModFix/>
          </a:blip>
          <a:srcRect/>
          <a:stretch/>
        </p:blipFill>
        <p:spPr>
          <a:xfrm>
            <a:off x="5824517" y="4677025"/>
            <a:ext cx="1717220" cy="1776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9"/>
        <p:cNvGrpSpPr/>
        <p:nvPr/>
      </p:nvGrpSpPr>
      <p:grpSpPr>
        <a:xfrm>
          <a:off x="0" y="0"/>
          <a:ext cx="0" cy="0"/>
          <a:chOff x="0" y="0"/>
          <a:chExt cx="0" cy="0"/>
        </a:xfrm>
      </p:grpSpPr>
      <p:sp>
        <p:nvSpPr>
          <p:cNvPr id="410" name="Google Shape;410;g19d164b436d_0_283"/>
          <p:cNvSpPr/>
          <p:nvPr/>
        </p:nvSpPr>
        <p:spPr>
          <a:xfrm>
            <a:off x="1263125" y="3645425"/>
            <a:ext cx="5768400" cy="1566900"/>
          </a:xfrm>
          <a:prstGeom prst="round1Rect">
            <a:avLst>
              <a:gd name="adj" fmla="val 16667"/>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g19d164b436d_0_283"/>
          <p:cNvSpPr/>
          <p:nvPr/>
        </p:nvSpPr>
        <p:spPr>
          <a:xfrm>
            <a:off x="850005" y="1551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a:t>
            </a:r>
            <a:r>
              <a:rPr lang="en-GB" sz="3600" b="1" dirty="0" smtClean="0">
                <a:solidFill>
                  <a:srgbClr val="FAB632"/>
                </a:solidFill>
                <a:latin typeface="Calibri"/>
                <a:ea typeface="Calibri"/>
                <a:cs typeface="Calibri"/>
                <a:sym typeface="Calibri"/>
              </a:rPr>
              <a:t> 2</a:t>
            </a:r>
            <a:r>
              <a:rPr lang="en-GB" sz="3600" b="1" dirty="0">
                <a:solidFill>
                  <a:srgbClr val="FAB632"/>
                </a:solidFill>
                <a:latin typeface="Calibri"/>
                <a:ea typeface="Calibri"/>
                <a:cs typeface="Calibri"/>
                <a:sym typeface="Calibri"/>
              </a:rPr>
              <a:t>: Green Jobs</a:t>
            </a:r>
            <a:endParaRPr sz="3600" b="0" i="0" u="none" strike="noStrike" cap="none" dirty="0">
              <a:solidFill>
                <a:srgbClr val="000000"/>
              </a:solidFill>
              <a:latin typeface="Arial"/>
              <a:ea typeface="Arial"/>
              <a:cs typeface="Arial"/>
              <a:sym typeface="Arial"/>
            </a:endParaRPr>
          </a:p>
        </p:txBody>
      </p:sp>
      <p:sp>
        <p:nvSpPr>
          <p:cNvPr id="413" name="Google Shape;413;g19d164b436d_0_283"/>
          <p:cNvSpPr/>
          <p:nvPr/>
        </p:nvSpPr>
        <p:spPr>
          <a:xfrm>
            <a:off x="849999" y="79411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dirty="0" smtClean="0">
                <a:solidFill>
                  <a:srgbClr val="21B4A9"/>
                </a:solidFill>
                <a:latin typeface="Calibri"/>
                <a:ea typeface="Calibri"/>
                <a:cs typeface="Calibri"/>
                <a:sym typeface="Calibri"/>
              </a:rPr>
              <a:t>Sezione</a:t>
            </a:r>
            <a:r>
              <a:rPr lang="it-IT" sz="2400" b="0" i="0" u="none" strike="noStrike" cap="none" dirty="0" smtClean="0">
                <a:solidFill>
                  <a:srgbClr val="21B4A9"/>
                </a:solidFill>
                <a:latin typeface="Calibri"/>
                <a:ea typeface="Calibri"/>
                <a:cs typeface="Calibri"/>
                <a:sym typeface="Calibri"/>
              </a:rPr>
              <a:t> 2: Aria d’azione del Green Jobs</a:t>
            </a:r>
            <a:endParaRPr lang="it-IT" sz="2400" b="0" i="0" u="none" strike="noStrike" cap="none" dirty="0">
              <a:solidFill>
                <a:srgbClr val="000000"/>
              </a:solidFill>
              <a:sym typeface="Arial"/>
            </a:endParaRPr>
          </a:p>
        </p:txBody>
      </p:sp>
      <p:sp>
        <p:nvSpPr>
          <p:cNvPr id="414" name="Google Shape;414;g19d164b436d_0_283"/>
          <p:cNvSpPr/>
          <p:nvPr/>
        </p:nvSpPr>
        <p:spPr>
          <a:xfrm rot="5400000">
            <a:off x="469525" y="3548650"/>
            <a:ext cx="1680900" cy="1773900"/>
          </a:xfrm>
          <a:prstGeom prst="hexagon">
            <a:avLst>
              <a:gd name="adj" fmla="val 25000"/>
              <a:gd name="vf" fmla="val 115470"/>
            </a:avLst>
          </a:prstGeom>
          <a:solidFill>
            <a:srgbClr val="1C8C7F"/>
          </a:solid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19d164b436d_0_283"/>
          <p:cNvSpPr txBox="1"/>
          <p:nvPr/>
        </p:nvSpPr>
        <p:spPr>
          <a:xfrm>
            <a:off x="2226025" y="3944142"/>
            <a:ext cx="4400400" cy="969466"/>
          </a:xfrm>
          <a:prstGeom prst="rect">
            <a:avLst/>
          </a:prstGeom>
          <a:noFill/>
          <a:ln>
            <a:noFill/>
          </a:ln>
        </p:spPr>
        <p:txBody>
          <a:bodyPr spcFirstLastPara="1" wrap="square" lIns="91425" tIns="91425" rIns="91425" bIns="91425" anchor="t" anchorCtr="0">
            <a:spAutoFit/>
          </a:bodyPr>
          <a:lstStyle/>
          <a:p>
            <a:pPr marL="285750" lvl="0" indent="-285750" algn="just">
              <a:buFont typeface="Arial" panose="020B0604020202020204" pitchFamily="34" charset="0"/>
              <a:buChar char="•"/>
            </a:pPr>
            <a:r>
              <a:rPr lang="it-IT" sz="1700" dirty="0" smtClean="0">
                <a:latin typeface="Calibri"/>
                <a:ea typeface="Calibri"/>
                <a:cs typeface="Calibri"/>
                <a:sym typeface="Calibri"/>
              </a:rPr>
              <a:t>Tecnico </a:t>
            </a:r>
            <a:r>
              <a:rPr lang="it-IT" sz="1700" dirty="0">
                <a:latin typeface="Calibri"/>
                <a:ea typeface="Calibri"/>
                <a:cs typeface="Calibri"/>
                <a:sym typeface="Calibri"/>
              </a:rPr>
              <a:t>dei sistemi informativi territoriali e del </a:t>
            </a:r>
            <a:r>
              <a:rPr lang="it-IT" sz="1700" dirty="0" smtClean="0">
                <a:latin typeface="Calibri"/>
                <a:ea typeface="Calibri"/>
                <a:cs typeface="Calibri"/>
                <a:sym typeface="Calibri"/>
              </a:rPr>
              <a:t>telerilevamento</a:t>
            </a:r>
            <a:endParaRPr lang="it-IT" sz="1700" dirty="0">
              <a:latin typeface="Calibri"/>
              <a:ea typeface="Calibri"/>
              <a:cs typeface="Calibri"/>
              <a:sym typeface="Calibri"/>
            </a:endParaRPr>
          </a:p>
          <a:p>
            <a:pPr marL="285750" lvl="0" indent="-285750" algn="just">
              <a:buFont typeface="Arial" panose="020B0604020202020204" pitchFamily="34" charset="0"/>
              <a:buChar char="•"/>
            </a:pPr>
            <a:r>
              <a:rPr lang="it-IT" sz="1700" dirty="0" smtClean="0">
                <a:latin typeface="Calibri"/>
                <a:ea typeface="Calibri"/>
                <a:cs typeface="Calibri"/>
                <a:sym typeface="Calibri"/>
              </a:rPr>
              <a:t>Consulente </a:t>
            </a:r>
            <a:r>
              <a:rPr lang="it-IT" sz="1700" dirty="0">
                <a:latin typeface="Calibri"/>
                <a:ea typeface="Calibri"/>
                <a:cs typeface="Calibri"/>
                <a:sym typeface="Calibri"/>
              </a:rPr>
              <a:t>in sistemi informativi </a:t>
            </a:r>
            <a:r>
              <a:rPr lang="it-IT" sz="1700" dirty="0" smtClean="0">
                <a:latin typeface="Calibri"/>
                <a:ea typeface="Calibri"/>
                <a:cs typeface="Calibri"/>
                <a:sym typeface="Calibri"/>
              </a:rPr>
              <a:t>geografici</a:t>
            </a:r>
            <a:endParaRPr lang="it-IT" sz="1700" dirty="0">
              <a:latin typeface="Calibri"/>
              <a:ea typeface="Calibri"/>
              <a:cs typeface="Calibri"/>
              <a:sym typeface="Calibri"/>
            </a:endParaRPr>
          </a:p>
        </p:txBody>
      </p:sp>
      <p:sp>
        <p:nvSpPr>
          <p:cNvPr id="416" name="Google Shape;416;g19d164b436d_0_283"/>
          <p:cNvSpPr txBox="1"/>
          <p:nvPr/>
        </p:nvSpPr>
        <p:spPr>
          <a:xfrm>
            <a:off x="403262" y="3837776"/>
            <a:ext cx="1773900" cy="1231076"/>
          </a:xfrm>
          <a:prstGeom prst="rect">
            <a:avLst/>
          </a:prstGeom>
          <a:noFill/>
          <a:ln>
            <a:noFill/>
          </a:ln>
        </p:spPr>
        <p:txBody>
          <a:bodyPr spcFirstLastPara="1" wrap="square" lIns="91425" tIns="91425" rIns="91425" bIns="91425" anchor="t" anchorCtr="0">
            <a:spAutoFit/>
          </a:bodyPr>
          <a:lstStyle/>
          <a:p>
            <a:pPr lvl="0" algn="ctr">
              <a:buClr>
                <a:schemeClr val="dk1"/>
              </a:buClr>
              <a:buSzPts val="1100"/>
            </a:pPr>
            <a:r>
              <a:rPr lang="it-IT" sz="1700" dirty="0">
                <a:solidFill>
                  <a:schemeClr val="lt1"/>
                </a:solidFill>
                <a:latin typeface="Calibri"/>
                <a:ea typeface="Calibri"/>
                <a:cs typeface="Calibri"/>
                <a:sym typeface="Calibri"/>
              </a:rPr>
              <a:t>Strumenti IT applicati alla gestione ambientale</a:t>
            </a:r>
            <a:endParaRPr sz="1700" dirty="0">
              <a:solidFill>
                <a:schemeClr val="lt1"/>
              </a:solidFill>
              <a:latin typeface="Calibri"/>
              <a:ea typeface="Calibri"/>
              <a:cs typeface="Calibri"/>
              <a:sym typeface="Calibri"/>
            </a:endParaRPr>
          </a:p>
        </p:txBody>
      </p:sp>
      <p:sp>
        <p:nvSpPr>
          <p:cNvPr id="417" name="Google Shape;417;g19d164b436d_0_283"/>
          <p:cNvSpPr/>
          <p:nvPr/>
        </p:nvSpPr>
        <p:spPr>
          <a:xfrm>
            <a:off x="1263125" y="1485500"/>
            <a:ext cx="4669800" cy="1566900"/>
          </a:xfrm>
          <a:prstGeom prst="round1Rect">
            <a:avLst>
              <a:gd name="adj" fmla="val 16667"/>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g19d164b436d_0_283"/>
          <p:cNvSpPr/>
          <p:nvPr/>
        </p:nvSpPr>
        <p:spPr>
          <a:xfrm rot="5400000">
            <a:off x="469525" y="1388725"/>
            <a:ext cx="1680900" cy="1773900"/>
          </a:xfrm>
          <a:prstGeom prst="hexagon">
            <a:avLst>
              <a:gd name="adj" fmla="val 25000"/>
              <a:gd name="vf" fmla="val 115470"/>
            </a:avLst>
          </a:prstGeom>
          <a:solidFill>
            <a:srgbClr val="C00000"/>
          </a:solidFill>
          <a:ln w="25400" cap="flat" cmpd="sng">
            <a:solidFill>
              <a:srgbClr val="DD473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g19d164b436d_0_283"/>
          <p:cNvSpPr txBox="1"/>
          <p:nvPr/>
        </p:nvSpPr>
        <p:spPr>
          <a:xfrm>
            <a:off x="2226025" y="1843138"/>
            <a:ext cx="3562500" cy="969466"/>
          </a:xfrm>
          <a:prstGeom prst="rect">
            <a:avLst/>
          </a:prstGeom>
          <a:noFill/>
          <a:ln>
            <a:noFill/>
          </a:ln>
        </p:spPr>
        <p:txBody>
          <a:bodyPr spcFirstLastPara="1" wrap="square" lIns="91425" tIns="91425" rIns="91425" bIns="91425" anchor="t" anchorCtr="0">
            <a:spAutoFit/>
          </a:bodyPr>
          <a:lstStyle/>
          <a:p>
            <a:pPr marL="285750" marR="0" lvl="0" indent="-285750" algn="just" rtl="0">
              <a:lnSpc>
                <a:spcPct val="100000"/>
              </a:lnSpc>
              <a:spcBef>
                <a:spcPts val="0"/>
              </a:spcBef>
              <a:spcAft>
                <a:spcPts val="0"/>
              </a:spcAft>
              <a:buFont typeface="Arial" panose="020B0604020202020204" pitchFamily="34" charset="0"/>
              <a:buChar char="•"/>
            </a:pPr>
            <a:r>
              <a:rPr lang="it-IT" sz="1700" dirty="0" smtClean="0">
                <a:latin typeface="Calibri"/>
                <a:ea typeface="Calibri"/>
                <a:cs typeface="Calibri"/>
                <a:sym typeface="Calibri"/>
              </a:rPr>
              <a:t>Specialista del marchio di qualità ecologica</a:t>
            </a:r>
            <a:endParaRPr sz="1700" dirty="0">
              <a:latin typeface="Calibri"/>
              <a:ea typeface="Calibri"/>
              <a:cs typeface="Calibri"/>
              <a:sym typeface="Calibri"/>
            </a:endParaRPr>
          </a:p>
          <a:p>
            <a:pPr marL="0" marR="0" lvl="0" indent="0" algn="just" rtl="0">
              <a:lnSpc>
                <a:spcPct val="100000"/>
              </a:lnSpc>
              <a:spcBef>
                <a:spcPts val="0"/>
              </a:spcBef>
              <a:spcAft>
                <a:spcPts val="0"/>
              </a:spcAft>
              <a:buNone/>
            </a:pPr>
            <a:endParaRPr sz="1700" dirty="0">
              <a:latin typeface="Calibri"/>
              <a:ea typeface="Calibri"/>
              <a:cs typeface="Calibri"/>
              <a:sym typeface="Calibri"/>
            </a:endParaRPr>
          </a:p>
        </p:txBody>
      </p:sp>
      <p:sp>
        <p:nvSpPr>
          <p:cNvPr id="420" name="Google Shape;420;g19d164b436d_0_283"/>
          <p:cNvSpPr txBox="1"/>
          <p:nvPr/>
        </p:nvSpPr>
        <p:spPr>
          <a:xfrm>
            <a:off x="480875" y="1937838"/>
            <a:ext cx="1658400" cy="96946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it-IT" sz="1700" dirty="0" smtClean="0">
                <a:solidFill>
                  <a:schemeClr val="lt1"/>
                </a:solidFill>
                <a:latin typeface="Calibri"/>
                <a:ea typeface="Calibri"/>
                <a:cs typeface="Calibri"/>
                <a:sym typeface="Calibri"/>
              </a:rPr>
              <a:t>Analisi del ciclo di vita</a:t>
            </a:r>
            <a:endParaRPr sz="17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dirty="0">
              <a:solidFill>
                <a:schemeClr val="lt1"/>
              </a:solidFill>
              <a:latin typeface="Calibri"/>
              <a:ea typeface="Calibri"/>
              <a:cs typeface="Calibri"/>
              <a:sym typeface="Calibri"/>
            </a:endParaRPr>
          </a:p>
        </p:txBody>
      </p:sp>
      <p:sp>
        <p:nvSpPr>
          <p:cNvPr id="421" name="Google Shape;421;g19d164b436d_0_283"/>
          <p:cNvSpPr/>
          <p:nvPr/>
        </p:nvSpPr>
        <p:spPr>
          <a:xfrm>
            <a:off x="6935125" y="1515500"/>
            <a:ext cx="4669800" cy="1566900"/>
          </a:xfrm>
          <a:prstGeom prst="round1Rect">
            <a:avLst>
              <a:gd name="adj" fmla="val 16667"/>
            </a:avLst>
          </a:prstGeom>
          <a:noFill/>
          <a:ln w="28575" cap="flat" cmpd="sng">
            <a:solidFill>
              <a:srgbClr val="F29B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g19d164b436d_0_283"/>
          <p:cNvSpPr/>
          <p:nvPr/>
        </p:nvSpPr>
        <p:spPr>
          <a:xfrm rot="5400000">
            <a:off x="6111525" y="1388725"/>
            <a:ext cx="1740900" cy="1773900"/>
          </a:xfrm>
          <a:prstGeom prst="hexagon">
            <a:avLst>
              <a:gd name="adj" fmla="val 25000"/>
              <a:gd name="vf" fmla="val 115470"/>
            </a:avLst>
          </a:prstGeom>
          <a:solidFill>
            <a:srgbClr val="F29B26"/>
          </a:solidFill>
          <a:ln w="25400" cap="flat" cmpd="sng">
            <a:solidFill>
              <a:srgbClr val="FFD96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g19d164b436d_0_283"/>
          <p:cNvSpPr txBox="1"/>
          <p:nvPr/>
        </p:nvSpPr>
        <p:spPr>
          <a:xfrm>
            <a:off x="7904375" y="1866638"/>
            <a:ext cx="3562500" cy="707856"/>
          </a:xfrm>
          <a:prstGeom prst="rect">
            <a:avLst/>
          </a:prstGeom>
          <a:noFill/>
          <a:ln>
            <a:noFill/>
          </a:ln>
        </p:spPr>
        <p:txBody>
          <a:bodyPr spcFirstLastPara="1" wrap="square" lIns="91425" tIns="91425" rIns="91425" bIns="91425" anchor="t" anchorCtr="0">
            <a:spAutoFit/>
          </a:bodyPr>
          <a:lstStyle/>
          <a:p>
            <a:pPr marL="285750" lvl="0" indent="-285750" algn="just">
              <a:buFont typeface="Arial" panose="020B0604020202020204" pitchFamily="34" charset="0"/>
              <a:buChar char="•"/>
            </a:pPr>
            <a:r>
              <a:rPr lang="it-IT" sz="1700" dirty="0" smtClean="0">
                <a:latin typeface="Calibri"/>
                <a:ea typeface="Calibri"/>
                <a:cs typeface="Calibri"/>
                <a:sym typeface="Calibri"/>
              </a:rPr>
              <a:t>Responsabile </a:t>
            </a:r>
            <a:r>
              <a:rPr lang="it-IT" sz="1700" dirty="0">
                <a:latin typeface="Calibri"/>
                <a:ea typeface="Calibri"/>
                <a:cs typeface="Calibri"/>
                <a:sym typeface="Calibri"/>
              </a:rPr>
              <a:t>dell’energia</a:t>
            </a:r>
          </a:p>
          <a:p>
            <a:pPr marL="285750" lvl="0" indent="-285750" algn="just">
              <a:buFont typeface="Arial" panose="020B0604020202020204" pitchFamily="34" charset="0"/>
              <a:buChar char="•"/>
            </a:pPr>
            <a:r>
              <a:rPr lang="it-IT" sz="1700" dirty="0" smtClean="0">
                <a:latin typeface="Calibri"/>
                <a:ea typeface="Calibri"/>
                <a:cs typeface="Calibri"/>
                <a:sym typeface="Calibri"/>
              </a:rPr>
              <a:t>Tecnico </a:t>
            </a:r>
            <a:r>
              <a:rPr lang="it-IT" sz="1700" dirty="0">
                <a:latin typeface="Calibri"/>
                <a:ea typeface="Calibri"/>
                <a:cs typeface="Calibri"/>
                <a:sym typeface="Calibri"/>
              </a:rPr>
              <a:t>per l’energia rinnovabile</a:t>
            </a:r>
          </a:p>
        </p:txBody>
      </p:sp>
      <p:sp>
        <p:nvSpPr>
          <p:cNvPr id="424" name="Google Shape;424;g19d164b436d_0_283"/>
          <p:cNvSpPr txBox="1"/>
          <p:nvPr/>
        </p:nvSpPr>
        <p:spPr>
          <a:xfrm>
            <a:off x="6130475" y="1779413"/>
            <a:ext cx="1773900" cy="149268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it-IT" sz="1700" dirty="0" smtClean="0">
                <a:solidFill>
                  <a:schemeClr val="lt1"/>
                </a:solidFill>
                <a:latin typeface="Calibri"/>
                <a:ea typeface="Calibri"/>
                <a:cs typeface="Calibri"/>
                <a:sym typeface="Calibri"/>
              </a:rPr>
              <a:t>Energia e cambiamento climatico</a:t>
            </a:r>
            <a:endParaRPr sz="1700"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7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dirty="0">
              <a:solidFill>
                <a:schemeClr val="lt1"/>
              </a:solidFill>
              <a:latin typeface="Calibri"/>
              <a:ea typeface="Calibri"/>
              <a:cs typeface="Calibri"/>
              <a:sym typeface="Calibri"/>
            </a:endParaRPr>
          </a:p>
        </p:txBody>
      </p:sp>
      <p:sp>
        <p:nvSpPr>
          <p:cNvPr id="425" name="Google Shape;425;g19d164b436d_0_283"/>
          <p:cNvSpPr txBox="1"/>
          <p:nvPr/>
        </p:nvSpPr>
        <p:spPr>
          <a:xfrm>
            <a:off x="7950175" y="3504613"/>
            <a:ext cx="3400200" cy="1897402"/>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lvl="0" algn="just">
              <a:lnSpc>
                <a:spcPct val="115000"/>
              </a:lnSpc>
              <a:buSzPts val="1600"/>
            </a:pPr>
            <a:r>
              <a:rPr lang="it-IT" sz="1700" dirty="0">
                <a:solidFill>
                  <a:schemeClr val="dk1"/>
                </a:solidFill>
                <a:latin typeface="Calibri"/>
                <a:ea typeface="Calibri"/>
                <a:cs typeface="Calibri"/>
                <a:sym typeface="Calibri"/>
              </a:rPr>
              <a:t>L'elenco dei lavori verdi è molto lungo, ma i principali promotori dei lavori verdi sono le aziende stesse, che dovrebbero muoversi con maggiore decisione verso la creazione di dipartimenti specifici</a:t>
            </a:r>
            <a:endParaRPr sz="1500" b="0" i="0" u="none" strike="noStrike" cap="none" dirty="0">
              <a:solidFill>
                <a:schemeClr val="dk1"/>
              </a:solidFill>
              <a:latin typeface="Calibri"/>
              <a:ea typeface="Calibri"/>
              <a:cs typeface="Calibri"/>
              <a:sym typeface="Calibri"/>
            </a:endParaRPr>
          </a:p>
        </p:txBody>
      </p:sp>
      <p:pic>
        <p:nvPicPr>
          <p:cNvPr id="426" name="Google Shape;426;g19d164b436d_0_283"/>
          <p:cNvPicPr preferRelativeResize="0"/>
          <p:nvPr/>
        </p:nvPicPr>
        <p:blipFill rotWithShape="1">
          <a:blip r:embed="rId4">
            <a:alphaModFix/>
          </a:blip>
          <a:srcRect/>
          <a:stretch/>
        </p:blipFill>
        <p:spPr>
          <a:xfrm>
            <a:off x="6307128" y="4837678"/>
            <a:ext cx="1349689" cy="15669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0"/>
        <p:cNvGrpSpPr/>
        <p:nvPr/>
      </p:nvGrpSpPr>
      <p:grpSpPr>
        <a:xfrm>
          <a:off x="0" y="0"/>
          <a:ext cx="0" cy="0"/>
          <a:chOff x="0" y="0"/>
          <a:chExt cx="0" cy="0"/>
        </a:xfrm>
      </p:grpSpPr>
      <p:sp>
        <p:nvSpPr>
          <p:cNvPr id="432" name="Google Shape;432;g19d164b436d_0_309"/>
          <p:cNvSpPr/>
          <p:nvPr/>
        </p:nvSpPr>
        <p:spPr>
          <a:xfrm>
            <a:off x="850005" y="932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 2: Green Jobs</a:t>
            </a:r>
            <a:endParaRPr lang="it-IT" sz="3600" b="0" i="0" u="none" strike="noStrike" cap="none" dirty="0">
              <a:solidFill>
                <a:srgbClr val="000000"/>
              </a:solidFill>
              <a:sym typeface="Arial"/>
            </a:endParaRPr>
          </a:p>
        </p:txBody>
      </p:sp>
      <p:sp>
        <p:nvSpPr>
          <p:cNvPr id="433" name="Google Shape;433;g19d164b436d_0_309"/>
          <p:cNvSpPr/>
          <p:nvPr/>
        </p:nvSpPr>
        <p:spPr>
          <a:xfrm>
            <a:off x="849999" y="73221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dirty="0" smtClean="0">
                <a:solidFill>
                  <a:srgbClr val="21B4A9"/>
                </a:solidFill>
                <a:latin typeface="Calibri"/>
                <a:ea typeface="Calibri"/>
                <a:cs typeface="Calibri"/>
                <a:sym typeface="Calibri"/>
              </a:rPr>
              <a:t>Sezione</a:t>
            </a:r>
            <a:r>
              <a:rPr lang="it-IT" sz="2400" b="0" i="0" u="none" strike="noStrike" cap="none" dirty="0" smtClean="0">
                <a:solidFill>
                  <a:srgbClr val="21B4A9"/>
                </a:solidFill>
                <a:latin typeface="Calibri"/>
                <a:ea typeface="Calibri"/>
                <a:cs typeface="Calibri"/>
                <a:sym typeface="Calibri"/>
              </a:rPr>
              <a:t> 3: </a:t>
            </a:r>
            <a:r>
              <a:rPr lang="it-IT" sz="2400" dirty="0" smtClean="0">
                <a:solidFill>
                  <a:srgbClr val="21B4A9"/>
                </a:solidFill>
                <a:latin typeface="Calibri"/>
                <a:ea typeface="Calibri"/>
                <a:cs typeface="Calibri"/>
                <a:sym typeface="Calibri"/>
              </a:rPr>
              <a:t>Green jobs nelle aree rurali</a:t>
            </a:r>
            <a:endParaRPr lang="it-IT" sz="2400" b="0" i="0" u="none" strike="noStrike" cap="none" dirty="0">
              <a:solidFill>
                <a:srgbClr val="000000"/>
              </a:solidFill>
              <a:sym typeface="Arial"/>
            </a:endParaRPr>
          </a:p>
        </p:txBody>
      </p:sp>
      <p:sp>
        <p:nvSpPr>
          <p:cNvPr id="434" name="Google Shape;434;g19d164b436d_0_309"/>
          <p:cNvSpPr/>
          <p:nvPr/>
        </p:nvSpPr>
        <p:spPr>
          <a:xfrm>
            <a:off x="4290400" y="1534475"/>
            <a:ext cx="7317600" cy="3242100"/>
          </a:xfrm>
          <a:prstGeom prst="rect">
            <a:avLst/>
          </a:prstGeom>
          <a:noFill/>
          <a:ln w="28575" cap="flat" cmpd="sng">
            <a:solidFill>
              <a:srgbClr val="C00000"/>
            </a:solidFill>
            <a:prstDash val="solid"/>
            <a:round/>
            <a:headEnd type="none" w="sm" len="sm"/>
            <a:tailEnd type="none" w="sm" len="sm"/>
          </a:ln>
        </p:spPr>
        <p:txBody>
          <a:bodyPr spcFirstLastPara="1" wrap="square" lIns="90000" tIns="45000" rIns="90000" bIns="45000" anchor="t" anchorCtr="0">
            <a:noAutofit/>
          </a:bodyPr>
          <a:lstStyle/>
          <a:p>
            <a:pPr marL="400050" lvl="0" indent="-285750" algn="just">
              <a:buSzPts val="1800"/>
              <a:buFont typeface="Arial" panose="020B0604020202020204" pitchFamily="34" charset="0"/>
              <a:buChar char="•"/>
            </a:pPr>
            <a:r>
              <a:rPr lang="it-IT" sz="1800" dirty="0" smtClean="0">
                <a:latin typeface="Calibri"/>
                <a:ea typeface="Calibri"/>
                <a:cs typeface="Calibri"/>
                <a:sym typeface="Calibri"/>
              </a:rPr>
              <a:t>Trattamento </a:t>
            </a:r>
            <a:r>
              <a:rPr lang="it-IT" sz="1800" dirty="0">
                <a:latin typeface="Calibri"/>
                <a:ea typeface="Calibri"/>
                <a:cs typeface="Calibri"/>
                <a:sym typeface="Calibri"/>
              </a:rPr>
              <a:t>e depurazione delle acque </a:t>
            </a:r>
            <a:r>
              <a:rPr lang="it-IT" sz="1800" dirty="0" smtClean="0">
                <a:latin typeface="Calibri"/>
                <a:ea typeface="Calibri"/>
                <a:cs typeface="Calibri"/>
                <a:sym typeface="Calibri"/>
              </a:rPr>
              <a:t>reflue</a:t>
            </a:r>
            <a:endParaRPr lang="it-IT" sz="1800" dirty="0">
              <a:latin typeface="Calibri"/>
              <a:ea typeface="Calibri"/>
              <a:cs typeface="Calibri"/>
              <a:sym typeface="Calibri"/>
            </a:endParaRPr>
          </a:p>
          <a:p>
            <a:pPr marL="400050" lvl="0" indent="-285750" algn="just">
              <a:buSzPts val="1800"/>
              <a:buFont typeface="Arial" panose="020B0604020202020204" pitchFamily="34" charset="0"/>
              <a:buChar char="•"/>
            </a:pPr>
            <a:r>
              <a:rPr lang="it-IT" sz="1800" dirty="0" smtClean="0">
                <a:latin typeface="Calibri"/>
                <a:ea typeface="Calibri"/>
                <a:cs typeface="Calibri"/>
                <a:sym typeface="Calibri"/>
              </a:rPr>
              <a:t>Gestione </a:t>
            </a:r>
            <a:r>
              <a:rPr lang="it-IT" sz="1800" dirty="0">
                <a:latin typeface="Calibri"/>
                <a:ea typeface="Calibri"/>
                <a:cs typeface="Calibri"/>
                <a:sym typeface="Calibri"/>
              </a:rPr>
              <a:t>dei rifiuti: produzione di biocarburanti come biodiesel o </a:t>
            </a:r>
            <a:r>
              <a:rPr lang="it-IT" sz="1800" dirty="0" smtClean="0">
                <a:latin typeface="Calibri"/>
                <a:ea typeface="Calibri"/>
                <a:cs typeface="Calibri"/>
                <a:sym typeface="Calibri"/>
              </a:rPr>
              <a:t>bioetanolo</a:t>
            </a:r>
          </a:p>
          <a:p>
            <a:pPr marL="400050" lvl="0" indent="-285750" algn="just">
              <a:buSzPts val="1800"/>
              <a:buFont typeface="Arial" panose="020B0604020202020204" pitchFamily="34" charset="0"/>
              <a:buChar char="•"/>
            </a:pPr>
            <a:r>
              <a:rPr lang="it-IT" sz="1800" dirty="0" smtClean="0">
                <a:latin typeface="Calibri"/>
                <a:ea typeface="Calibri"/>
                <a:cs typeface="Calibri"/>
                <a:sym typeface="Calibri"/>
              </a:rPr>
              <a:t>Produzione </a:t>
            </a:r>
            <a:r>
              <a:rPr lang="it-IT" sz="1800" dirty="0">
                <a:latin typeface="Calibri"/>
                <a:ea typeface="Calibri"/>
                <a:cs typeface="Calibri"/>
                <a:sym typeface="Calibri"/>
              </a:rPr>
              <a:t>di energie </a:t>
            </a:r>
            <a:r>
              <a:rPr lang="it-IT" sz="1800" dirty="0" smtClean="0">
                <a:latin typeface="Calibri"/>
                <a:ea typeface="Calibri"/>
                <a:cs typeface="Calibri"/>
                <a:sym typeface="Calibri"/>
              </a:rPr>
              <a:t>rinnovabili</a:t>
            </a:r>
          </a:p>
          <a:p>
            <a:pPr marL="400050" lvl="0" indent="-285750" algn="just">
              <a:buSzPts val="1800"/>
              <a:buFont typeface="Arial" panose="020B0604020202020204" pitchFamily="34" charset="0"/>
              <a:buChar char="•"/>
            </a:pPr>
            <a:r>
              <a:rPr lang="it-IT" sz="1800" dirty="0" smtClean="0">
                <a:latin typeface="Calibri"/>
                <a:ea typeface="Calibri"/>
                <a:cs typeface="Calibri"/>
                <a:sym typeface="Calibri"/>
              </a:rPr>
              <a:t>Gestione </a:t>
            </a:r>
            <a:r>
              <a:rPr lang="it-IT" sz="1800" dirty="0">
                <a:latin typeface="Calibri"/>
                <a:ea typeface="Calibri"/>
                <a:cs typeface="Calibri"/>
                <a:sym typeface="Calibri"/>
              </a:rPr>
              <a:t>delle aree forestali e degli spazi naturali </a:t>
            </a:r>
            <a:r>
              <a:rPr lang="it-IT" sz="1800" dirty="0" smtClean="0">
                <a:latin typeface="Calibri"/>
                <a:ea typeface="Calibri"/>
                <a:cs typeface="Calibri"/>
                <a:sym typeface="Calibri"/>
              </a:rPr>
              <a:t>protetti</a:t>
            </a:r>
          </a:p>
          <a:p>
            <a:pPr marL="400050" lvl="0" indent="-285750" algn="just">
              <a:buSzPts val="1800"/>
              <a:buFont typeface="Arial" panose="020B0604020202020204" pitchFamily="34" charset="0"/>
              <a:buChar char="•"/>
            </a:pPr>
            <a:r>
              <a:rPr lang="it-IT" sz="1800" dirty="0" smtClean="0">
                <a:latin typeface="Calibri"/>
                <a:ea typeface="Calibri"/>
                <a:cs typeface="Calibri"/>
                <a:sym typeface="Calibri"/>
              </a:rPr>
              <a:t>Servizi </a:t>
            </a:r>
            <a:r>
              <a:rPr lang="it-IT" sz="1800" dirty="0">
                <a:latin typeface="Calibri"/>
                <a:ea typeface="Calibri"/>
                <a:cs typeface="Calibri"/>
                <a:sym typeface="Calibri"/>
              </a:rPr>
              <a:t>ambientali per aziende ed enti (compresi i servizi per la tutela e il controllo dell'inquinamento acustico, dell'inquinamento atmosferico e del recupero dei suoli </a:t>
            </a:r>
            <a:r>
              <a:rPr lang="it-IT" sz="1800" dirty="0" smtClean="0">
                <a:latin typeface="Calibri"/>
                <a:ea typeface="Calibri"/>
                <a:cs typeface="Calibri"/>
                <a:sym typeface="Calibri"/>
              </a:rPr>
              <a:t>contaminati)</a:t>
            </a:r>
          </a:p>
          <a:p>
            <a:pPr marL="400050" lvl="0" indent="-285750" algn="just">
              <a:buSzPts val="1800"/>
              <a:buFont typeface="Arial" panose="020B0604020202020204" pitchFamily="34" charset="0"/>
              <a:buChar char="•"/>
            </a:pPr>
            <a:r>
              <a:rPr lang="it-IT" sz="1800" dirty="0" smtClean="0">
                <a:latin typeface="Calibri"/>
                <a:ea typeface="Calibri"/>
                <a:cs typeface="Calibri"/>
                <a:sym typeface="Calibri"/>
              </a:rPr>
              <a:t>Educazione </a:t>
            </a:r>
            <a:r>
              <a:rPr lang="it-IT" sz="1800" dirty="0">
                <a:latin typeface="Calibri"/>
                <a:ea typeface="Calibri"/>
                <a:cs typeface="Calibri"/>
                <a:sym typeface="Calibri"/>
              </a:rPr>
              <a:t>e informazione </a:t>
            </a:r>
            <a:r>
              <a:rPr lang="it-IT" sz="1800" dirty="0" smtClean="0">
                <a:latin typeface="Calibri"/>
                <a:ea typeface="Calibri"/>
                <a:cs typeface="Calibri"/>
                <a:sym typeface="Calibri"/>
              </a:rPr>
              <a:t>ambientale</a:t>
            </a:r>
          </a:p>
          <a:p>
            <a:pPr marL="400050" lvl="0" indent="-285750" algn="just">
              <a:buSzPts val="1800"/>
              <a:buFont typeface="Arial" panose="020B0604020202020204" pitchFamily="34" charset="0"/>
              <a:buChar char="•"/>
            </a:pPr>
            <a:r>
              <a:rPr lang="it-IT" sz="1800" dirty="0" smtClean="0">
                <a:latin typeface="Calibri"/>
                <a:ea typeface="Calibri"/>
                <a:cs typeface="Calibri"/>
                <a:sym typeface="Calibri"/>
              </a:rPr>
              <a:t>Produzione </a:t>
            </a:r>
            <a:r>
              <a:rPr lang="it-IT" sz="1800" dirty="0">
                <a:latin typeface="Calibri"/>
                <a:ea typeface="Calibri"/>
                <a:cs typeface="Calibri"/>
                <a:sym typeface="Calibri"/>
              </a:rPr>
              <a:t>biologica: agricoltura biologica e </a:t>
            </a:r>
            <a:r>
              <a:rPr lang="it-IT" sz="1800" dirty="0" smtClean="0">
                <a:latin typeface="Calibri"/>
                <a:ea typeface="Calibri"/>
                <a:cs typeface="Calibri"/>
                <a:sym typeface="Calibri"/>
              </a:rPr>
              <a:t>allevamento</a:t>
            </a:r>
          </a:p>
          <a:p>
            <a:pPr marL="400050" lvl="0" indent="-285750" algn="just">
              <a:buSzPts val="1800"/>
              <a:buFont typeface="Arial" panose="020B0604020202020204" pitchFamily="34" charset="0"/>
              <a:buChar char="•"/>
            </a:pPr>
            <a:r>
              <a:rPr lang="it-IT" sz="1800" dirty="0" smtClean="0">
                <a:latin typeface="Calibri"/>
                <a:ea typeface="Calibri"/>
                <a:cs typeface="Calibri"/>
                <a:sym typeface="Calibri"/>
              </a:rPr>
              <a:t>Funzioni </a:t>
            </a:r>
            <a:r>
              <a:rPr lang="it-IT" sz="1800" dirty="0">
                <a:latin typeface="Calibri"/>
                <a:ea typeface="Calibri"/>
                <a:cs typeface="Calibri"/>
                <a:sym typeface="Calibri"/>
              </a:rPr>
              <a:t>di protezione ambientale nell'industria e nei </a:t>
            </a:r>
            <a:r>
              <a:rPr lang="it-IT" sz="1800" dirty="0" smtClean="0">
                <a:latin typeface="Calibri"/>
                <a:ea typeface="Calibri"/>
                <a:cs typeface="Calibri"/>
                <a:sym typeface="Calibri"/>
              </a:rPr>
              <a:t>servizi</a:t>
            </a:r>
            <a:endParaRPr lang="it-IT" sz="1800" dirty="0">
              <a:latin typeface="Calibri"/>
              <a:ea typeface="Calibri"/>
              <a:cs typeface="Calibri"/>
              <a:sym typeface="Calibri"/>
            </a:endParaRPr>
          </a:p>
          <a:p>
            <a:pPr marL="0" marR="0" lvl="0" indent="0" algn="just" rtl="0">
              <a:lnSpc>
                <a:spcPct val="100000"/>
              </a:lnSpc>
              <a:spcBef>
                <a:spcPts val="0"/>
              </a:spcBef>
              <a:spcAft>
                <a:spcPts val="0"/>
              </a:spcAft>
              <a:buNone/>
            </a:pPr>
            <a:endParaRPr sz="1800" dirty="0">
              <a:latin typeface="Calibri"/>
              <a:ea typeface="Calibri"/>
              <a:cs typeface="Calibri"/>
              <a:sym typeface="Calibri"/>
            </a:endParaRPr>
          </a:p>
        </p:txBody>
      </p:sp>
      <p:sp>
        <p:nvSpPr>
          <p:cNvPr id="435" name="Google Shape;435;g19d164b436d_0_309"/>
          <p:cNvSpPr/>
          <p:nvPr/>
        </p:nvSpPr>
        <p:spPr>
          <a:xfrm rot="5400000">
            <a:off x="471625" y="1386475"/>
            <a:ext cx="3341400" cy="3438900"/>
          </a:xfrm>
          <a:prstGeom prst="hexagon">
            <a:avLst>
              <a:gd name="adj" fmla="val 25000"/>
              <a:gd name="vf" fmla="val 115470"/>
            </a:avLst>
          </a:prstGeom>
          <a:noFill/>
          <a:ln w="28575"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g19d164b436d_0_309"/>
          <p:cNvSpPr txBox="1"/>
          <p:nvPr/>
        </p:nvSpPr>
        <p:spPr>
          <a:xfrm>
            <a:off x="782875" y="2438890"/>
            <a:ext cx="2718900" cy="1107965"/>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it-IT" sz="2000" b="1" dirty="0" smtClean="0">
                <a:solidFill>
                  <a:schemeClr val="dk1"/>
                </a:solidFill>
                <a:latin typeface="Calibri"/>
                <a:ea typeface="Calibri"/>
                <a:cs typeface="Calibri"/>
                <a:sym typeface="Calibri"/>
              </a:rPr>
              <a:t>Qui alcuni esempi di Green Jobs – quanti di questi conosci?</a:t>
            </a:r>
            <a:endParaRPr lang="it-IT" sz="1700" b="1" i="0" u="none" strike="noStrike" cap="none" dirty="0">
              <a:solidFill>
                <a:schemeClr val="dk1"/>
              </a:solidFill>
              <a:sym typeface="Arial"/>
            </a:endParaRPr>
          </a:p>
        </p:txBody>
      </p:sp>
      <p:pic>
        <p:nvPicPr>
          <p:cNvPr id="437" name="Google Shape;437;g19d164b436d_0_309"/>
          <p:cNvPicPr preferRelativeResize="0"/>
          <p:nvPr/>
        </p:nvPicPr>
        <p:blipFill rotWithShape="1">
          <a:blip r:embed="rId4">
            <a:alphaModFix/>
          </a:blip>
          <a:srcRect/>
          <a:stretch/>
        </p:blipFill>
        <p:spPr>
          <a:xfrm>
            <a:off x="1766906" y="4249850"/>
            <a:ext cx="2199025" cy="1833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1"/>
        <p:cNvGrpSpPr/>
        <p:nvPr/>
      </p:nvGrpSpPr>
      <p:grpSpPr>
        <a:xfrm>
          <a:off x="0" y="0"/>
          <a:ext cx="0" cy="0"/>
          <a:chOff x="0" y="0"/>
          <a:chExt cx="0" cy="0"/>
        </a:xfrm>
      </p:grpSpPr>
      <p:sp>
        <p:nvSpPr>
          <p:cNvPr id="443" name="Google Shape;443;g1bebd2e5064_0_45"/>
          <p:cNvSpPr/>
          <p:nvPr/>
        </p:nvSpPr>
        <p:spPr>
          <a:xfrm>
            <a:off x="850005" y="932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 2: Green Jobs</a:t>
            </a:r>
            <a:endParaRPr lang="it-IT" sz="3600" b="0" i="0" u="none" strike="noStrike" cap="none" dirty="0">
              <a:solidFill>
                <a:srgbClr val="000000"/>
              </a:solidFill>
              <a:sym typeface="Arial"/>
            </a:endParaRPr>
          </a:p>
        </p:txBody>
      </p:sp>
      <p:sp>
        <p:nvSpPr>
          <p:cNvPr id="444" name="Google Shape;444;g1bebd2e5064_0_45"/>
          <p:cNvSpPr/>
          <p:nvPr/>
        </p:nvSpPr>
        <p:spPr>
          <a:xfrm>
            <a:off x="849999" y="84051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0" i="0" u="none" strike="noStrike" cap="none" dirty="0" smtClean="0">
                <a:solidFill>
                  <a:srgbClr val="21B4A9"/>
                </a:solidFill>
                <a:latin typeface="Calibri"/>
                <a:ea typeface="Calibri"/>
                <a:cs typeface="Calibri"/>
                <a:sym typeface="Calibri"/>
              </a:rPr>
              <a:t>Sezione 3: </a:t>
            </a:r>
            <a:r>
              <a:rPr lang="it-IT" sz="2400" dirty="0" smtClean="0">
                <a:solidFill>
                  <a:srgbClr val="21B4A9"/>
                </a:solidFill>
                <a:latin typeface="Calibri"/>
                <a:ea typeface="Calibri"/>
                <a:cs typeface="Calibri"/>
                <a:sym typeface="Calibri"/>
              </a:rPr>
              <a:t>Il caso di “</a:t>
            </a:r>
            <a:r>
              <a:rPr lang="it-IT" sz="2400" dirty="0" err="1" smtClean="0">
                <a:solidFill>
                  <a:srgbClr val="21B4A9"/>
                </a:solidFill>
                <a:latin typeface="Calibri"/>
                <a:ea typeface="Calibri"/>
                <a:cs typeface="Calibri"/>
                <a:sym typeface="Calibri"/>
              </a:rPr>
              <a:t>Feltai</a:t>
            </a:r>
            <a:r>
              <a:rPr lang="it-IT" sz="2400" dirty="0" smtClean="0">
                <a:solidFill>
                  <a:srgbClr val="21B4A9"/>
                </a:solidFill>
                <a:latin typeface="Calibri"/>
                <a:ea typeface="Calibri"/>
                <a:cs typeface="Calibri"/>
                <a:sym typeface="Calibri"/>
              </a:rPr>
              <a:t>”</a:t>
            </a:r>
            <a:endParaRPr lang="it-IT" sz="2400" b="0" i="0" u="none" strike="noStrike" cap="none" dirty="0">
              <a:solidFill>
                <a:srgbClr val="000000"/>
              </a:solidFill>
              <a:sym typeface="Arial"/>
            </a:endParaRPr>
          </a:p>
        </p:txBody>
      </p:sp>
      <p:sp>
        <p:nvSpPr>
          <p:cNvPr id="445" name="Google Shape;445;g1bebd2e5064_0_45"/>
          <p:cNvSpPr txBox="1"/>
          <p:nvPr/>
        </p:nvSpPr>
        <p:spPr>
          <a:xfrm>
            <a:off x="910175" y="1564825"/>
            <a:ext cx="9917100" cy="1200288"/>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lvl="0" algn="just"/>
            <a:r>
              <a:rPr lang="it-IT" sz="1800" dirty="0">
                <a:latin typeface="Calibri"/>
                <a:ea typeface="Calibri"/>
                <a:cs typeface="Calibri"/>
                <a:sym typeface="Calibri"/>
              </a:rPr>
              <a:t>" </a:t>
            </a:r>
            <a:r>
              <a:rPr lang="it-IT" sz="1800" dirty="0" smtClean="0">
                <a:latin typeface="Calibri"/>
                <a:ea typeface="Calibri"/>
                <a:cs typeface="Calibri"/>
                <a:sym typeface="Calibri"/>
              </a:rPr>
              <a:t>Festai" </a:t>
            </a:r>
            <a:r>
              <a:rPr lang="it-IT" sz="1800" dirty="0">
                <a:latin typeface="Calibri"/>
                <a:ea typeface="Calibri"/>
                <a:cs typeface="Calibri"/>
                <a:sym typeface="Calibri"/>
              </a:rPr>
              <a:t>è un progetto guidato da </a:t>
            </a:r>
            <a:r>
              <a:rPr lang="it-IT" sz="1800" dirty="0" err="1">
                <a:latin typeface="Calibri"/>
                <a:ea typeface="Calibri"/>
                <a:cs typeface="Calibri"/>
                <a:sym typeface="Calibri"/>
              </a:rPr>
              <a:t>Inés</a:t>
            </a:r>
            <a:r>
              <a:rPr lang="it-IT" sz="1800" dirty="0">
                <a:latin typeface="Calibri"/>
                <a:ea typeface="Calibri"/>
                <a:cs typeface="Calibri"/>
                <a:sym typeface="Calibri"/>
              </a:rPr>
              <a:t> Heredia che si svolge nelle Asturie rurali nel nord della Spagna. Questo progetto valorizza la lana di pecora ricavandone prodotti tessili. </a:t>
            </a:r>
            <a:r>
              <a:rPr lang="it-IT" sz="1800" dirty="0" err="1">
                <a:latin typeface="Calibri"/>
                <a:ea typeface="Calibri"/>
                <a:cs typeface="Calibri"/>
                <a:sym typeface="Calibri"/>
              </a:rPr>
              <a:t>Feltai</a:t>
            </a:r>
            <a:r>
              <a:rPr lang="it-IT" sz="1800" dirty="0">
                <a:latin typeface="Calibri"/>
                <a:ea typeface="Calibri"/>
                <a:cs typeface="Calibri"/>
                <a:sym typeface="Calibri"/>
              </a:rPr>
              <a:t> produce pantofole per la casa, cuscini imbottiti, vestiti per stilisti, ecc. Quando i prodotti non sono utili o la lana rimane inutilizzata, </a:t>
            </a:r>
            <a:r>
              <a:rPr lang="it-IT" sz="1800" dirty="0" err="1">
                <a:latin typeface="Calibri"/>
                <a:ea typeface="Calibri"/>
                <a:cs typeface="Calibri"/>
                <a:sym typeface="Calibri"/>
              </a:rPr>
              <a:t>Inés</a:t>
            </a:r>
            <a:r>
              <a:rPr lang="it-IT" sz="1800" dirty="0">
                <a:latin typeface="Calibri"/>
                <a:ea typeface="Calibri"/>
                <a:cs typeface="Calibri"/>
                <a:sym typeface="Calibri"/>
              </a:rPr>
              <a:t> e il suo team di donne la usano per compostare</a:t>
            </a:r>
            <a:r>
              <a:rPr lang="it-IT" sz="1800" dirty="0" smtClean="0">
                <a:latin typeface="Calibri"/>
                <a:ea typeface="Calibri"/>
                <a:cs typeface="Calibri"/>
                <a:sym typeface="Calibri"/>
              </a:rPr>
              <a:t>.</a:t>
            </a:r>
            <a:endParaRPr lang="it-IT" sz="1800" dirty="0">
              <a:latin typeface="Calibri"/>
              <a:ea typeface="Calibri"/>
              <a:cs typeface="Calibri"/>
              <a:sym typeface="Calibri"/>
            </a:endParaRPr>
          </a:p>
        </p:txBody>
      </p:sp>
      <p:sp>
        <p:nvSpPr>
          <p:cNvPr id="446" name="Google Shape;446;g1bebd2e5064_0_45"/>
          <p:cNvSpPr/>
          <p:nvPr/>
        </p:nvSpPr>
        <p:spPr>
          <a:xfrm>
            <a:off x="910175" y="2948138"/>
            <a:ext cx="5975100" cy="29310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None/>
            </a:pPr>
            <a:r>
              <a:rPr lang="it-IT" sz="1700" b="1" dirty="0" smtClean="0">
                <a:latin typeface="Calibri"/>
                <a:ea typeface="Calibri"/>
                <a:cs typeface="Calibri"/>
                <a:sym typeface="Calibri"/>
              </a:rPr>
              <a:t>Rifletti sulle seguenti domande:</a:t>
            </a:r>
          </a:p>
          <a:p>
            <a:pPr marL="0" marR="0" lvl="0" indent="0" algn="just" rtl="0">
              <a:lnSpc>
                <a:spcPct val="100000"/>
              </a:lnSpc>
              <a:spcBef>
                <a:spcPts val="0"/>
              </a:spcBef>
              <a:spcAft>
                <a:spcPts val="0"/>
              </a:spcAft>
              <a:buNone/>
            </a:pPr>
            <a:endParaRPr lang="en-GB" sz="1700" b="1" dirty="0">
              <a:latin typeface="Calibri"/>
              <a:ea typeface="Calibri"/>
              <a:cs typeface="Calibri"/>
              <a:sym typeface="Calibri"/>
            </a:endParaRPr>
          </a:p>
          <a:p>
            <a:pPr marL="342900" marR="0" lvl="0" indent="-342900" algn="just" rtl="0">
              <a:lnSpc>
                <a:spcPct val="100000"/>
              </a:lnSpc>
              <a:spcBef>
                <a:spcPts val="0"/>
              </a:spcBef>
              <a:spcAft>
                <a:spcPts val="0"/>
              </a:spcAft>
              <a:buFont typeface="+mj-lt"/>
              <a:buAutoNum type="arabicPeriod"/>
            </a:pPr>
            <a:r>
              <a:rPr lang="it-IT" sz="1700" dirty="0" smtClean="0">
                <a:latin typeface="Calibri"/>
                <a:ea typeface="Calibri"/>
                <a:cs typeface="Calibri"/>
                <a:sym typeface="Calibri"/>
              </a:rPr>
              <a:t>Pensi </a:t>
            </a:r>
            <a:r>
              <a:rPr lang="it-IT" sz="1700" dirty="0">
                <a:latin typeface="Calibri"/>
                <a:ea typeface="Calibri"/>
                <a:cs typeface="Calibri"/>
                <a:sym typeface="Calibri"/>
              </a:rPr>
              <a:t>che </a:t>
            </a:r>
            <a:r>
              <a:rPr lang="it-IT" sz="1700" dirty="0" err="1">
                <a:latin typeface="Calibri"/>
                <a:ea typeface="Calibri"/>
                <a:cs typeface="Calibri"/>
                <a:sym typeface="Calibri"/>
              </a:rPr>
              <a:t>Feltai</a:t>
            </a:r>
            <a:r>
              <a:rPr lang="it-IT" sz="1700" dirty="0">
                <a:latin typeface="Calibri"/>
                <a:ea typeface="Calibri"/>
                <a:cs typeface="Calibri"/>
                <a:sym typeface="Calibri"/>
              </a:rPr>
              <a:t> sia un'azienda rispettosa </a:t>
            </a:r>
            <a:r>
              <a:rPr lang="it-IT" sz="1700" dirty="0" smtClean="0">
                <a:latin typeface="Calibri"/>
                <a:ea typeface="Calibri"/>
                <a:cs typeface="Calibri"/>
                <a:sym typeface="Calibri"/>
              </a:rPr>
              <a:t>dell'ambiente?</a:t>
            </a:r>
          </a:p>
          <a:p>
            <a:pPr marL="342900" marR="0" lvl="0" indent="-342900" algn="just" rtl="0">
              <a:lnSpc>
                <a:spcPct val="100000"/>
              </a:lnSpc>
              <a:spcBef>
                <a:spcPts val="0"/>
              </a:spcBef>
              <a:spcAft>
                <a:spcPts val="0"/>
              </a:spcAft>
              <a:buFont typeface="+mj-lt"/>
              <a:buAutoNum type="arabicPeriod"/>
            </a:pPr>
            <a:endParaRPr lang="it-IT" sz="1700" dirty="0" smtClean="0">
              <a:latin typeface="Calibri"/>
              <a:ea typeface="Calibri"/>
              <a:cs typeface="Calibri"/>
              <a:sym typeface="Calibri"/>
            </a:endParaRPr>
          </a:p>
          <a:p>
            <a:pPr marL="342900" marR="0" lvl="0" indent="-342900" algn="just" rtl="0">
              <a:lnSpc>
                <a:spcPct val="100000"/>
              </a:lnSpc>
              <a:spcBef>
                <a:spcPts val="0"/>
              </a:spcBef>
              <a:spcAft>
                <a:spcPts val="0"/>
              </a:spcAft>
              <a:buFont typeface="+mj-lt"/>
              <a:buAutoNum type="arabicPeriod"/>
            </a:pPr>
            <a:r>
              <a:rPr lang="it-IT" sz="1700" dirty="0" smtClean="0">
                <a:latin typeface="Calibri"/>
                <a:ea typeface="Calibri"/>
                <a:cs typeface="Calibri"/>
                <a:sym typeface="Calibri"/>
              </a:rPr>
              <a:t>Quali </a:t>
            </a:r>
            <a:r>
              <a:rPr lang="it-IT" sz="1700" dirty="0">
                <a:latin typeface="Calibri"/>
                <a:ea typeface="Calibri"/>
                <a:cs typeface="Calibri"/>
                <a:sym typeface="Calibri"/>
              </a:rPr>
              <a:t>pratiche svolte da </a:t>
            </a:r>
            <a:r>
              <a:rPr lang="it-IT" sz="1700" dirty="0" err="1">
                <a:latin typeface="Calibri"/>
                <a:ea typeface="Calibri"/>
                <a:cs typeface="Calibri"/>
                <a:sym typeface="Calibri"/>
              </a:rPr>
              <a:t>Feltai</a:t>
            </a:r>
            <a:r>
              <a:rPr lang="it-IT" sz="1700" dirty="0">
                <a:latin typeface="Calibri"/>
                <a:ea typeface="Calibri"/>
                <a:cs typeface="Calibri"/>
                <a:sym typeface="Calibri"/>
              </a:rPr>
              <a:t> sono coerenti con i principi della green </a:t>
            </a:r>
            <a:r>
              <a:rPr lang="it-IT" sz="1700" dirty="0" smtClean="0">
                <a:latin typeface="Calibri"/>
                <a:ea typeface="Calibri"/>
                <a:cs typeface="Calibri"/>
                <a:sym typeface="Calibri"/>
              </a:rPr>
              <a:t>economy?</a:t>
            </a:r>
          </a:p>
          <a:p>
            <a:pPr marL="342900" marR="0" lvl="0" indent="-342900" algn="just" rtl="0">
              <a:lnSpc>
                <a:spcPct val="100000"/>
              </a:lnSpc>
              <a:spcBef>
                <a:spcPts val="0"/>
              </a:spcBef>
              <a:spcAft>
                <a:spcPts val="0"/>
              </a:spcAft>
              <a:buFont typeface="+mj-lt"/>
              <a:buAutoNum type="arabicPeriod"/>
            </a:pPr>
            <a:endParaRPr lang="it-IT" sz="1700" dirty="0" smtClean="0">
              <a:latin typeface="Calibri"/>
              <a:ea typeface="Calibri"/>
              <a:cs typeface="Calibri"/>
              <a:sym typeface="Calibri"/>
            </a:endParaRPr>
          </a:p>
          <a:p>
            <a:pPr marL="342900" marR="0" lvl="0" indent="-342900" algn="just" rtl="0">
              <a:lnSpc>
                <a:spcPct val="100000"/>
              </a:lnSpc>
              <a:spcBef>
                <a:spcPts val="0"/>
              </a:spcBef>
              <a:spcAft>
                <a:spcPts val="0"/>
              </a:spcAft>
              <a:buFont typeface="+mj-lt"/>
              <a:buAutoNum type="arabicPeriod"/>
            </a:pPr>
            <a:r>
              <a:rPr lang="it-IT" sz="1700" dirty="0" smtClean="0">
                <a:latin typeface="Calibri"/>
                <a:ea typeface="Calibri"/>
                <a:cs typeface="Calibri"/>
                <a:sym typeface="Calibri"/>
              </a:rPr>
              <a:t>Quali </a:t>
            </a:r>
            <a:r>
              <a:rPr lang="it-IT" sz="1700" dirty="0">
                <a:latin typeface="Calibri"/>
                <a:ea typeface="Calibri"/>
                <a:cs typeface="Calibri"/>
                <a:sym typeface="Calibri"/>
              </a:rPr>
              <a:t>strategie potrebbero essere applicate per rendere </a:t>
            </a:r>
            <a:r>
              <a:rPr lang="it-IT" sz="1700" dirty="0" err="1">
                <a:latin typeface="Calibri"/>
                <a:ea typeface="Calibri"/>
                <a:cs typeface="Calibri"/>
                <a:sym typeface="Calibri"/>
              </a:rPr>
              <a:t>Feltai</a:t>
            </a:r>
            <a:r>
              <a:rPr lang="it-IT" sz="1700" dirty="0">
                <a:latin typeface="Calibri"/>
                <a:ea typeface="Calibri"/>
                <a:cs typeface="Calibri"/>
                <a:sym typeface="Calibri"/>
              </a:rPr>
              <a:t> meno impattante sull'ambiente</a:t>
            </a:r>
            <a:r>
              <a:rPr lang="it-IT" sz="1700" dirty="0" smtClean="0">
                <a:latin typeface="Calibri"/>
                <a:ea typeface="Calibri"/>
                <a:cs typeface="Calibri"/>
                <a:sym typeface="Calibri"/>
              </a:rPr>
              <a:t>?</a:t>
            </a:r>
            <a:endParaRPr sz="1700" dirty="0">
              <a:solidFill>
                <a:srgbClr val="000000"/>
              </a:solidFill>
              <a:latin typeface="Calibri"/>
              <a:ea typeface="Calibri"/>
              <a:cs typeface="Calibri"/>
              <a:sym typeface="Calibri"/>
            </a:endParaRPr>
          </a:p>
          <a:p>
            <a:pPr marL="0" lvl="0" indent="0" algn="just" rtl="0">
              <a:spcBef>
                <a:spcPts val="0"/>
              </a:spcBef>
              <a:spcAft>
                <a:spcPts val="0"/>
              </a:spcAft>
              <a:buClr>
                <a:srgbClr val="000000"/>
              </a:buClr>
              <a:buSzPts val="1800"/>
              <a:buFont typeface="Arial"/>
              <a:buNone/>
            </a:pPr>
            <a:endParaRPr sz="1700" dirty="0">
              <a:solidFill>
                <a:srgbClr val="000000"/>
              </a:solidFill>
              <a:latin typeface="Calibri"/>
              <a:ea typeface="Calibri"/>
              <a:cs typeface="Calibri"/>
              <a:sym typeface="Calibri"/>
            </a:endParaRPr>
          </a:p>
        </p:txBody>
      </p:sp>
      <p:pic>
        <p:nvPicPr>
          <p:cNvPr id="447" name="Google Shape;447;g1bebd2e5064_0_45"/>
          <p:cNvPicPr preferRelativeResize="0"/>
          <p:nvPr/>
        </p:nvPicPr>
        <p:blipFill>
          <a:blip r:embed="rId4">
            <a:alphaModFix/>
          </a:blip>
          <a:stretch>
            <a:fillRect/>
          </a:stretch>
        </p:blipFill>
        <p:spPr>
          <a:xfrm>
            <a:off x="7644525" y="3453838"/>
            <a:ext cx="2424850" cy="2112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1"/>
        <p:cNvGrpSpPr/>
        <p:nvPr/>
      </p:nvGrpSpPr>
      <p:grpSpPr>
        <a:xfrm>
          <a:off x="0" y="0"/>
          <a:ext cx="0" cy="0"/>
          <a:chOff x="0" y="0"/>
          <a:chExt cx="0" cy="0"/>
        </a:xfrm>
      </p:grpSpPr>
      <p:sp>
        <p:nvSpPr>
          <p:cNvPr id="452" name="Google Shape;452;g19d164b436d_0_80"/>
          <p:cNvSpPr/>
          <p:nvPr/>
        </p:nvSpPr>
        <p:spPr>
          <a:xfrm>
            <a:off x="905755" y="293030"/>
            <a:ext cx="8208600" cy="639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it-IT" sz="3600" b="1" dirty="0" smtClean="0">
                <a:solidFill>
                  <a:srgbClr val="FAB632"/>
                </a:solidFill>
                <a:latin typeface="Calibri"/>
                <a:ea typeface="Calibri"/>
                <a:cs typeface="Calibri"/>
                <a:sym typeface="Calibri"/>
              </a:rPr>
              <a:t>Unità 3: Imprese verdi</a:t>
            </a:r>
            <a:endParaRPr lang="it-IT" sz="3600" b="0" i="0" u="none" strike="noStrike" cap="none" dirty="0">
              <a:solidFill>
                <a:srgbClr val="000000"/>
              </a:solidFill>
              <a:sym typeface="Arial"/>
            </a:endParaRPr>
          </a:p>
        </p:txBody>
      </p:sp>
      <p:sp>
        <p:nvSpPr>
          <p:cNvPr id="453" name="Google Shape;453;g19d164b436d_0_80"/>
          <p:cNvSpPr/>
          <p:nvPr/>
        </p:nvSpPr>
        <p:spPr>
          <a:xfrm>
            <a:off x="905750" y="1014100"/>
            <a:ext cx="10014300" cy="460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it-IT" sz="2400" dirty="0" smtClean="0">
                <a:solidFill>
                  <a:srgbClr val="21B4A9"/>
                </a:solidFill>
                <a:latin typeface="Calibri"/>
                <a:ea typeface="Calibri"/>
                <a:cs typeface="Calibri"/>
                <a:sym typeface="Calibri"/>
              </a:rPr>
              <a:t>Sezione</a:t>
            </a:r>
            <a:r>
              <a:rPr lang="it-IT" sz="2400" b="0" i="0" u="none" strike="noStrike" cap="none" dirty="0" smtClean="0">
                <a:solidFill>
                  <a:srgbClr val="21B4A9"/>
                </a:solidFill>
                <a:latin typeface="Calibri"/>
                <a:ea typeface="Calibri"/>
                <a:cs typeface="Calibri"/>
                <a:sym typeface="Calibri"/>
              </a:rPr>
              <a:t> 1: Cosa sono le imprese </a:t>
            </a:r>
            <a:r>
              <a:rPr lang="it-IT" sz="2400" dirty="0" smtClean="0">
                <a:solidFill>
                  <a:srgbClr val="21B4A9"/>
                </a:solidFill>
                <a:latin typeface="Calibri"/>
                <a:ea typeface="Calibri"/>
                <a:cs typeface="Calibri"/>
                <a:sym typeface="Calibri"/>
              </a:rPr>
              <a:t>v</a:t>
            </a:r>
            <a:r>
              <a:rPr lang="it-IT" sz="2400" b="0" i="0" u="none" strike="noStrike" cap="none" dirty="0" smtClean="0">
                <a:solidFill>
                  <a:srgbClr val="21B4A9"/>
                </a:solidFill>
                <a:latin typeface="Calibri"/>
                <a:ea typeface="Calibri"/>
                <a:cs typeface="Calibri"/>
                <a:sym typeface="Calibri"/>
              </a:rPr>
              <a:t>erdi?</a:t>
            </a:r>
            <a:endParaRPr lang="it-IT" sz="2400" b="0" i="0" u="none" strike="noStrike" cap="none" dirty="0">
              <a:solidFill>
                <a:srgbClr val="000000"/>
              </a:solidFill>
              <a:sym typeface="Arial"/>
            </a:endParaRPr>
          </a:p>
        </p:txBody>
      </p:sp>
      <p:sp>
        <p:nvSpPr>
          <p:cNvPr id="455" name="Google Shape;455;g19d164b436d_0_80"/>
          <p:cNvSpPr txBox="1"/>
          <p:nvPr/>
        </p:nvSpPr>
        <p:spPr>
          <a:xfrm>
            <a:off x="8281239" y="2654250"/>
            <a:ext cx="3606636" cy="4003363"/>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chemeClr val="dk1"/>
              </a:buClr>
              <a:buSzPts val="1100"/>
              <a:buFont typeface="Arial"/>
              <a:buNone/>
            </a:pPr>
            <a:r>
              <a:rPr lang="it-IT" sz="1700" b="1" dirty="0" smtClean="0">
                <a:solidFill>
                  <a:schemeClr val="dk1"/>
                </a:solidFill>
                <a:latin typeface="Calibri"/>
                <a:ea typeface="Calibri"/>
                <a:cs typeface="Calibri"/>
                <a:sym typeface="Calibri"/>
              </a:rPr>
              <a:t>Aree di imprenditoria verde</a:t>
            </a:r>
          </a:p>
          <a:p>
            <a:pPr marL="285750" marR="0" lvl="0" indent="-285750" algn="just" rtl="0">
              <a:lnSpc>
                <a:spcPct val="115000"/>
              </a:lnSpc>
              <a:spcBef>
                <a:spcPts val="0"/>
              </a:spcBef>
              <a:spcAft>
                <a:spcPts val="0"/>
              </a:spcAft>
              <a:buClr>
                <a:schemeClr val="dk1"/>
              </a:buClr>
              <a:buSzPts val="1100"/>
              <a:buFont typeface="Arial" panose="020B0604020202020204" pitchFamily="34" charset="0"/>
              <a:buChar char="•"/>
            </a:pPr>
            <a:r>
              <a:rPr lang="it-IT" sz="1700" dirty="0" smtClean="0">
                <a:solidFill>
                  <a:schemeClr val="dk1"/>
                </a:solidFill>
                <a:latin typeface="Calibri"/>
                <a:ea typeface="Calibri"/>
                <a:cs typeface="Calibri"/>
                <a:sym typeface="Calibri"/>
              </a:rPr>
              <a:t>Fonti energetiche rinnovabili alternative</a:t>
            </a:r>
          </a:p>
          <a:p>
            <a:pPr marL="285750" marR="0" lvl="0" indent="-285750" algn="just" rtl="0">
              <a:lnSpc>
                <a:spcPct val="115000"/>
              </a:lnSpc>
              <a:spcBef>
                <a:spcPts val="0"/>
              </a:spcBef>
              <a:spcAft>
                <a:spcPts val="0"/>
              </a:spcAft>
              <a:buClr>
                <a:schemeClr val="dk1"/>
              </a:buClr>
              <a:buSzPts val="1100"/>
              <a:buFont typeface="Arial" panose="020B0604020202020204" pitchFamily="34" charset="0"/>
              <a:buChar char="•"/>
            </a:pPr>
            <a:r>
              <a:rPr lang="it-IT" sz="1700" dirty="0" smtClean="0">
                <a:solidFill>
                  <a:schemeClr val="dk1"/>
                </a:solidFill>
                <a:latin typeface="Calibri"/>
                <a:ea typeface="Calibri"/>
                <a:cs typeface="Calibri"/>
                <a:sym typeface="Calibri"/>
              </a:rPr>
              <a:t>Trasporto verde</a:t>
            </a:r>
          </a:p>
          <a:p>
            <a:pPr marL="285750" marR="0" lvl="0" indent="-285750" algn="just" rtl="0">
              <a:lnSpc>
                <a:spcPct val="115000"/>
              </a:lnSpc>
              <a:spcBef>
                <a:spcPts val="0"/>
              </a:spcBef>
              <a:spcAft>
                <a:spcPts val="0"/>
              </a:spcAft>
              <a:buClr>
                <a:schemeClr val="dk1"/>
              </a:buClr>
              <a:buSzPts val="1100"/>
              <a:buFont typeface="Arial" panose="020B0604020202020204" pitchFamily="34" charset="0"/>
              <a:buChar char="•"/>
            </a:pPr>
            <a:r>
              <a:rPr lang="it-IT" sz="1700" dirty="0" smtClean="0">
                <a:solidFill>
                  <a:schemeClr val="dk1"/>
                </a:solidFill>
                <a:latin typeface="Calibri"/>
                <a:ea typeface="Calibri"/>
                <a:cs typeface="Calibri"/>
                <a:sym typeface="Calibri"/>
              </a:rPr>
              <a:t>Servizi di consulenza green</a:t>
            </a:r>
          </a:p>
          <a:p>
            <a:pPr marL="285750" marR="0" lvl="0" indent="-285750" algn="just" rtl="0">
              <a:lnSpc>
                <a:spcPct val="115000"/>
              </a:lnSpc>
              <a:spcBef>
                <a:spcPts val="0"/>
              </a:spcBef>
              <a:spcAft>
                <a:spcPts val="0"/>
              </a:spcAft>
              <a:buClr>
                <a:schemeClr val="dk1"/>
              </a:buClr>
              <a:buSzPts val="1100"/>
              <a:buFont typeface="Arial" panose="020B0604020202020204" pitchFamily="34" charset="0"/>
              <a:buChar char="•"/>
            </a:pPr>
            <a:r>
              <a:rPr lang="it-IT" sz="1700" dirty="0" smtClean="0">
                <a:solidFill>
                  <a:schemeClr val="dk1"/>
                </a:solidFill>
                <a:latin typeface="Calibri"/>
                <a:ea typeface="Calibri"/>
                <a:cs typeface="Calibri"/>
                <a:sym typeface="Calibri"/>
              </a:rPr>
              <a:t>Abbigliamento organico o riciclato</a:t>
            </a:r>
          </a:p>
          <a:p>
            <a:pPr marL="285750" marR="0" lvl="0" indent="-285750" algn="just" rtl="0">
              <a:lnSpc>
                <a:spcPct val="115000"/>
              </a:lnSpc>
              <a:spcBef>
                <a:spcPts val="0"/>
              </a:spcBef>
              <a:spcAft>
                <a:spcPts val="0"/>
              </a:spcAft>
              <a:buClr>
                <a:schemeClr val="dk1"/>
              </a:buClr>
              <a:buSzPts val="1100"/>
              <a:buFont typeface="Arial" panose="020B0604020202020204" pitchFamily="34" charset="0"/>
              <a:buChar char="•"/>
            </a:pPr>
            <a:r>
              <a:rPr lang="it-IT" sz="1700" dirty="0" smtClean="0">
                <a:solidFill>
                  <a:schemeClr val="dk1"/>
                </a:solidFill>
                <a:latin typeface="Calibri"/>
                <a:ea typeface="Calibri"/>
                <a:cs typeface="Calibri"/>
                <a:sym typeface="Calibri"/>
              </a:rPr>
              <a:t>Imballaggi biodegradabili</a:t>
            </a:r>
          </a:p>
          <a:p>
            <a:pPr marL="285750" marR="0" lvl="0" indent="-285750" algn="just" rtl="0">
              <a:lnSpc>
                <a:spcPct val="115000"/>
              </a:lnSpc>
              <a:spcBef>
                <a:spcPts val="0"/>
              </a:spcBef>
              <a:spcAft>
                <a:spcPts val="0"/>
              </a:spcAft>
              <a:buClr>
                <a:schemeClr val="dk1"/>
              </a:buClr>
              <a:buSzPts val="1100"/>
              <a:buFont typeface="Arial" panose="020B0604020202020204" pitchFamily="34" charset="0"/>
              <a:buChar char="•"/>
            </a:pPr>
            <a:r>
              <a:rPr lang="it-IT" sz="1700" dirty="0" smtClean="0">
                <a:solidFill>
                  <a:schemeClr val="dk1"/>
                </a:solidFill>
                <a:latin typeface="Calibri"/>
                <a:ea typeface="Calibri"/>
                <a:cs typeface="Calibri"/>
                <a:sym typeface="Calibri"/>
              </a:rPr>
              <a:t>Supermercati verdi</a:t>
            </a:r>
          </a:p>
          <a:p>
            <a:pPr marL="285750" marR="0" lvl="0" indent="-285750" algn="just" rtl="0">
              <a:lnSpc>
                <a:spcPct val="115000"/>
              </a:lnSpc>
              <a:spcBef>
                <a:spcPts val="0"/>
              </a:spcBef>
              <a:spcAft>
                <a:spcPts val="0"/>
              </a:spcAft>
              <a:buClr>
                <a:schemeClr val="dk1"/>
              </a:buClr>
              <a:buSzPts val="1100"/>
              <a:buFont typeface="Arial" panose="020B0604020202020204" pitchFamily="34" charset="0"/>
              <a:buChar char="•"/>
            </a:pPr>
            <a:r>
              <a:rPr lang="it-IT" sz="1700" dirty="0" smtClean="0">
                <a:solidFill>
                  <a:schemeClr val="dk1"/>
                </a:solidFill>
                <a:latin typeface="Calibri"/>
                <a:ea typeface="Calibri"/>
                <a:cs typeface="Calibri"/>
                <a:sym typeface="Calibri"/>
              </a:rPr>
              <a:t>Cosmetici biologici</a:t>
            </a:r>
          </a:p>
          <a:p>
            <a:pPr marL="0" marR="0" lvl="0" indent="0" algn="just" rtl="0">
              <a:lnSpc>
                <a:spcPct val="115000"/>
              </a:lnSpc>
              <a:spcBef>
                <a:spcPts val="0"/>
              </a:spcBef>
              <a:spcAft>
                <a:spcPts val="0"/>
              </a:spcAft>
              <a:buClr>
                <a:schemeClr val="dk1"/>
              </a:buClr>
              <a:buSzPts val="1100"/>
              <a:buFont typeface="Arial"/>
              <a:buNone/>
            </a:pPr>
            <a:endParaRPr lang="it-IT" sz="1700" dirty="0" smtClean="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1100"/>
              <a:buFont typeface="Arial"/>
              <a:buNone/>
            </a:pPr>
            <a:r>
              <a:rPr lang="it-IT" sz="1700" dirty="0" smtClean="0">
                <a:solidFill>
                  <a:schemeClr val="dk1"/>
                </a:solidFill>
                <a:latin typeface="Calibri"/>
                <a:ea typeface="Calibri"/>
                <a:cs typeface="Calibri"/>
                <a:sym typeface="Calibri"/>
              </a:rPr>
              <a:t>Questi sono solo alcuni esempi</a:t>
            </a:r>
          </a:p>
          <a:p>
            <a:pPr marL="0" marR="0" lvl="0" indent="0" algn="just" rtl="0">
              <a:lnSpc>
                <a:spcPct val="115000"/>
              </a:lnSpc>
              <a:spcBef>
                <a:spcPts val="0"/>
              </a:spcBef>
              <a:spcAft>
                <a:spcPts val="0"/>
              </a:spcAft>
              <a:buClr>
                <a:schemeClr val="dk1"/>
              </a:buClr>
              <a:buSzPts val="1100"/>
              <a:buFont typeface="Arial"/>
              <a:buNone/>
            </a:pPr>
            <a:endParaRPr sz="1700" b="1"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700"/>
              <a:buFont typeface="Arial"/>
              <a:buNone/>
            </a:pPr>
            <a:endParaRPr sz="1700" b="1" dirty="0">
              <a:solidFill>
                <a:schemeClr val="dk1"/>
              </a:solidFill>
              <a:latin typeface="Calibri"/>
              <a:ea typeface="Calibri"/>
              <a:cs typeface="Calibri"/>
              <a:sym typeface="Calibri"/>
            </a:endParaRPr>
          </a:p>
        </p:txBody>
      </p:sp>
      <p:sp>
        <p:nvSpPr>
          <p:cNvPr id="456" name="Google Shape;456;g19d164b436d_0_80"/>
          <p:cNvSpPr txBox="1"/>
          <p:nvPr/>
        </p:nvSpPr>
        <p:spPr>
          <a:xfrm>
            <a:off x="905750" y="1556375"/>
            <a:ext cx="10982100" cy="738900"/>
          </a:xfrm>
          <a:prstGeom prst="rect">
            <a:avLst/>
          </a:prstGeom>
          <a:noFill/>
          <a:ln>
            <a:noFill/>
          </a:ln>
        </p:spPr>
        <p:txBody>
          <a:bodyPr spcFirstLastPara="1" wrap="square" lIns="91425" tIns="91425" rIns="91425" bIns="91425" anchor="t" anchorCtr="0">
            <a:spAutoFit/>
          </a:bodyPr>
          <a:lstStyle/>
          <a:p>
            <a:pPr lvl="0" algn="just">
              <a:buSzPts val="1800"/>
            </a:pPr>
            <a:r>
              <a:rPr lang="it-IT" sz="1800" dirty="0">
                <a:solidFill>
                  <a:schemeClr val="dk1"/>
                </a:solidFill>
                <a:latin typeface="Calibri"/>
                <a:ea typeface="Calibri"/>
                <a:cs typeface="Calibri"/>
                <a:sym typeface="Calibri"/>
              </a:rPr>
              <a:t>Un’impresa è verde quando ha come obiettivo il raggiungimento della crescita economica tenendo conto dell'uso ottimale e rispettoso delle risorse naturali ed evitando l'inquinamento.</a:t>
            </a:r>
            <a:endParaRPr sz="1500" b="1" i="0" u="none" strike="noStrike" cap="none" dirty="0">
              <a:solidFill>
                <a:schemeClr val="dk1"/>
              </a:solidFill>
              <a:latin typeface="Arial"/>
              <a:ea typeface="Arial"/>
              <a:cs typeface="Arial"/>
              <a:sym typeface="Arial"/>
            </a:endParaRPr>
          </a:p>
        </p:txBody>
      </p:sp>
      <p:sp>
        <p:nvSpPr>
          <p:cNvPr id="457" name="Google Shape;457;g19d164b436d_0_80"/>
          <p:cNvSpPr/>
          <p:nvPr/>
        </p:nvSpPr>
        <p:spPr>
          <a:xfrm>
            <a:off x="3603625" y="4083230"/>
            <a:ext cx="2183100" cy="2069100"/>
          </a:xfrm>
          <a:prstGeom prst="ellipse">
            <a:avLst/>
          </a:prstGeom>
          <a:solidFill>
            <a:srgbClr val="F4CCCC"/>
          </a:solid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g19d164b436d_0_80"/>
          <p:cNvSpPr/>
          <p:nvPr/>
        </p:nvSpPr>
        <p:spPr>
          <a:xfrm>
            <a:off x="5363205" y="4083230"/>
            <a:ext cx="2183100" cy="2069100"/>
          </a:xfrm>
          <a:prstGeom prst="ellipse">
            <a:avLst/>
          </a:prstGeom>
          <a:solidFill>
            <a:srgbClr val="FFF2CC"/>
          </a:solidFill>
          <a:ln w="38100" cap="flat" cmpd="sng">
            <a:solidFill>
              <a:srgbClr val="F29B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g19d164b436d_0_80"/>
          <p:cNvSpPr/>
          <p:nvPr/>
        </p:nvSpPr>
        <p:spPr>
          <a:xfrm>
            <a:off x="4413422" y="2654250"/>
            <a:ext cx="2183100" cy="2069100"/>
          </a:xfrm>
          <a:prstGeom prst="ellipse">
            <a:avLst/>
          </a:prstGeom>
          <a:solidFill>
            <a:srgbClr val="A2C4C9"/>
          </a:solidFill>
          <a:ln w="38100"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60" name="Google Shape;460;g19d164b436d_0_80"/>
          <p:cNvGrpSpPr/>
          <p:nvPr/>
        </p:nvGrpSpPr>
        <p:grpSpPr>
          <a:xfrm>
            <a:off x="3678488" y="3112999"/>
            <a:ext cx="3825840" cy="3039495"/>
            <a:chOff x="5043102" y="2070737"/>
            <a:chExt cx="4313235" cy="3542122"/>
          </a:xfrm>
        </p:grpSpPr>
        <p:sp>
          <p:nvSpPr>
            <p:cNvPr id="461" name="Google Shape;461;g19d164b436d_0_80"/>
            <p:cNvSpPr/>
            <p:nvPr/>
          </p:nvSpPr>
          <p:spPr>
            <a:xfrm>
              <a:off x="5947922" y="2070737"/>
              <a:ext cx="2308500" cy="1025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it-IT" sz="1700" b="1" dirty="0" smtClean="0">
                  <a:solidFill>
                    <a:schemeClr val="dk1"/>
                  </a:solidFill>
                  <a:latin typeface="Calibri"/>
                  <a:ea typeface="Calibri"/>
                  <a:cs typeface="Calibri"/>
                  <a:sym typeface="Calibri"/>
                </a:rPr>
                <a:t>Asse ambientale</a:t>
              </a:r>
              <a:endParaRPr lang="it-IT" sz="1700" b="1" i="0" u="none" strike="noStrike" cap="none" dirty="0" smtClean="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lang="it-IT" sz="800" b="1" i="0" u="none" strike="noStrike" cap="none" dirty="0" smtClean="0">
                <a:solidFill>
                  <a:schemeClr val="dk1"/>
                </a:solidFill>
                <a:latin typeface="Calibri"/>
                <a:ea typeface="Calibri"/>
                <a:cs typeface="Calibri"/>
                <a:sym typeface="Calibri"/>
              </a:endParaRPr>
            </a:p>
            <a:p>
              <a:pPr lvl="0" algn="ctr">
                <a:buClr>
                  <a:srgbClr val="FFFFFF"/>
                </a:buClr>
                <a:buSzPts val="1800"/>
              </a:pPr>
              <a:r>
                <a:rPr lang="it-IT" sz="1300" dirty="0" smtClean="0">
                  <a:solidFill>
                    <a:schemeClr val="dk1"/>
                  </a:solidFill>
                  <a:latin typeface="Calibri"/>
                  <a:ea typeface="Calibri"/>
                  <a:cs typeface="Calibri"/>
                  <a:sym typeface="Calibri"/>
                </a:rPr>
                <a:t>Autenticità e conservazione delle risorse</a:t>
              </a:r>
              <a:endParaRPr lang="it-IT" sz="1300" b="0" i="0" u="none" strike="noStrike" cap="none" dirty="0">
                <a:solidFill>
                  <a:schemeClr val="dk1"/>
                </a:solidFill>
                <a:latin typeface="Calibri"/>
                <a:ea typeface="Calibri"/>
                <a:cs typeface="Calibri"/>
                <a:sym typeface="Calibri"/>
              </a:endParaRPr>
            </a:p>
          </p:txBody>
        </p:sp>
        <p:sp>
          <p:nvSpPr>
            <p:cNvPr id="462" name="Google Shape;462;g19d164b436d_0_80"/>
            <p:cNvSpPr/>
            <p:nvPr/>
          </p:nvSpPr>
          <p:spPr>
            <a:xfrm>
              <a:off x="7047837" y="3716000"/>
              <a:ext cx="2308500" cy="166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it-IT" sz="1700" b="1" dirty="0" smtClean="0">
                  <a:solidFill>
                    <a:schemeClr val="dk1"/>
                  </a:solidFill>
                  <a:latin typeface="Calibri"/>
                  <a:ea typeface="Calibri"/>
                  <a:cs typeface="Calibri"/>
                  <a:sym typeface="Calibri"/>
                </a:rPr>
                <a:t>Asse sociale</a:t>
              </a:r>
              <a:endParaRPr lang="it-IT" sz="1700" b="1" i="0" u="none" strike="noStrike" cap="none" dirty="0" smtClean="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lang="it-IT" sz="800" b="1" i="0" u="none" strike="noStrike" cap="none" dirty="0" smtClean="0">
                <a:solidFill>
                  <a:schemeClr val="dk1"/>
                </a:solidFill>
                <a:latin typeface="Calibri"/>
                <a:ea typeface="Calibri"/>
                <a:cs typeface="Calibri"/>
                <a:sym typeface="Calibri"/>
              </a:endParaRPr>
            </a:p>
            <a:p>
              <a:pPr lvl="0" algn="ctr">
                <a:buClr>
                  <a:srgbClr val="FFFFFF"/>
                </a:buClr>
                <a:buSzPts val="1800"/>
              </a:pPr>
              <a:r>
                <a:rPr lang="it-IT" sz="1300" dirty="0" smtClean="0">
                  <a:solidFill>
                    <a:schemeClr val="dk1"/>
                  </a:solidFill>
                  <a:latin typeface="Calibri"/>
                  <a:ea typeface="Calibri"/>
                  <a:cs typeface="Calibri"/>
                  <a:sym typeface="Calibri"/>
                </a:rPr>
                <a:t>Benessere della comunità locale e interrelazioni con diversi gruppi</a:t>
              </a:r>
              <a:endParaRPr lang="it-IT" sz="1300" b="0" i="0" u="none" strike="noStrike" cap="none" dirty="0">
                <a:solidFill>
                  <a:schemeClr val="dk1"/>
                </a:solidFill>
                <a:latin typeface="Calibri"/>
                <a:ea typeface="Calibri"/>
                <a:cs typeface="Calibri"/>
                <a:sym typeface="Calibri"/>
              </a:endParaRPr>
            </a:p>
          </p:txBody>
        </p:sp>
        <p:sp>
          <p:nvSpPr>
            <p:cNvPr id="463" name="Google Shape;463;g19d164b436d_0_80"/>
            <p:cNvSpPr/>
            <p:nvPr/>
          </p:nvSpPr>
          <p:spPr>
            <a:xfrm>
              <a:off x="5043102" y="3850659"/>
              <a:ext cx="2089200" cy="1762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it-IT" sz="1700" b="1" dirty="0" smtClean="0">
                  <a:solidFill>
                    <a:schemeClr val="dk1"/>
                  </a:solidFill>
                  <a:latin typeface="Calibri"/>
                  <a:ea typeface="Calibri"/>
                  <a:cs typeface="Calibri"/>
                  <a:sym typeface="Calibri"/>
                </a:rPr>
                <a:t>Asse economica</a:t>
              </a:r>
              <a:endParaRPr lang="it-IT" sz="1700" b="1" i="0" u="none" strike="noStrike" cap="none" dirty="0" smtClean="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lang="it-IT" sz="800" b="1" i="0" u="none" strike="noStrike" cap="none" dirty="0" smtClean="0">
                <a:solidFill>
                  <a:schemeClr val="dk1"/>
                </a:solidFill>
                <a:latin typeface="Calibri"/>
                <a:ea typeface="Calibri"/>
                <a:cs typeface="Calibri"/>
                <a:sym typeface="Calibri"/>
              </a:endParaRPr>
            </a:p>
            <a:p>
              <a:pPr lvl="0" algn="ctr">
                <a:buClr>
                  <a:srgbClr val="FFFFFF"/>
                </a:buClr>
                <a:buSzPts val="1800"/>
              </a:pPr>
              <a:r>
                <a:rPr lang="it-IT" sz="1300" dirty="0" smtClean="0">
                  <a:solidFill>
                    <a:schemeClr val="dk1"/>
                  </a:solidFill>
                  <a:latin typeface="Calibri"/>
                  <a:ea typeface="Calibri"/>
                  <a:cs typeface="Calibri"/>
                  <a:sym typeface="Calibri"/>
                </a:rPr>
                <a:t>Sviluppo economico</a:t>
              </a:r>
            </a:p>
            <a:p>
              <a:pPr lvl="0" algn="ctr">
                <a:buClr>
                  <a:srgbClr val="FFFFFF"/>
                </a:buClr>
                <a:buSzPts val="1800"/>
              </a:pPr>
              <a:r>
                <a:rPr lang="it-IT" sz="1300" dirty="0" smtClean="0">
                  <a:solidFill>
                    <a:schemeClr val="dk1"/>
                  </a:solidFill>
                  <a:latin typeface="Calibri"/>
                  <a:ea typeface="Calibri"/>
                  <a:cs typeface="Calibri"/>
                  <a:sym typeface="Calibri"/>
                </a:rPr>
                <a:t>da un punto di vista sostenibile</a:t>
              </a:r>
              <a:endParaRPr lang="it-IT" sz="1300" b="0" i="0" u="none" strike="noStrike" cap="none" dirty="0">
                <a:solidFill>
                  <a:schemeClr val="dk1"/>
                </a:solidFill>
                <a:latin typeface="Calibri"/>
                <a:ea typeface="Calibri"/>
                <a:cs typeface="Calibri"/>
                <a:sym typeface="Calibri"/>
              </a:endParaRPr>
            </a:p>
          </p:txBody>
        </p:sp>
      </p:grpSp>
      <p:sp>
        <p:nvSpPr>
          <p:cNvPr id="464" name="Google Shape;464;g19d164b436d_0_80"/>
          <p:cNvSpPr/>
          <p:nvPr/>
        </p:nvSpPr>
        <p:spPr>
          <a:xfrm>
            <a:off x="3035550" y="2613264"/>
            <a:ext cx="280200" cy="3625200"/>
          </a:xfrm>
          <a:prstGeom prst="leftBrace">
            <a:avLst>
              <a:gd name="adj1" fmla="val 50000"/>
              <a:gd name="adj2" fmla="val 50000"/>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19d164b436d_0_80"/>
          <p:cNvSpPr txBox="1"/>
          <p:nvPr/>
        </p:nvSpPr>
        <p:spPr>
          <a:xfrm>
            <a:off x="284500" y="3589350"/>
            <a:ext cx="2621400" cy="1231076"/>
          </a:xfrm>
          <a:prstGeom prst="rect">
            <a:avLst/>
          </a:prstGeom>
          <a:noFill/>
          <a:ln w="9525" cap="flat" cmpd="sng">
            <a:solidFill>
              <a:srgbClr val="1C8C7F"/>
            </a:solidFill>
            <a:prstDash val="solid"/>
            <a:round/>
            <a:headEnd type="none" w="sm" len="sm"/>
            <a:tailEnd type="none" w="sm" len="sm"/>
          </a:ln>
        </p:spPr>
        <p:txBody>
          <a:bodyPr spcFirstLastPara="1" wrap="square" lIns="91425" tIns="91425" rIns="91425" bIns="91425" anchor="t" anchorCtr="0">
            <a:spAutoFit/>
          </a:bodyPr>
          <a:lstStyle/>
          <a:p>
            <a:pPr lvl="0" algn="just">
              <a:buSzPts val="1700"/>
            </a:pPr>
            <a:r>
              <a:rPr lang="it-IT" sz="1700" dirty="0">
                <a:solidFill>
                  <a:schemeClr val="dk1"/>
                </a:solidFill>
                <a:latin typeface="Calibri"/>
                <a:ea typeface="Calibri"/>
                <a:cs typeface="Calibri"/>
                <a:sym typeface="Calibri"/>
              </a:rPr>
              <a:t>L'integrazione dei tre assi dello sviluppo sostenibile garantisce il successo delle imprese </a:t>
            </a:r>
            <a:r>
              <a:rPr lang="it-IT" sz="1700" dirty="0" smtClean="0">
                <a:solidFill>
                  <a:schemeClr val="dk1"/>
                </a:solidFill>
                <a:latin typeface="Calibri"/>
                <a:ea typeface="Calibri"/>
                <a:cs typeface="Calibri"/>
                <a:sym typeface="Calibri"/>
              </a:rPr>
              <a:t>verdi</a:t>
            </a:r>
            <a:endParaRPr sz="1700" b="0" i="0" u="none" strike="noStrike" cap="none" dirty="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9"/>
        <p:cNvGrpSpPr/>
        <p:nvPr/>
      </p:nvGrpSpPr>
      <p:grpSpPr>
        <a:xfrm>
          <a:off x="0" y="0"/>
          <a:ext cx="0" cy="0"/>
          <a:chOff x="0" y="0"/>
          <a:chExt cx="0" cy="0"/>
        </a:xfrm>
      </p:grpSpPr>
      <p:sp>
        <p:nvSpPr>
          <p:cNvPr id="470" name="Google Shape;470;p15"/>
          <p:cNvSpPr/>
          <p:nvPr/>
        </p:nvSpPr>
        <p:spPr>
          <a:xfrm>
            <a:off x="875874" y="305700"/>
            <a:ext cx="91647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a:t>
            </a:r>
            <a:r>
              <a:rPr lang="en-GB" sz="3600" b="1" dirty="0" smtClean="0">
                <a:solidFill>
                  <a:srgbClr val="FAB632"/>
                </a:solidFill>
                <a:latin typeface="Calibri"/>
                <a:ea typeface="Calibri"/>
                <a:cs typeface="Calibri"/>
                <a:sym typeface="Calibri"/>
              </a:rPr>
              <a:t> 3</a:t>
            </a:r>
            <a:r>
              <a:rPr lang="it-IT" sz="3600" b="1" dirty="0" smtClean="0">
                <a:solidFill>
                  <a:srgbClr val="FAB632"/>
                </a:solidFill>
                <a:latin typeface="Calibri"/>
                <a:ea typeface="Calibri"/>
                <a:cs typeface="Calibri"/>
                <a:sym typeface="Calibri"/>
              </a:rPr>
              <a:t>: Imprese verdi</a:t>
            </a:r>
            <a:endParaRPr lang="it-IT" sz="3600" dirty="0" smtClean="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dirty="0">
              <a:solidFill>
                <a:srgbClr val="FAB632"/>
              </a:solidFill>
              <a:latin typeface="Calibri"/>
              <a:ea typeface="Calibri"/>
              <a:cs typeface="Calibri"/>
              <a:sym typeface="Calibri"/>
            </a:endParaRPr>
          </a:p>
        </p:txBody>
      </p:sp>
      <p:sp>
        <p:nvSpPr>
          <p:cNvPr id="472" name="Google Shape;472;p15"/>
          <p:cNvSpPr/>
          <p:nvPr/>
        </p:nvSpPr>
        <p:spPr>
          <a:xfrm>
            <a:off x="875880" y="1056149"/>
            <a:ext cx="76929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0" i="0" u="none" strike="noStrike" cap="none" dirty="0" smtClean="0">
                <a:solidFill>
                  <a:srgbClr val="21B4A9"/>
                </a:solidFill>
                <a:latin typeface="Calibri"/>
                <a:ea typeface="Calibri"/>
                <a:cs typeface="Calibri"/>
                <a:sym typeface="Calibri"/>
              </a:rPr>
              <a:t>Se</a:t>
            </a:r>
            <a:r>
              <a:rPr lang="it-IT" sz="2400" dirty="0" smtClean="0">
                <a:solidFill>
                  <a:srgbClr val="21B4A9"/>
                </a:solidFill>
                <a:latin typeface="Calibri"/>
                <a:ea typeface="Calibri"/>
                <a:cs typeface="Calibri"/>
                <a:sym typeface="Calibri"/>
              </a:rPr>
              <a:t>zione</a:t>
            </a:r>
            <a:r>
              <a:rPr lang="it-IT" sz="2400" b="0" i="0" u="none" strike="noStrike" cap="none" dirty="0" smtClean="0">
                <a:solidFill>
                  <a:srgbClr val="21B4A9"/>
                </a:solidFill>
                <a:latin typeface="Calibri"/>
                <a:ea typeface="Calibri"/>
                <a:cs typeface="Calibri"/>
                <a:sym typeface="Calibri"/>
              </a:rPr>
              <a:t> 2: Settore dell’Agroecologia</a:t>
            </a:r>
            <a:endParaRPr lang="it-IT" sz="2400" b="0" i="0" u="none" strike="noStrike" cap="none" dirty="0">
              <a:solidFill>
                <a:srgbClr val="000000"/>
              </a:solidFill>
              <a:sym typeface="Arial"/>
            </a:endParaRPr>
          </a:p>
        </p:txBody>
      </p:sp>
      <p:sp>
        <p:nvSpPr>
          <p:cNvPr id="473" name="Google Shape;473;p15"/>
          <p:cNvSpPr txBox="1"/>
          <p:nvPr/>
        </p:nvSpPr>
        <p:spPr>
          <a:xfrm>
            <a:off x="875875" y="1718913"/>
            <a:ext cx="5715900" cy="3596329"/>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lvl="0" algn="just">
              <a:lnSpc>
                <a:spcPct val="115000"/>
              </a:lnSpc>
              <a:buClr>
                <a:schemeClr val="dk1"/>
              </a:buClr>
              <a:buSzPts val="1100"/>
            </a:pPr>
            <a:r>
              <a:rPr lang="it-IT" sz="1800" dirty="0">
                <a:solidFill>
                  <a:schemeClr val="dk1"/>
                </a:solidFill>
                <a:latin typeface="Calibri"/>
                <a:ea typeface="Calibri"/>
                <a:cs typeface="Calibri"/>
                <a:sym typeface="Calibri"/>
              </a:rPr>
              <a:t>Secondo l'OCSE, l'agroecologia è "lo studio del rapporto tra colture agricole e ambiente". Alcuni dei principi alla base dell'agroecologia </a:t>
            </a:r>
            <a:r>
              <a:rPr lang="it-IT" sz="1800" dirty="0" smtClean="0">
                <a:solidFill>
                  <a:schemeClr val="dk1"/>
                </a:solidFill>
                <a:latin typeface="Calibri"/>
                <a:ea typeface="Calibri"/>
                <a:cs typeface="Calibri"/>
                <a:sym typeface="Calibri"/>
              </a:rPr>
              <a:t>sono:</a:t>
            </a:r>
          </a:p>
          <a:p>
            <a:pPr marL="285750" lvl="0" indent="-285750" algn="just">
              <a:lnSpc>
                <a:spcPct val="115000"/>
              </a:lnSpc>
              <a:buClr>
                <a:schemeClr val="dk1"/>
              </a:buClr>
              <a:buSzPts val="1100"/>
              <a:buFont typeface="Arial" panose="020B0604020202020204" pitchFamily="34" charset="0"/>
              <a:buChar char="•"/>
            </a:pPr>
            <a:r>
              <a:rPr lang="it-IT" sz="1800" dirty="0" smtClean="0">
                <a:solidFill>
                  <a:schemeClr val="dk1"/>
                </a:solidFill>
                <a:latin typeface="Calibri"/>
                <a:ea typeface="Calibri"/>
                <a:cs typeface="Calibri"/>
                <a:sym typeface="Calibri"/>
              </a:rPr>
              <a:t>Riciclaggio </a:t>
            </a:r>
            <a:r>
              <a:rPr lang="it-IT" sz="1800" dirty="0">
                <a:solidFill>
                  <a:schemeClr val="dk1"/>
                </a:solidFill>
                <a:latin typeface="Calibri"/>
                <a:ea typeface="Calibri"/>
                <a:cs typeface="Calibri"/>
                <a:sym typeface="Calibri"/>
              </a:rPr>
              <a:t>delle sostanze </a:t>
            </a:r>
            <a:r>
              <a:rPr lang="it-IT" sz="1800" dirty="0" smtClean="0">
                <a:solidFill>
                  <a:schemeClr val="dk1"/>
                </a:solidFill>
                <a:latin typeface="Calibri"/>
                <a:ea typeface="Calibri"/>
                <a:cs typeface="Calibri"/>
                <a:sym typeface="Calibri"/>
              </a:rPr>
              <a:t>nutritive</a:t>
            </a:r>
          </a:p>
          <a:p>
            <a:pPr marL="285750" lvl="0" indent="-285750" algn="just">
              <a:lnSpc>
                <a:spcPct val="115000"/>
              </a:lnSpc>
              <a:buClr>
                <a:schemeClr val="dk1"/>
              </a:buClr>
              <a:buSzPts val="1100"/>
              <a:buFont typeface="Arial" panose="020B0604020202020204" pitchFamily="34" charset="0"/>
              <a:buChar char="•"/>
            </a:pPr>
            <a:r>
              <a:rPr lang="it-IT" sz="1800" dirty="0" smtClean="0">
                <a:solidFill>
                  <a:schemeClr val="dk1"/>
                </a:solidFill>
                <a:latin typeface="Calibri"/>
                <a:ea typeface="Calibri"/>
                <a:cs typeface="Calibri"/>
                <a:sym typeface="Calibri"/>
              </a:rPr>
              <a:t>Diversità</a:t>
            </a:r>
          </a:p>
          <a:p>
            <a:pPr marL="285750" lvl="0" indent="-285750" algn="just">
              <a:lnSpc>
                <a:spcPct val="115000"/>
              </a:lnSpc>
              <a:buClr>
                <a:schemeClr val="dk1"/>
              </a:buClr>
              <a:buSzPts val="1100"/>
              <a:buFont typeface="Arial" panose="020B0604020202020204" pitchFamily="34" charset="0"/>
              <a:buChar char="•"/>
            </a:pPr>
            <a:r>
              <a:rPr lang="it-IT" sz="1800" dirty="0" smtClean="0">
                <a:solidFill>
                  <a:schemeClr val="dk1"/>
                </a:solidFill>
                <a:latin typeface="Calibri"/>
                <a:ea typeface="Calibri"/>
                <a:cs typeface="Calibri"/>
                <a:sym typeface="Calibri"/>
              </a:rPr>
              <a:t>Sinergie</a:t>
            </a:r>
          </a:p>
          <a:p>
            <a:pPr marL="285750" lvl="0" indent="-285750" algn="just">
              <a:lnSpc>
                <a:spcPct val="115000"/>
              </a:lnSpc>
              <a:buClr>
                <a:schemeClr val="dk1"/>
              </a:buClr>
              <a:buSzPts val="1100"/>
              <a:buFont typeface="Arial" panose="020B0604020202020204" pitchFamily="34" charset="0"/>
              <a:buChar char="•"/>
            </a:pPr>
            <a:r>
              <a:rPr lang="it-IT" sz="1800" dirty="0" smtClean="0">
                <a:solidFill>
                  <a:schemeClr val="dk1"/>
                </a:solidFill>
                <a:latin typeface="Calibri"/>
                <a:ea typeface="Calibri"/>
                <a:cs typeface="Calibri"/>
                <a:sym typeface="Calibri"/>
              </a:rPr>
              <a:t>Integrazione</a:t>
            </a:r>
          </a:p>
          <a:p>
            <a:pPr marL="285750" lvl="0" indent="-285750" algn="just">
              <a:lnSpc>
                <a:spcPct val="115000"/>
              </a:lnSpc>
              <a:buClr>
                <a:schemeClr val="dk1"/>
              </a:buClr>
              <a:buSzPts val="1100"/>
              <a:buFont typeface="Arial" panose="020B0604020202020204" pitchFamily="34" charset="0"/>
              <a:buChar char="•"/>
            </a:pPr>
            <a:r>
              <a:rPr lang="it-IT" sz="1800" dirty="0" smtClean="0">
                <a:solidFill>
                  <a:schemeClr val="dk1"/>
                </a:solidFill>
                <a:latin typeface="Calibri"/>
                <a:ea typeface="Calibri"/>
                <a:cs typeface="Calibri"/>
                <a:sym typeface="Calibri"/>
              </a:rPr>
              <a:t>Spazio </a:t>
            </a:r>
            <a:r>
              <a:rPr lang="it-IT" sz="1800" dirty="0">
                <a:solidFill>
                  <a:schemeClr val="dk1"/>
                </a:solidFill>
                <a:latin typeface="Calibri"/>
                <a:ea typeface="Calibri"/>
                <a:cs typeface="Calibri"/>
                <a:sym typeface="Calibri"/>
              </a:rPr>
              <a:t>di coltivazione come valore in </a:t>
            </a:r>
            <a:r>
              <a:rPr lang="it-IT" sz="1800" dirty="0" smtClean="0">
                <a:solidFill>
                  <a:schemeClr val="dk1"/>
                </a:solidFill>
                <a:latin typeface="Calibri"/>
                <a:ea typeface="Calibri"/>
                <a:cs typeface="Calibri"/>
                <a:sym typeface="Calibri"/>
              </a:rPr>
              <a:t>sé</a:t>
            </a:r>
            <a:endParaRPr lang="it-IT" sz="1800"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lvl="0" algn="just">
              <a:lnSpc>
                <a:spcPct val="115000"/>
              </a:lnSpc>
              <a:buClr>
                <a:schemeClr val="dk1"/>
              </a:buClr>
              <a:buSzPts val="1100"/>
            </a:pPr>
            <a:r>
              <a:rPr lang="it-IT" sz="1800" dirty="0">
                <a:solidFill>
                  <a:schemeClr val="dk1"/>
                </a:solidFill>
                <a:latin typeface="Calibri"/>
                <a:ea typeface="Calibri"/>
                <a:cs typeface="Calibri"/>
                <a:sym typeface="Calibri"/>
              </a:rPr>
              <a:t>L'agroecologia è un settore che attualmente offre molteplici opportunità per i lavori verdi.</a:t>
            </a:r>
            <a:endParaRPr sz="1800" dirty="0">
              <a:solidFill>
                <a:schemeClr val="dk1"/>
              </a:solidFill>
              <a:latin typeface="Calibri"/>
              <a:ea typeface="Calibri"/>
              <a:cs typeface="Calibri"/>
              <a:sym typeface="Calibri"/>
            </a:endParaRPr>
          </a:p>
        </p:txBody>
      </p:sp>
      <p:sp>
        <p:nvSpPr>
          <p:cNvPr id="474" name="Google Shape;474;p15"/>
          <p:cNvSpPr/>
          <p:nvPr/>
        </p:nvSpPr>
        <p:spPr>
          <a:xfrm>
            <a:off x="6859150" y="3773624"/>
            <a:ext cx="4941900" cy="1819500"/>
          </a:xfrm>
          <a:prstGeom prst="rect">
            <a:avLst/>
          </a:prstGeom>
          <a:noFill/>
          <a:ln w="9525" cap="flat" cmpd="sng">
            <a:solidFill>
              <a:srgbClr val="1C8C7F"/>
            </a:solidFill>
            <a:prstDash val="solid"/>
            <a:round/>
            <a:headEnd type="none" w="sm" len="sm"/>
            <a:tailEnd type="none" w="sm" len="sm"/>
          </a:ln>
        </p:spPr>
        <p:txBody>
          <a:bodyPr spcFirstLastPara="1" wrap="square" lIns="90000" tIns="45000" rIns="90000" bIns="45000" anchor="t" anchorCtr="0">
            <a:noAutofit/>
          </a:bodyPr>
          <a:lstStyle/>
          <a:p>
            <a:pPr lvl="0" algn="just">
              <a:buClr>
                <a:schemeClr val="dk1"/>
              </a:buClr>
              <a:buSzPts val="1100"/>
            </a:pPr>
            <a:r>
              <a:rPr lang="it-IT" sz="1700" dirty="0">
                <a:latin typeface="Calibri"/>
                <a:ea typeface="Calibri"/>
                <a:cs typeface="Calibri"/>
                <a:sym typeface="Calibri"/>
              </a:rPr>
              <a:t>L'agroecologia sostituisce la visione convenzionale dell'agricoltura con una visione più rispettosa dell'ambiente, che include tra l'altro</a:t>
            </a:r>
            <a:r>
              <a:rPr lang="it-IT" sz="1700" dirty="0" smtClean="0">
                <a:latin typeface="Calibri"/>
                <a:ea typeface="Calibri"/>
                <a:cs typeface="Calibri"/>
                <a:sym typeface="Calibri"/>
              </a:rPr>
              <a:t>:</a:t>
            </a:r>
          </a:p>
          <a:p>
            <a:pPr lvl="0" algn="just">
              <a:buClr>
                <a:schemeClr val="dk1"/>
              </a:buClr>
              <a:buSzPts val="1100"/>
            </a:pPr>
            <a:r>
              <a:rPr lang="it-IT" sz="1700" dirty="0">
                <a:latin typeface="Calibri"/>
                <a:ea typeface="Calibri"/>
                <a:cs typeface="Calibri"/>
                <a:sym typeface="Calibri"/>
              </a:rPr>
              <a:t>	Uso ottimale dell'acqua</a:t>
            </a:r>
          </a:p>
          <a:p>
            <a:pPr lvl="0" algn="just">
              <a:buClr>
                <a:schemeClr val="dk1"/>
              </a:buClr>
              <a:buSzPts val="1100"/>
            </a:pPr>
            <a:r>
              <a:rPr lang="it-IT" sz="1700" dirty="0">
                <a:latin typeface="Calibri"/>
                <a:ea typeface="Calibri"/>
                <a:cs typeface="Calibri"/>
                <a:sym typeface="Calibri"/>
              </a:rPr>
              <a:t>	Conservazione della biodiversità</a:t>
            </a:r>
          </a:p>
          <a:p>
            <a:pPr lvl="0" algn="just">
              <a:buClr>
                <a:schemeClr val="dk1"/>
              </a:buClr>
              <a:buSzPts val="1100"/>
            </a:pPr>
            <a:r>
              <a:rPr lang="it-IT" sz="1700" dirty="0">
                <a:latin typeface="Calibri"/>
                <a:ea typeface="Calibri"/>
                <a:cs typeface="Calibri"/>
                <a:sym typeface="Calibri"/>
              </a:rPr>
              <a:t>	Uso di pesticidi e fertilizzanti verdi</a:t>
            </a:r>
          </a:p>
          <a:p>
            <a:pPr lvl="0" algn="just">
              <a:buClr>
                <a:schemeClr val="dk1"/>
              </a:buClr>
              <a:buSzPts val="1100"/>
            </a:pPr>
            <a:endParaRPr sz="1700" dirty="0">
              <a:latin typeface="Calibri"/>
              <a:ea typeface="Calibri"/>
              <a:cs typeface="Calibri"/>
              <a:sym typeface="Calibri"/>
            </a:endParaRPr>
          </a:p>
          <a:p>
            <a:pPr marL="457200" marR="0" lvl="0" indent="0" algn="just" rtl="0">
              <a:lnSpc>
                <a:spcPct val="100000"/>
              </a:lnSpc>
              <a:spcBef>
                <a:spcPts val="0"/>
              </a:spcBef>
              <a:spcAft>
                <a:spcPts val="0"/>
              </a:spcAft>
              <a:buClr>
                <a:srgbClr val="000000"/>
              </a:buClr>
              <a:buSzPts val="1700"/>
              <a:buFont typeface="Arial"/>
              <a:buNone/>
            </a:pPr>
            <a:endParaRPr sz="1700" dirty="0">
              <a:latin typeface="Calibri"/>
              <a:ea typeface="Calibri"/>
              <a:cs typeface="Calibri"/>
              <a:sym typeface="Calibri"/>
            </a:endParaRPr>
          </a:p>
        </p:txBody>
      </p:sp>
      <p:sp>
        <p:nvSpPr>
          <p:cNvPr id="475" name="Google Shape;475;p15"/>
          <p:cNvSpPr/>
          <p:nvPr/>
        </p:nvSpPr>
        <p:spPr>
          <a:xfrm>
            <a:off x="7181192" y="4915206"/>
            <a:ext cx="179700" cy="1695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476" name="Google Shape;476;p15"/>
          <p:cNvSpPr/>
          <p:nvPr/>
        </p:nvSpPr>
        <p:spPr>
          <a:xfrm>
            <a:off x="7181192" y="4665725"/>
            <a:ext cx="179700" cy="1695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477" name="Google Shape;477;p15"/>
          <p:cNvSpPr/>
          <p:nvPr/>
        </p:nvSpPr>
        <p:spPr>
          <a:xfrm>
            <a:off x="7181212" y="5164675"/>
            <a:ext cx="179700" cy="1695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478" name="Google Shape;478;p15"/>
          <p:cNvSpPr txBox="1"/>
          <p:nvPr/>
        </p:nvSpPr>
        <p:spPr>
          <a:xfrm>
            <a:off x="6859150" y="1719338"/>
            <a:ext cx="4941900" cy="1847100"/>
          </a:xfrm>
          <a:prstGeom prst="rect">
            <a:avLst/>
          </a:prstGeom>
          <a:noFill/>
          <a:ln w="19050" cap="flat" cmpd="sng">
            <a:solidFill>
              <a:srgbClr val="F29B26"/>
            </a:solidFill>
            <a:prstDash val="solid"/>
            <a:round/>
            <a:headEnd type="none" w="sm" len="sm"/>
            <a:tailEnd type="none" w="sm" len="sm"/>
          </a:ln>
        </p:spPr>
        <p:txBody>
          <a:bodyPr spcFirstLastPara="1" wrap="square" lIns="91425" tIns="91425" rIns="91425" bIns="91425" anchor="t" anchorCtr="0">
            <a:spAutoFit/>
          </a:bodyPr>
          <a:lstStyle/>
          <a:p>
            <a:pPr lvl="0" algn="just">
              <a:buSzPts val="1700"/>
            </a:pPr>
            <a:r>
              <a:rPr lang="it-IT" sz="1800" dirty="0">
                <a:latin typeface="Calibri"/>
                <a:ea typeface="Calibri"/>
                <a:cs typeface="Calibri"/>
                <a:sym typeface="Calibri"/>
              </a:rPr>
              <a:t>Il settore dell'agroecologia può essere inteso come un movimento sociale in quanto sviluppa azioni che fanno parte di un processo sociale volto a rafforzare l'economia sociale, ma lungo la strada crea sinergie positive che promuovono lo sviluppo umano.</a:t>
            </a: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2"/>
        <p:cNvGrpSpPr/>
        <p:nvPr/>
      </p:nvGrpSpPr>
      <p:grpSpPr>
        <a:xfrm>
          <a:off x="0" y="0"/>
          <a:ext cx="0" cy="0"/>
          <a:chOff x="0" y="0"/>
          <a:chExt cx="0" cy="0"/>
        </a:xfrm>
      </p:grpSpPr>
      <p:sp>
        <p:nvSpPr>
          <p:cNvPr id="483" name="Google Shape;483;g19d164b436d_0_331"/>
          <p:cNvSpPr/>
          <p:nvPr/>
        </p:nvSpPr>
        <p:spPr>
          <a:xfrm>
            <a:off x="4016700" y="1986975"/>
            <a:ext cx="1707900" cy="1214100"/>
          </a:xfrm>
          <a:prstGeom prst="ellipse">
            <a:avLst/>
          </a:prstGeom>
          <a:solidFill>
            <a:srgbClr val="F9CB9C"/>
          </a:solidFill>
          <a:ln w="28575" cap="flat" cmpd="sng">
            <a:solidFill>
              <a:srgbClr val="F29B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it-IT" dirty="0" smtClean="0"/>
              <a:t>Ecologica - Produttiva</a:t>
            </a:r>
            <a:endParaRPr lang="it-IT" sz="1400" b="0" i="0" u="none" strike="noStrike" cap="none" dirty="0">
              <a:solidFill>
                <a:srgbClr val="000000"/>
              </a:solidFill>
              <a:sym typeface="Arial"/>
            </a:endParaRPr>
          </a:p>
        </p:txBody>
      </p:sp>
      <p:sp>
        <p:nvSpPr>
          <p:cNvPr id="484" name="Google Shape;484;g19d164b436d_0_331"/>
          <p:cNvSpPr/>
          <p:nvPr/>
        </p:nvSpPr>
        <p:spPr>
          <a:xfrm>
            <a:off x="6070800" y="1986975"/>
            <a:ext cx="1707900" cy="1214100"/>
          </a:xfrm>
          <a:prstGeom prst="ellipse">
            <a:avLst/>
          </a:prstGeom>
          <a:solidFill>
            <a:srgbClr val="F4CCCC"/>
          </a:solid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it-IT" sz="1400" b="0" i="0" u="none" strike="noStrike" cap="none" dirty="0" smtClean="0">
                <a:solidFill>
                  <a:srgbClr val="000000"/>
                </a:solidFill>
                <a:latin typeface="Arial"/>
                <a:ea typeface="Arial"/>
                <a:cs typeface="Arial"/>
                <a:sym typeface="Arial"/>
              </a:rPr>
              <a:t>Socio - Politica</a:t>
            </a:r>
            <a:endParaRPr lang="it-IT" sz="1400" b="0" i="0" u="none" strike="noStrike" cap="none" dirty="0">
              <a:solidFill>
                <a:srgbClr val="000000"/>
              </a:solidFill>
              <a:latin typeface="Arial"/>
              <a:ea typeface="Arial"/>
              <a:cs typeface="Arial"/>
              <a:sym typeface="Arial"/>
            </a:endParaRPr>
          </a:p>
        </p:txBody>
      </p:sp>
      <p:sp>
        <p:nvSpPr>
          <p:cNvPr id="485" name="Google Shape;485;g19d164b436d_0_331"/>
          <p:cNvSpPr/>
          <p:nvPr/>
        </p:nvSpPr>
        <p:spPr>
          <a:xfrm>
            <a:off x="4922975" y="3201075"/>
            <a:ext cx="1707900" cy="1214100"/>
          </a:xfrm>
          <a:prstGeom prst="ellipse">
            <a:avLst/>
          </a:prstGeom>
          <a:solidFill>
            <a:srgbClr val="21B4A9"/>
          </a:solid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it-IT" dirty="0" smtClean="0"/>
              <a:t>Socio Economia e Culturale</a:t>
            </a:r>
            <a:endParaRPr dirty="0"/>
          </a:p>
        </p:txBody>
      </p:sp>
      <p:sp>
        <p:nvSpPr>
          <p:cNvPr id="486" name="Google Shape;486;g19d164b436d_0_331"/>
          <p:cNvSpPr/>
          <p:nvPr/>
        </p:nvSpPr>
        <p:spPr>
          <a:xfrm>
            <a:off x="3736500" y="1837588"/>
            <a:ext cx="280200" cy="1512900"/>
          </a:xfrm>
          <a:prstGeom prst="leftBrace">
            <a:avLst>
              <a:gd name="adj1" fmla="val 50000"/>
              <a:gd name="adj2" fmla="val 50000"/>
            </a:avLst>
          </a:prstGeom>
          <a:noFill/>
          <a:ln w="28575" cap="flat" cmpd="sng">
            <a:solidFill>
              <a:srgbClr val="F29B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g19d164b436d_0_331"/>
          <p:cNvSpPr/>
          <p:nvPr/>
        </p:nvSpPr>
        <p:spPr>
          <a:xfrm rot="10800000">
            <a:off x="7778688" y="1837563"/>
            <a:ext cx="280200" cy="1512900"/>
          </a:xfrm>
          <a:prstGeom prst="leftBrace">
            <a:avLst>
              <a:gd name="adj1" fmla="val 50000"/>
              <a:gd name="adj2" fmla="val 50000"/>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g19d164b436d_0_331"/>
          <p:cNvSpPr/>
          <p:nvPr/>
        </p:nvSpPr>
        <p:spPr>
          <a:xfrm rot="-5400000">
            <a:off x="5636813" y="3907013"/>
            <a:ext cx="280200" cy="1512900"/>
          </a:xfrm>
          <a:prstGeom prst="leftBrace">
            <a:avLst>
              <a:gd name="adj1" fmla="val 50000"/>
              <a:gd name="adj2" fmla="val 50000"/>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g19d164b436d_0_331"/>
          <p:cNvSpPr txBox="1"/>
          <p:nvPr/>
        </p:nvSpPr>
        <p:spPr>
          <a:xfrm>
            <a:off x="8282463" y="1631850"/>
            <a:ext cx="3262200" cy="3277780"/>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133350" marR="0" lvl="0" algn="just" rtl="0">
              <a:lnSpc>
                <a:spcPct val="115000"/>
              </a:lnSpc>
              <a:spcBef>
                <a:spcPts val="0"/>
              </a:spcBef>
              <a:spcAft>
                <a:spcPts val="0"/>
              </a:spcAft>
              <a:buClr>
                <a:schemeClr val="dk1"/>
              </a:buClr>
              <a:buSzPts val="1500"/>
            </a:pPr>
            <a:r>
              <a:rPr lang="it-IT" sz="1500" dirty="0" smtClean="0">
                <a:solidFill>
                  <a:schemeClr val="dk1"/>
                </a:solidFill>
                <a:latin typeface="Calibri"/>
                <a:ea typeface="Calibri"/>
                <a:cs typeface="Calibri"/>
                <a:sym typeface="Calibri"/>
              </a:rPr>
              <a:t>1. Processo decisionale nel sistema agroalimentare:</a:t>
            </a:r>
          </a:p>
          <a:p>
            <a:pPr marL="133350" marR="0" lvl="0" algn="just" rtl="0">
              <a:lnSpc>
                <a:spcPct val="115000"/>
              </a:lnSpc>
              <a:spcBef>
                <a:spcPts val="0"/>
              </a:spcBef>
              <a:spcAft>
                <a:spcPts val="0"/>
              </a:spcAft>
              <a:buClr>
                <a:schemeClr val="dk1"/>
              </a:buClr>
              <a:buSzPts val="1500"/>
            </a:pPr>
            <a:endParaRPr lang="it-IT" sz="500" dirty="0" smtClean="0">
              <a:solidFill>
                <a:schemeClr val="dk1"/>
              </a:solidFill>
              <a:latin typeface="Calibri"/>
              <a:ea typeface="Calibri"/>
              <a:cs typeface="Calibri"/>
              <a:sym typeface="Calibri"/>
            </a:endParaRPr>
          </a:p>
          <a:p>
            <a:pPr marL="419100" marR="0" lvl="0" indent="-285750" algn="just" rtl="0">
              <a:lnSpc>
                <a:spcPct val="115000"/>
              </a:lnSpc>
              <a:spcBef>
                <a:spcPts val="0"/>
              </a:spcBef>
              <a:spcAft>
                <a:spcPts val="0"/>
              </a:spcAft>
              <a:buClr>
                <a:schemeClr val="dk1"/>
              </a:buClr>
              <a:buSzPts val="1500"/>
              <a:buFont typeface="Arial" panose="020B0604020202020204" pitchFamily="34" charset="0"/>
              <a:buChar char="•"/>
            </a:pPr>
            <a:r>
              <a:rPr lang="it-IT" sz="1500" dirty="0" smtClean="0">
                <a:solidFill>
                  <a:schemeClr val="dk1"/>
                </a:solidFill>
                <a:latin typeface="Calibri"/>
                <a:ea typeface="Calibri"/>
                <a:cs typeface="Calibri"/>
                <a:sym typeface="Calibri"/>
              </a:rPr>
              <a:t>Dal livello locale a quello globale</a:t>
            </a:r>
          </a:p>
          <a:p>
            <a:pPr marL="419100" lvl="0" indent="-285750" algn="just">
              <a:lnSpc>
                <a:spcPct val="115000"/>
              </a:lnSpc>
              <a:buClr>
                <a:schemeClr val="dk1"/>
              </a:buClr>
              <a:buSzPts val="1500"/>
              <a:buFont typeface="Arial" panose="020B0604020202020204" pitchFamily="34" charset="0"/>
              <a:buChar char="•"/>
            </a:pPr>
            <a:r>
              <a:rPr lang="it-IT" sz="1500" dirty="0" smtClean="0">
                <a:solidFill>
                  <a:schemeClr val="dk1"/>
                </a:solidFill>
                <a:latin typeface="Calibri"/>
                <a:ea typeface="Calibri"/>
                <a:cs typeface="Calibri"/>
                <a:sym typeface="Calibri"/>
              </a:rPr>
              <a:t>Politiche complesse che ostacolano progetti di sostenibilità locale</a:t>
            </a:r>
          </a:p>
          <a:p>
            <a:pPr marL="419100" lvl="0" indent="-285750" algn="just">
              <a:lnSpc>
                <a:spcPct val="115000"/>
              </a:lnSpc>
              <a:buClr>
                <a:schemeClr val="dk1"/>
              </a:buClr>
              <a:buSzPts val="1500"/>
              <a:buFont typeface="Arial" panose="020B0604020202020204" pitchFamily="34" charset="0"/>
              <a:buChar char="•"/>
            </a:pPr>
            <a:r>
              <a:rPr lang="it-IT" sz="1500" dirty="0" smtClean="0">
                <a:solidFill>
                  <a:schemeClr val="dk1"/>
                </a:solidFill>
                <a:latin typeface="Calibri"/>
                <a:ea typeface="Calibri"/>
                <a:cs typeface="Calibri"/>
                <a:sym typeface="Calibri"/>
              </a:rPr>
              <a:t>Supporto politico</a:t>
            </a:r>
          </a:p>
          <a:p>
            <a:pPr marL="133350" lvl="0" algn="just">
              <a:lnSpc>
                <a:spcPct val="115000"/>
              </a:lnSpc>
              <a:buClr>
                <a:schemeClr val="dk1"/>
              </a:buClr>
              <a:buSzPts val="1500"/>
            </a:pPr>
            <a:endParaRPr lang="it-IT" sz="500" dirty="0" smtClean="0">
              <a:solidFill>
                <a:schemeClr val="dk1"/>
              </a:solidFill>
              <a:latin typeface="Calibri"/>
              <a:ea typeface="Calibri"/>
              <a:cs typeface="Calibri"/>
              <a:sym typeface="Calibri"/>
            </a:endParaRPr>
          </a:p>
          <a:p>
            <a:pPr marL="133350" lvl="0" algn="just">
              <a:lnSpc>
                <a:spcPct val="115000"/>
              </a:lnSpc>
              <a:buClr>
                <a:schemeClr val="dk1"/>
              </a:buClr>
              <a:buSzPts val="1500"/>
            </a:pPr>
            <a:r>
              <a:rPr lang="it-IT" sz="1500" dirty="0" smtClean="0">
                <a:solidFill>
                  <a:schemeClr val="dk1"/>
                </a:solidFill>
                <a:latin typeface="Calibri"/>
                <a:ea typeface="Calibri"/>
                <a:cs typeface="Calibri"/>
                <a:sym typeface="Calibri"/>
              </a:rPr>
              <a:t>2. Alleanze con altri gruppi sociali legati all'ecologia da una prospettiva globale</a:t>
            </a:r>
          </a:p>
          <a:p>
            <a:pPr marL="133350" lvl="0" algn="just">
              <a:lnSpc>
                <a:spcPct val="115000"/>
              </a:lnSpc>
              <a:buClr>
                <a:schemeClr val="dk1"/>
              </a:buClr>
              <a:buSzPts val="1500"/>
            </a:pPr>
            <a:endParaRPr lang="it-IT" sz="500" dirty="0" smtClean="0">
              <a:solidFill>
                <a:schemeClr val="dk1"/>
              </a:solidFill>
              <a:latin typeface="Calibri"/>
              <a:ea typeface="Calibri"/>
              <a:cs typeface="Calibri"/>
              <a:sym typeface="Calibri"/>
            </a:endParaRPr>
          </a:p>
          <a:p>
            <a:pPr marL="133350" lvl="0" algn="just">
              <a:lnSpc>
                <a:spcPct val="115000"/>
              </a:lnSpc>
              <a:buClr>
                <a:schemeClr val="dk1"/>
              </a:buClr>
              <a:buSzPts val="1500"/>
            </a:pPr>
            <a:r>
              <a:rPr lang="it-IT" sz="1500" dirty="0" smtClean="0">
                <a:solidFill>
                  <a:schemeClr val="dk1"/>
                </a:solidFill>
                <a:latin typeface="Calibri"/>
                <a:ea typeface="Calibri"/>
                <a:cs typeface="Calibri"/>
                <a:sym typeface="Calibri"/>
              </a:rPr>
              <a:t>3. Movimenti sociali e politici</a:t>
            </a:r>
            <a:endParaRPr lang="it-IT" sz="1500" dirty="0">
              <a:solidFill>
                <a:schemeClr val="dk1"/>
              </a:solidFill>
              <a:latin typeface="Calibri"/>
              <a:ea typeface="Calibri"/>
              <a:cs typeface="Calibri"/>
              <a:sym typeface="Calibri"/>
            </a:endParaRPr>
          </a:p>
        </p:txBody>
      </p:sp>
      <p:sp>
        <p:nvSpPr>
          <p:cNvPr id="490" name="Google Shape;490;g19d164b436d_0_331"/>
          <p:cNvSpPr txBox="1"/>
          <p:nvPr/>
        </p:nvSpPr>
        <p:spPr>
          <a:xfrm>
            <a:off x="3193173" y="5042488"/>
            <a:ext cx="5167500" cy="1331093"/>
          </a:xfrm>
          <a:prstGeom prst="rect">
            <a:avLst/>
          </a:prstGeom>
          <a:noFill/>
          <a:ln w="28575" cap="flat" cmpd="sng">
            <a:solidFill>
              <a:srgbClr val="1C8C7F"/>
            </a:solidFill>
            <a:prstDash val="solid"/>
            <a:round/>
            <a:headEnd type="none" w="sm" len="sm"/>
            <a:tailEnd type="none" w="sm" len="sm"/>
          </a:ln>
        </p:spPr>
        <p:txBody>
          <a:bodyPr spcFirstLastPara="1" wrap="square" lIns="91425" tIns="45700" rIns="91425" bIns="45700" anchor="t" anchorCtr="0">
            <a:spAutoFit/>
          </a:bodyPr>
          <a:lstStyle/>
          <a:p>
            <a:pPr marL="133350" lvl="0" algn="just">
              <a:lnSpc>
                <a:spcPct val="115000"/>
              </a:lnSpc>
              <a:buClr>
                <a:schemeClr val="dk1"/>
              </a:buClr>
              <a:buSzPts val="1500"/>
            </a:pPr>
            <a:r>
              <a:rPr lang="it-IT" sz="1500" dirty="0" smtClean="0">
                <a:solidFill>
                  <a:schemeClr val="dk1"/>
                </a:solidFill>
                <a:latin typeface="Calibri"/>
                <a:ea typeface="Calibri"/>
                <a:cs typeface="Calibri"/>
                <a:sym typeface="Calibri"/>
              </a:rPr>
              <a:t>1. Visione integrale e sistemica del processo produttivo</a:t>
            </a:r>
          </a:p>
          <a:p>
            <a:pPr marL="419100" lvl="0" indent="-285750" algn="just">
              <a:lnSpc>
                <a:spcPct val="115000"/>
              </a:lnSpc>
              <a:buClr>
                <a:schemeClr val="dk1"/>
              </a:buClr>
              <a:buSzPts val="1500"/>
              <a:buFont typeface="Arial" panose="020B0604020202020204" pitchFamily="34" charset="0"/>
              <a:buChar char="•"/>
            </a:pPr>
            <a:r>
              <a:rPr lang="it-IT" sz="1500" dirty="0" smtClean="0">
                <a:solidFill>
                  <a:schemeClr val="dk1"/>
                </a:solidFill>
                <a:latin typeface="Calibri"/>
                <a:ea typeface="Calibri"/>
                <a:cs typeface="Calibri"/>
                <a:sym typeface="Calibri"/>
              </a:rPr>
              <a:t>Riprogettare l’agro-ecosistema</a:t>
            </a:r>
          </a:p>
          <a:p>
            <a:pPr marL="133350" lvl="0" algn="just">
              <a:lnSpc>
                <a:spcPct val="115000"/>
              </a:lnSpc>
              <a:buClr>
                <a:schemeClr val="dk1"/>
              </a:buClr>
              <a:buSzPts val="1500"/>
            </a:pPr>
            <a:endParaRPr lang="it-IT" sz="500" dirty="0" smtClean="0">
              <a:solidFill>
                <a:schemeClr val="dk1"/>
              </a:solidFill>
              <a:latin typeface="Calibri"/>
              <a:ea typeface="Calibri"/>
              <a:cs typeface="Calibri"/>
              <a:sym typeface="Calibri"/>
            </a:endParaRPr>
          </a:p>
          <a:p>
            <a:pPr marL="133350" lvl="0" algn="just">
              <a:lnSpc>
                <a:spcPct val="115000"/>
              </a:lnSpc>
              <a:buClr>
                <a:schemeClr val="dk1"/>
              </a:buClr>
              <a:buSzPts val="1500"/>
            </a:pPr>
            <a:r>
              <a:rPr lang="it-IT" sz="1500" dirty="0" smtClean="0">
                <a:solidFill>
                  <a:schemeClr val="dk1"/>
                </a:solidFill>
                <a:latin typeface="Calibri"/>
                <a:ea typeface="Calibri"/>
                <a:cs typeface="Calibri"/>
                <a:sym typeface="Calibri"/>
              </a:rPr>
              <a:t>2. Problemi di efficienza economica</a:t>
            </a:r>
          </a:p>
          <a:p>
            <a:pPr marL="133350" lvl="0" algn="just">
              <a:lnSpc>
                <a:spcPct val="115000"/>
              </a:lnSpc>
              <a:buClr>
                <a:schemeClr val="dk1"/>
              </a:buClr>
              <a:buSzPts val="1500"/>
            </a:pPr>
            <a:endParaRPr lang="it-IT" sz="500" dirty="0" smtClean="0">
              <a:solidFill>
                <a:schemeClr val="dk1"/>
              </a:solidFill>
              <a:latin typeface="Calibri"/>
              <a:ea typeface="Calibri"/>
              <a:cs typeface="Calibri"/>
              <a:sym typeface="Calibri"/>
            </a:endParaRPr>
          </a:p>
          <a:p>
            <a:pPr marL="133350" lvl="0" algn="just">
              <a:lnSpc>
                <a:spcPct val="115000"/>
              </a:lnSpc>
              <a:buClr>
                <a:schemeClr val="dk1"/>
              </a:buClr>
              <a:buSzPts val="1500"/>
            </a:pPr>
            <a:r>
              <a:rPr lang="it-IT" sz="1500" dirty="0" smtClean="0">
                <a:solidFill>
                  <a:schemeClr val="dk1"/>
                </a:solidFill>
                <a:latin typeface="Calibri"/>
                <a:ea typeface="Calibri"/>
                <a:cs typeface="Calibri"/>
                <a:sym typeface="Calibri"/>
              </a:rPr>
              <a:t>3. Flussi di altre risorse fisiche produttive</a:t>
            </a:r>
            <a:endParaRPr lang="it-IT" sz="1500" dirty="0">
              <a:solidFill>
                <a:schemeClr val="dk1"/>
              </a:solidFill>
              <a:latin typeface="Calibri"/>
              <a:ea typeface="Calibri"/>
              <a:cs typeface="Calibri"/>
              <a:sym typeface="Calibri"/>
            </a:endParaRPr>
          </a:p>
        </p:txBody>
      </p:sp>
      <p:sp>
        <p:nvSpPr>
          <p:cNvPr id="491" name="Google Shape;491;g19d164b436d_0_331"/>
          <p:cNvSpPr txBox="1"/>
          <p:nvPr/>
        </p:nvSpPr>
        <p:spPr>
          <a:xfrm>
            <a:off x="164275" y="1986975"/>
            <a:ext cx="3348650" cy="1508065"/>
          </a:xfrm>
          <a:prstGeom prst="rect">
            <a:avLst/>
          </a:prstGeom>
          <a:noFill/>
          <a:ln w="28575" cap="flat" cmpd="sng">
            <a:solidFill>
              <a:srgbClr val="F29B26"/>
            </a:solidFill>
            <a:prstDash val="solid"/>
            <a:round/>
            <a:headEnd type="none" w="sm" len="sm"/>
            <a:tailEnd type="none" w="sm" len="sm"/>
          </a:ln>
        </p:spPr>
        <p:txBody>
          <a:bodyPr spcFirstLastPara="1" wrap="square" lIns="91425" tIns="45700" rIns="91425" bIns="45700" anchor="t" anchorCtr="0">
            <a:spAutoFit/>
          </a:bodyPr>
          <a:lstStyle/>
          <a:p>
            <a:pPr marL="133350" lvl="0" algn="just">
              <a:lnSpc>
                <a:spcPct val="115000"/>
              </a:lnSpc>
              <a:buClr>
                <a:schemeClr val="dk1"/>
              </a:buClr>
              <a:buSzPts val="1500"/>
            </a:pPr>
            <a:r>
              <a:rPr lang="it-IT" sz="1500" dirty="0" smtClean="0">
                <a:solidFill>
                  <a:schemeClr val="dk1"/>
                </a:solidFill>
                <a:latin typeface="Calibri"/>
                <a:ea typeface="Calibri"/>
                <a:cs typeface="Calibri"/>
                <a:sym typeface="Calibri"/>
              </a:rPr>
              <a:t>1. Processo </a:t>
            </a:r>
            <a:r>
              <a:rPr lang="it-IT" sz="1500" dirty="0">
                <a:solidFill>
                  <a:schemeClr val="dk1"/>
                </a:solidFill>
                <a:latin typeface="Calibri"/>
                <a:ea typeface="Calibri"/>
                <a:cs typeface="Calibri"/>
                <a:sym typeface="Calibri"/>
              </a:rPr>
              <a:t>decisionale nel sistema </a:t>
            </a:r>
            <a:r>
              <a:rPr lang="it-IT" sz="1500" dirty="0" smtClean="0">
                <a:solidFill>
                  <a:schemeClr val="dk1"/>
                </a:solidFill>
                <a:latin typeface="Calibri"/>
                <a:ea typeface="Calibri"/>
                <a:cs typeface="Calibri"/>
                <a:sym typeface="Calibri"/>
              </a:rPr>
              <a:t>agroalimentare</a:t>
            </a:r>
          </a:p>
          <a:p>
            <a:pPr marL="133350" lvl="0" algn="just">
              <a:lnSpc>
                <a:spcPct val="115000"/>
              </a:lnSpc>
              <a:buClr>
                <a:schemeClr val="dk1"/>
              </a:buClr>
              <a:buSzPts val="1500"/>
            </a:pPr>
            <a:endParaRPr lang="it-IT" sz="500" dirty="0" smtClean="0">
              <a:solidFill>
                <a:schemeClr val="dk1"/>
              </a:solidFill>
              <a:latin typeface="Calibri"/>
              <a:ea typeface="Calibri"/>
              <a:cs typeface="Calibri"/>
              <a:sym typeface="Calibri"/>
            </a:endParaRPr>
          </a:p>
          <a:p>
            <a:pPr marL="419100" lvl="0" indent="-285750" algn="just">
              <a:lnSpc>
                <a:spcPct val="115000"/>
              </a:lnSpc>
              <a:buClr>
                <a:schemeClr val="dk1"/>
              </a:buClr>
              <a:buSzPts val="1500"/>
              <a:buFont typeface="Arial" panose="020B0604020202020204" pitchFamily="34" charset="0"/>
              <a:buChar char="•"/>
            </a:pPr>
            <a:r>
              <a:rPr lang="it-IT" sz="1500" dirty="0" smtClean="0">
                <a:solidFill>
                  <a:schemeClr val="dk1"/>
                </a:solidFill>
                <a:latin typeface="Calibri"/>
                <a:ea typeface="Calibri"/>
                <a:cs typeface="Calibri"/>
                <a:sym typeface="Calibri"/>
              </a:rPr>
              <a:t>Dal </a:t>
            </a:r>
            <a:r>
              <a:rPr lang="it-IT" sz="1500" dirty="0">
                <a:solidFill>
                  <a:schemeClr val="dk1"/>
                </a:solidFill>
                <a:latin typeface="Calibri"/>
                <a:ea typeface="Calibri"/>
                <a:cs typeface="Calibri"/>
                <a:sym typeface="Calibri"/>
              </a:rPr>
              <a:t>livello locale a quello </a:t>
            </a:r>
            <a:r>
              <a:rPr lang="it-IT" sz="1500" dirty="0" smtClean="0">
                <a:solidFill>
                  <a:schemeClr val="dk1"/>
                </a:solidFill>
                <a:latin typeface="Calibri"/>
                <a:ea typeface="Calibri"/>
                <a:cs typeface="Calibri"/>
                <a:sym typeface="Calibri"/>
              </a:rPr>
              <a:t>globale</a:t>
            </a:r>
            <a:endParaRPr lang="it-IT" sz="500" dirty="0">
              <a:solidFill>
                <a:schemeClr val="dk1"/>
              </a:solidFill>
              <a:latin typeface="Calibri"/>
              <a:ea typeface="Calibri"/>
              <a:cs typeface="Calibri"/>
              <a:sym typeface="Calibri"/>
            </a:endParaRPr>
          </a:p>
          <a:p>
            <a:pPr marL="419100" lvl="0" indent="-285750" algn="just">
              <a:lnSpc>
                <a:spcPct val="115000"/>
              </a:lnSpc>
              <a:buClr>
                <a:schemeClr val="dk1"/>
              </a:buClr>
              <a:buSzPts val="1500"/>
              <a:buFont typeface="Arial" panose="020B0604020202020204" pitchFamily="34" charset="0"/>
              <a:buChar char="•"/>
            </a:pPr>
            <a:r>
              <a:rPr lang="it-IT" sz="1500" dirty="0" smtClean="0">
                <a:solidFill>
                  <a:schemeClr val="dk1"/>
                </a:solidFill>
                <a:latin typeface="Calibri"/>
                <a:ea typeface="Calibri"/>
                <a:cs typeface="Calibri"/>
                <a:sym typeface="Calibri"/>
              </a:rPr>
              <a:t>Politiche </a:t>
            </a:r>
            <a:r>
              <a:rPr lang="it-IT" sz="1500" dirty="0">
                <a:solidFill>
                  <a:schemeClr val="dk1"/>
                </a:solidFill>
                <a:latin typeface="Calibri"/>
                <a:ea typeface="Calibri"/>
                <a:cs typeface="Calibri"/>
                <a:sym typeface="Calibri"/>
              </a:rPr>
              <a:t>complesse che ostacolano i progetti</a:t>
            </a:r>
          </a:p>
        </p:txBody>
      </p:sp>
      <p:sp>
        <p:nvSpPr>
          <p:cNvPr id="493" name="Google Shape;493;g19d164b436d_0_331"/>
          <p:cNvSpPr/>
          <p:nvPr/>
        </p:nvSpPr>
        <p:spPr>
          <a:xfrm>
            <a:off x="1040399" y="66600"/>
            <a:ext cx="91647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 3: Imprese verdi</a:t>
            </a:r>
            <a:endParaRPr lang="it-IT" sz="3600" dirty="0" smtClean="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dirty="0">
              <a:solidFill>
                <a:srgbClr val="FAB632"/>
              </a:solidFill>
              <a:latin typeface="Calibri"/>
              <a:ea typeface="Calibri"/>
              <a:cs typeface="Calibri"/>
              <a:sym typeface="Calibri"/>
            </a:endParaRPr>
          </a:p>
        </p:txBody>
      </p:sp>
      <p:sp>
        <p:nvSpPr>
          <p:cNvPr id="494" name="Google Shape;494;g19d164b436d_0_331"/>
          <p:cNvSpPr/>
          <p:nvPr/>
        </p:nvSpPr>
        <p:spPr>
          <a:xfrm>
            <a:off x="1024205" y="705599"/>
            <a:ext cx="7692900" cy="456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2400"/>
              <a:buFont typeface="Arial"/>
              <a:buNone/>
            </a:pPr>
            <a:r>
              <a:rPr lang="it-IT" sz="2400" dirty="0" smtClean="0">
                <a:solidFill>
                  <a:srgbClr val="21B4A9"/>
                </a:solidFill>
                <a:latin typeface="Calibri"/>
                <a:ea typeface="Calibri"/>
                <a:cs typeface="Calibri"/>
                <a:sym typeface="Calibri"/>
              </a:rPr>
              <a:t>Sezione 2: Il settore dell’Agroecologia</a:t>
            </a:r>
            <a:endParaRPr lang="it-IT" sz="2400" b="0" i="0" u="none" strike="noStrike" cap="none" dirty="0">
              <a:solidFill>
                <a:srgbClr val="000000"/>
              </a:solidFill>
              <a:sym typeface="Arial"/>
            </a:endParaRPr>
          </a:p>
        </p:txBody>
      </p:sp>
      <p:sp>
        <p:nvSpPr>
          <p:cNvPr id="495" name="Google Shape;495;g19d164b436d_0_331"/>
          <p:cNvSpPr/>
          <p:nvPr/>
        </p:nvSpPr>
        <p:spPr>
          <a:xfrm>
            <a:off x="1192805" y="1327324"/>
            <a:ext cx="76929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1900" b="1" dirty="0" smtClean="0">
                <a:solidFill>
                  <a:srgbClr val="C00000"/>
                </a:solidFill>
                <a:latin typeface="Calibri"/>
                <a:ea typeface="Calibri"/>
                <a:cs typeface="Calibri"/>
                <a:sym typeface="Calibri"/>
              </a:rPr>
              <a:t>Dimensioni dell’agroecologia:</a:t>
            </a:r>
            <a:endParaRPr lang="it-IT" sz="1900" b="1" i="0" u="none" strike="noStrike" cap="none" dirty="0">
              <a:solidFill>
                <a:srgbClr val="C00000"/>
              </a:solidFil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9"/>
        <p:cNvGrpSpPr/>
        <p:nvPr/>
      </p:nvGrpSpPr>
      <p:grpSpPr>
        <a:xfrm>
          <a:off x="0" y="0"/>
          <a:ext cx="0" cy="0"/>
          <a:chOff x="0" y="0"/>
          <a:chExt cx="0" cy="0"/>
        </a:xfrm>
      </p:grpSpPr>
      <p:graphicFrame>
        <p:nvGraphicFramePr>
          <p:cNvPr id="501" name="Google Shape;501;g19d164b436d_0_382"/>
          <p:cNvGraphicFramePr/>
          <p:nvPr>
            <p:extLst>
              <p:ext uri="{D42A27DB-BD31-4B8C-83A1-F6EECF244321}">
                <p14:modId xmlns:p14="http://schemas.microsoft.com/office/powerpoint/2010/main" val="2093995048"/>
              </p:ext>
            </p:extLst>
          </p:nvPr>
        </p:nvGraphicFramePr>
        <p:xfrm>
          <a:off x="1040400" y="1699100"/>
          <a:ext cx="5852575" cy="2678575"/>
        </p:xfrm>
        <a:graphic>
          <a:graphicData uri="http://schemas.openxmlformats.org/drawingml/2006/table">
            <a:tbl>
              <a:tblPr>
                <a:noFill/>
                <a:tableStyleId>{E807D486-5A71-4260-8FA4-346CFEE4F02D}</a:tableStyleId>
              </a:tblPr>
              <a:tblGrid>
                <a:gridCol w="957150"/>
                <a:gridCol w="4895425"/>
              </a:tblGrid>
              <a:tr h="822925">
                <a:tc>
                  <a:txBody>
                    <a:bodyPr/>
                    <a:lstStyle/>
                    <a:p>
                      <a:pPr marL="0" marR="0" lvl="0" indent="0" algn="ctr" rtl="0">
                        <a:lnSpc>
                          <a:spcPct val="100000"/>
                        </a:lnSpc>
                        <a:spcBef>
                          <a:spcPts val="0"/>
                        </a:spcBef>
                        <a:spcAft>
                          <a:spcPts val="0"/>
                        </a:spcAft>
                        <a:buClr>
                          <a:srgbClr val="000000"/>
                        </a:buClr>
                        <a:buSzPts val="1400"/>
                        <a:buFont typeface="Arial"/>
                        <a:buNone/>
                      </a:pPr>
                      <a:r>
                        <a:rPr lang="en-GB" b="1" dirty="0" smtClean="0">
                          <a:solidFill>
                            <a:srgbClr val="C00000"/>
                          </a:solidFill>
                        </a:rPr>
                        <a:t>Livello </a:t>
                      </a:r>
                      <a:r>
                        <a:rPr lang="en-GB" sz="1400" b="1" u="none" strike="noStrike" cap="none" dirty="0">
                          <a:solidFill>
                            <a:srgbClr val="C00000"/>
                          </a:solidFill>
                        </a:rPr>
                        <a:t>1</a:t>
                      </a:r>
                      <a:endParaRPr sz="1400" b="1" u="none" strike="noStrike" cap="none" dirty="0">
                        <a:solidFill>
                          <a:srgbClr val="C00000"/>
                        </a:solidFill>
                      </a:endParaRPr>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400"/>
                        <a:buFont typeface="Arial"/>
                        <a:buNone/>
                      </a:pPr>
                      <a:r>
                        <a:rPr lang="it-IT" dirty="0" smtClean="0"/>
                        <a:t>Applicare una prospettiva efficiente alle pratiche agricole tradizionali (ad esempio, ridurre il consumo e l'uso di prodotti esterni costosi, scarsi o dannosi per l'ambiente)</a:t>
                      </a:r>
                      <a:endParaRPr sz="1400" u="none" strike="noStrike" cap="none" dirty="0"/>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tr>
              <a:tr h="609575">
                <a:tc>
                  <a:txBody>
                    <a:bodyPr/>
                    <a:lstStyle/>
                    <a:p>
                      <a:pPr marL="0" marR="0" lvl="0" indent="0" algn="ctr" rtl="0">
                        <a:lnSpc>
                          <a:spcPct val="100000"/>
                        </a:lnSpc>
                        <a:spcBef>
                          <a:spcPts val="0"/>
                        </a:spcBef>
                        <a:spcAft>
                          <a:spcPts val="0"/>
                        </a:spcAft>
                        <a:buClr>
                          <a:srgbClr val="000000"/>
                        </a:buClr>
                        <a:buSzPts val="1400"/>
                        <a:buFont typeface="Arial"/>
                        <a:buNone/>
                      </a:pPr>
                      <a:r>
                        <a:rPr lang="en-GB" b="1" dirty="0" smtClean="0">
                          <a:solidFill>
                            <a:srgbClr val="C00000"/>
                          </a:solidFill>
                        </a:rPr>
                        <a:t>Livello</a:t>
                      </a:r>
                      <a:r>
                        <a:rPr lang="en-GB" b="1" baseline="0" dirty="0" smtClean="0">
                          <a:solidFill>
                            <a:srgbClr val="C00000"/>
                          </a:solidFill>
                        </a:rPr>
                        <a:t> </a:t>
                      </a:r>
                      <a:r>
                        <a:rPr lang="en-GB" sz="1400" b="1" u="none" strike="noStrike" cap="none" dirty="0" smtClean="0">
                          <a:solidFill>
                            <a:srgbClr val="C00000"/>
                          </a:solidFill>
                        </a:rPr>
                        <a:t>2</a:t>
                      </a:r>
                      <a:endParaRPr sz="1400" b="1" u="none" strike="noStrike" cap="none" dirty="0">
                        <a:solidFill>
                          <a:srgbClr val="C00000"/>
                        </a:solidFill>
                      </a:endParaRPr>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400"/>
                        <a:buFont typeface="Arial"/>
                        <a:buNone/>
                      </a:pPr>
                      <a:r>
                        <a:rPr lang="it-IT" dirty="0" smtClean="0"/>
                        <a:t>Applicare pratiche alternative/ecologiche che sostituiscano quelle più convenzionali</a:t>
                      </a:r>
                      <a:endParaRPr sz="1400" u="none" strike="noStrike" cap="none" dirty="0"/>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tr>
              <a:tr h="556600">
                <a:tc>
                  <a:txBody>
                    <a:bodyPr/>
                    <a:lstStyle/>
                    <a:p>
                      <a:pPr marL="0" marR="0" lvl="0" indent="0" algn="ctr" rtl="0">
                        <a:lnSpc>
                          <a:spcPct val="100000"/>
                        </a:lnSpc>
                        <a:spcBef>
                          <a:spcPts val="0"/>
                        </a:spcBef>
                        <a:spcAft>
                          <a:spcPts val="0"/>
                        </a:spcAft>
                        <a:buClr>
                          <a:srgbClr val="000000"/>
                        </a:buClr>
                        <a:buSzPts val="1400"/>
                        <a:buFont typeface="Arial"/>
                        <a:buNone/>
                      </a:pPr>
                      <a:r>
                        <a:rPr lang="en-GB" b="1" dirty="0" smtClean="0">
                          <a:solidFill>
                            <a:srgbClr val="C00000"/>
                          </a:solidFill>
                        </a:rPr>
                        <a:t>Livello </a:t>
                      </a:r>
                      <a:r>
                        <a:rPr lang="en-GB" sz="1400" b="1" u="none" strike="noStrike" cap="none" dirty="0">
                          <a:solidFill>
                            <a:srgbClr val="C00000"/>
                          </a:solidFill>
                        </a:rPr>
                        <a:t>3</a:t>
                      </a:r>
                      <a:endParaRPr sz="1400" b="1" u="none" strike="noStrike" cap="none" dirty="0">
                        <a:solidFill>
                          <a:srgbClr val="C00000"/>
                        </a:solidFill>
                      </a:endParaRPr>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400"/>
                        <a:buFont typeface="Arial"/>
                        <a:buNone/>
                      </a:pPr>
                      <a:r>
                        <a:rPr lang="it-IT" dirty="0" smtClean="0"/>
                        <a:t>Riprogettazione dell'agroecosistema applicando processi e relazioni ecologiche sostenibili</a:t>
                      </a:r>
                      <a:endParaRPr sz="1400" u="none" strike="noStrike" cap="none" dirty="0"/>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tr>
              <a:tr h="636500">
                <a:tc>
                  <a:txBody>
                    <a:bodyPr/>
                    <a:lstStyle/>
                    <a:p>
                      <a:pPr marL="0" marR="0" lvl="0" indent="0" algn="ctr" rtl="0">
                        <a:lnSpc>
                          <a:spcPct val="100000"/>
                        </a:lnSpc>
                        <a:spcBef>
                          <a:spcPts val="0"/>
                        </a:spcBef>
                        <a:spcAft>
                          <a:spcPts val="0"/>
                        </a:spcAft>
                        <a:buClr>
                          <a:srgbClr val="000000"/>
                        </a:buClr>
                        <a:buSzPts val="1400"/>
                        <a:buFont typeface="Arial"/>
                        <a:buNone/>
                      </a:pPr>
                      <a:r>
                        <a:rPr lang="en-GB" b="1" dirty="0" smtClean="0">
                          <a:solidFill>
                            <a:srgbClr val="C00000"/>
                          </a:solidFill>
                        </a:rPr>
                        <a:t>Livello</a:t>
                      </a:r>
                      <a:r>
                        <a:rPr lang="en-GB" b="1" baseline="0" dirty="0" smtClean="0">
                          <a:solidFill>
                            <a:srgbClr val="C00000"/>
                          </a:solidFill>
                        </a:rPr>
                        <a:t> </a:t>
                      </a:r>
                      <a:r>
                        <a:rPr lang="en-GB" sz="1400" b="1" u="none" strike="noStrike" cap="none" dirty="0" smtClean="0">
                          <a:solidFill>
                            <a:srgbClr val="C00000"/>
                          </a:solidFill>
                        </a:rPr>
                        <a:t>4</a:t>
                      </a:r>
                      <a:endParaRPr sz="1400" b="1" u="none" strike="noStrike" cap="none" dirty="0">
                        <a:solidFill>
                          <a:srgbClr val="C00000"/>
                        </a:solidFill>
                      </a:endParaRPr>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400"/>
                        <a:buFont typeface="Arial"/>
                        <a:buNone/>
                      </a:pPr>
                      <a:r>
                        <a:rPr lang="it-IT" dirty="0" smtClean="0"/>
                        <a:t>Riorganizzazione sociale nell'agroecosistema, cambiamento dei valori verso una cultura più sostenibile</a:t>
                      </a:r>
                      <a:endParaRPr sz="1400" u="none" strike="noStrike" cap="none" dirty="0"/>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tr>
            </a:tbl>
          </a:graphicData>
        </a:graphic>
      </p:graphicFrame>
      <p:sp>
        <p:nvSpPr>
          <p:cNvPr id="502" name="Google Shape;502;g19d164b436d_0_382"/>
          <p:cNvSpPr txBox="1"/>
          <p:nvPr/>
        </p:nvSpPr>
        <p:spPr>
          <a:xfrm>
            <a:off x="7150975" y="1576650"/>
            <a:ext cx="4674300" cy="3754834"/>
          </a:xfrm>
          <a:prstGeom prst="rect">
            <a:avLst/>
          </a:prstGeom>
          <a:noFill/>
          <a:ln>
            <a:noFill/>
          </a:ln>
        </p:spPr>
        <p:txBody>
          <a:bodyPr spcFirstLastPara="1" wrap="square" lIns="91425" tIns="45700" rIns="91425" bIns="45700" anchor="t" anchorCtr="0">
            <a:spAutoFit/>
          </a:bodyPr>
          <a:lstStyle/>
          <a:p>
            <a:pPr lvl="0" algn="just"/>
            <a:r>
              <a:rPr lang="it-IT" sz="1700" dirty="0">
                <a:solidFill>
                  <a:srgbClr val="C00000"/>
                </a:solidFill>
                <a:latin typeface="Calibri"/>
                <a:ea typeface="Calibri"/>
                <a:cs typeface="Calibri"/>
                <a:sym typeface="Calibri"/>
              </a:rPr>
              <a:t>L'agroecologia è un settore che attualmente ha molteplici opportunità per i lavori verdi legati a</a:t>
            </a:r>
            <a:r>
              <a:rPr lang="it-IT" sz="1700" dirty="0" smtClean="0">
                <a:solidFill>
                  <a:srgbClr val="C00000"/>
                </a:solidFill>
                <a:latin typeface="Calibri"/>
                <a:ea typeface="Calibri"/>
                <a:cs typeface="Calibri"/>
                <a:sym typeface="Calibri"/>
              </a:rPr>
              <a:t>:</a:t>
            </a:r>
          </a:p>
          <a:p>
            <a:pPr lvl="0" algn="just"/>
            <a:endParaRPr lang="it-IT" sz="1700" dirty="0">
              <a:solidFill>
                <a:srgbClr val="C00000"/>
              </a:solidFill>
              <a:latin typeface="Calibri"/>
              <a:ea typeface="Calibri"/>
              <a:cs typeface="Calibri"/>
              <a:sym typeface="Calibri"/>
            </a:endParaRP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Riciclaggio </a:t>
            </a:r>
            <a:r>
              <a:rPr lang="it-IT" sz="1700" dirty="0">
                <a:solidFill>
                  <a:schemeClr val="dk1"/>
                </a:solidFill>
                <a:latin typeface="Calibri"/>
                <a:ea typeface="Calibri"/>
                <a:cs typeface="Calibri"/>
                <a:sym typeface="Calibri"/>
              </a:rPr>
              <a:t>e riutilizzo dei rifiuti</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Conservazione </a:t>
            </a:r>
            <a:r>
              <a:rPr lang="it-IT" sz="1700" dirty="0">
                <a:solidFill>
                  <a:schemeClr val="dk1"/>
                </a:solidFill>
                <a:latin typeface="Calibri"/>
                <a:ea typeface="Calibri"/>
                <a:cs typeface="Calibri"/>
                <a:sym typeface="Calibri"/>
              </a:rPr>
              <a:t>dei prodotti</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Creazione </a:t>
            </a:r>
            <a:r>
              <a:rPr lang="it-IT" sz="1700" dirty="0">
                <a:solidFill>
                  <a:schemeClr val="dk1"/>
                </a:solidFill>
                <a:latin typeface="Calibri"/>
                <a:ea typeface="Calibri"/>
                <a:cs typeface="Calibri"/>
                <a:sym typeface="Calibri"/>
              </a:rPr>
              <a:t>di prodotti agricoli e alimentari</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Bioedilizia </a:t>
            </a:r>
            <a:r>
              <a:rPr lang="it-IT" sz="1700" dirty="0">
                <a:solidFill>
                  <a:schemeClr val="dk1"/>
                </a:solidFill>
                <a:latin typeface="Calibri"/>
                <a:ea typeface="Calibri"/>
                <a:cs typeface="Calibri"/>
                <a:sym typeface="Calibri"/>
              </a:rPr>
              <a:t>e risanamento efficiente</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Energie </a:t>
            </a:r>
            <a:r>
              <a:rPr lang="it-IT" sz="1700" dirty="0">
                <a:solidFill>
                  <a:schemeClr val="dk1"/>
                </a:solidFill>
                <a:latin typeface="Calibri"/>
                <a:ea typeface="Calibri"/>
                <a:cs typeface="Calibri"/>
                <a:sym typeface="Calibri"/>
              </a:rPr>
              <a:t>rinnovabili ed efficienza energetica</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Negozi </a:t>
            </a:r>
            <a:r>
              <a:rPr lang="it-IT" sz="1700" dirty="0">
                <a:solidFill>
                  <a:schemeClr val="dk1"/>
                </a:solidFill>
                <a:latin typeface="Calibri"/>
                <a:ea typeface="Calibri"/>
                <a:cs typeface="Calibri"/>
                <a:sym typeface="Calibri"/>
              </a:rPr>
              <a:t>di prodotti biologici</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Centri </a:t>
            </a:r>
            <a:r>
              <a:rPr lang="it-IT" sz="1700" dirty="0">
                <a:solidFill>
                  <a:schemeClr val="dk1"/>
                </a:solidFill>
                <a:latin typeface="Calibri"/>
                <a:ea typeface="Calibri"/>
                <a:cs typeface="Calibri"/>
                <a:sym typeface="Calibri"/>
              </a:rPr>
              <a:t>specializzati per il trattamento dei rifiuti provenienti da punti puliti</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Produzione</a:t>
            </a:r>
            <a:r>
              <a:rPr lang="it-IT" sz="1700" dirty="0">
                <a:solidFill>
                  <a:schemeClr val="dk1"/>
                </a:solidFill>
                <a:latin typeface="Calibri"/>
                <a:ea typeface="Calibri"/>
                <a:cs typeface="Calibri"/>
                <a:sym typeface="Calibri"/>
              </a:rPr>
              <a:t>, vendita o distribuzione di imballaggi biodegradabili</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Consulenza </a:t>
            </a:r>
            <a:r>
              <a:rPr lang="it-IT" sz="1700" dirty="0">
                <a:solidFill>
                  <a:schemeClr val="dk1"/>
                </a:solidFill>
                <a:latin typeface="Calibri"/>
                <a:ea typeface="Calibri"/>
                <a:cs typeface="Calibri"/>
                <a:sym typeface="Calibri"/>
              </a:rPr>
              <a:t>ambientale</a:t>
            </a:r>
          </a:p>
        </p:txBody>
      </p:sp>
      <p:sp>
        <p:nvSpPr>
          <p:cNvPr id="503" name="Google Shape;503;g19d164b436d_0_382"/>
          <p:cNvSpPr txBox="1"/>
          <p:nvPr/>
        </p:nvSpPr>
        <p:spPr>
          <a:xfrm>
            <a:off x="1115788" y="4790550"/>
            <a:ext cx="5701800" cy="835573"/>
          </a:xfrm>
          <a:prstGeom prst="rect">
            <a:avLst/>
          </a:prstGeom>
          <a:solidFill>
            <a:srgbClr val="1C8C7F"/>
          </a:solid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lvl="0" algn="just">
              <a:lnSpc>
                <a:spcPct val="115000"/>
              </a:lnSpc>
              <a:buClr>
                <a:schemeClr val="dk1"/>
              </a:buClr>
              <a:buSzPts val="1100"/>
            </a:pPr>
            <a:r>
              <a:rPr lang="it-IT" b="1" dirty="0">
                <a:solidFill>
                  <a:schemeClr val="lt1"/>
                </a:solidFill>
                <a:latin typeface="Calibri"/>
                <a:ea typeface="Calibri"/>
                <a:cs typeface="Calibri"/>
                <a:sym typeface="Calibri"/>
              </a:rPr>
              <a:t>Non dobbiamo confondere il termine agroecologia con l'agricoltura biologica. L'obiettivo principale dell'agroecologia è la produttività alimentare, essere il più rispettosi possibile della natura.</a:t>
            </a:r>
            <a:endParaRPr sz="1400" b="1" i="0" u="none" strike="noStrike" cap="none" dirty="0">
              <a:solidFill>
                <a:schemeClr val="lt1"/>
              </a:solidFill>
              <a:latin typeface="Calibri"/>
              <a:ea typeface="Calibri"/>
              <a:cs typeface="Calibri"/>
              <a:sym typeface="Calibri"/>
            </a:endParaRPr>
          </a:p>
        </p:txBody>
      </p:sp>
      <p:sp>
        <p:nvSpPr>
          <p:cNvPr id="504" name="Google Shape;504;g19d164b436d_0_382"/>
          <p:cNvSpPr/>
          <p:nvPr/>
        </p:nvSpPr>
        <p:spPr>
          <a:xfrm>
            <a:off x="1040399" y="66600"/>
            <a:ext cx="91647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 3: Imprese verdi</a:t>
            </a:r>
            <a:endParaRPr lang="it-IT" sz="3600" dirty="0" smtClean="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dirty="0">
              <a:solidFill>
                <a:srgbClr val="FAB632"/>
              </a:solidFill>
              <a:latin typeface="Calibri"/>
              <a:ea typeface="Calibri"/>
              <a:cs typeface="Calibri"/>
              <a:sym typeface="Calibri"/>
            </a:endParaRPr>
          </a:p>
        </p:txBody>
      </p:sp>
      <p:sp>
        <p:nvSpPr>
          <p:cNvPr id="505" name="Google Shape;505;g19d164b436d_0_382"/>
          <p:cNvSpPr/>
          <p:nvPr/>
        </p:nvSpPr>
        <p:spPr>
          <a:xfrm>
            <a:off x="1024205" y="705599"/>
            <a:ext cx="7692900" cy="456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2400"/>
              <a:buFont typeface="Arial"/>
              <a:buNone/>
            </a:pPr>
            <a:r>
              <a:rPr lang="it-IT" sz="2400" dirty="0" smtClean="0">
                <a:solidFill>
                  <a:srgbClr val="21B4A9"/>
                </a:solidFill>
                <a:latin typeface="Calibri"/>
                <a:ea typeface="Calibri"/>
                <a:cs typeface="Calibri"/>
                <a:sym typeface="Calibri"/>
              </a:rPr>
              <a:t>Sezione 2: Settore dell’Agroecologia</a:t>
            </a:r>
            <a:endParaRPr lang="it-IT" sz="2400" b="0" i="0" u="none" strike="noStrike" cap="none" dirty="0">
              <a:solidFill>
                <a:srgbClr val="000000"/>
              </a:solidFill>
              <a:sym typeface="Arial"/>
            </a:endParaRPr>
          </a:p>
        </p:txBody>
      </p:sp>
      <p:sp>
        <p:nvSpPr>
          <p:cNvPr id="506" name="Google Shape;506;g19d164b436d_0_382"/>
          <p:cNvSpPr/>
          <p:nvPr/>
        </p:nvSpPr>
        <p:spPr>
          <a:xfrm>
            <a:off x="1040405" y="1161599"/>
            <a:ext cx="76929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1900" b="1" dirty="0" smtClean="0">
                <a:solidFill>
                  <a:srgbClr val="C00000"/>
                </a:solidFill>
                <a:latin typeface="Calibri"/>
                <a:ea typeface="Calibri"/>
                <a:cs typeface="Calibri"/>
                <a:sym typeface="Calibri"/>
              </a:rPr>
              <a:t>Step per la transizione agroecologica:</a:t>
            </a:r>
            <a:endParaRPr lang="it-IT" sz="1900" b="1" i="0" u="none" strike="noStrike" cap="none" dirty="0">
              <a:solidFill>
                <a:srgbClr val="C00000"/>
              </a:solidFil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0"/>
        <p:cNvGrpSpPr/>
        <p:nvPr/>
      </p:nvGrpSpPr>
      <p:grpSpPr>
        <a:xfrm>
          <a:off x="0" y="0"/>
          <a:ext cx="0" cy="0"/>
          <a:chOff x="0" y="0"/>
          <a:chExt cx="0" cy="0"/>
        </a:xfrm>
      </p:grpSpPr>
      <p:sp>
        <p:nvSpPr>
          <p:cNvPr id="511" name="Google Shape;511;g19d164b436d_0_338"/>
          <p:cNvSpPr/>
          <p:nvPr/>
        </p:nvSpPr>
        <p:spPr>
          <a:xfrm>
            <a:off x="949900" y="1353075"/>
            <a:ext cx="5443800" cy="4387200"/>
          </a:xfrm>
          <a:prstGeom prst="rect">
            <a:avLst/>
          </a:prstGeom>
          <a:noFill/>
          <a:ln w="19050" cap="flat" cmpd="sng">
            <a:solidFill>
              <a:srgbClr val="F29B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g19d164b436d_0_338"/>
          <p:cNvSpPr/>
          <p:nvPr/>
        </p:nvSpPr>
        <p:spPr>
          <a:xfrm>
            <a:off x="850000" y="52175"/>
            <a:ext cx="83685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 3: Imprese verdi</a:t>
            </a:r>
            <a:endParaRPr lang="it-IT" sz="3600" dirty="0" smtClean="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lang="it-IT" sz="3600" b="1" dirty="0">
              <a:solidFill>
                <a:srgbClr val="FAB632"/>
              </a:solidFill>
              <a:latin typeface="Calibri"/>
              <a:ea typeface="Calibri"/>
              <a:cs typeface="Calibri"/>
              <a:sym typeface="Calibri"/>
            </a:endParaRPr>
          </a:p>
        </p:txBody>
      </p:sp>
      <p:sp>
        <p:nvSpPr>
          <p:cNvPr id="514" name="Google Shape;514;g19d164b436d_0_338"/>
          <p:cNvSpPr/>
          <p:nvPr/>
        </p:nvSpPr>
        <p:spPr>
          <a:xfrm>
            <a:off x="849999" y="79411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dirty="0" smtClean="0">
                <a:solidFill>
                  <a:srgbClr val="21B4A9"/>
                </a:solidFill>
                <a:latin typeface="Calibri"/>
                <a:ea typeface="Calibri"/>
                <a:cs typeface="Calibri"/>
                <a:sym typeface="Calibri"/>
              </a:rPr>
              <a:t>Sezione</a:t>
            </a:r>
            <a:r>
              <a:rPr lang="it-IT" sz="2400" b="0" i="0" u="none" strike="noStrike" cap="none" dirty="0" smtClean="0">
                <a:solidFill>
                  <a:srgbClr val="21B4A9"/>
                </a:solidFill>
                <a:latin typeface="Calibri"/>
                <a:ea typeface="Calibri"/>
                <a:cs typeface="Calibri"/>
                <a:sym typeface="Calibri"/>
              </a:rPr>
              <a:t> 3: Turismo rurale sostenibile</a:t>
            </a:r>
            <a:endParaRPr lang="it-IT" sz="2400" b="0" i="0" u="none" strike="noStrike" cap="none" dirty="0">
              <a:solidFill>
                <a:srgbClr val="000000"/>
              </a:solidFill>
              <a:sym typeface="Arial"/>
            </a:endParaRPr>
          </a:p>
        </p:txBody>
      </p:sp>
      <p:sp>
        <p:nvSpPr>
          <p:cNvPr id="515" name="Google Shape;515;g19d164b436d_0_338"/>
          <p:cNvSpPr txBox="1"/>
          <p:nvPr/>
        </p:nvSpPr>
        <p:spPr>
          <a:xfrm>
            <a:off x="1009800" y="1405250"/>
            <a:ext cx="5309100" cy="441655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it-IT" sz="2000" b="1" dirty="0" smtClean="0">
                <a:solidFill>
                  <a:srgbClr val="C00000"/>
                </a:solidFill>
                <a:latin typeface="Calibri"/>
                <a:ea typeface="Calibri"/>
                <a:cs typeface="Calibri"/>
                <a:sym typeface="Calibri"/>
              </a:rPr>
              <a:t>Il turismo rurale è associate a molteplici concetti e attività turistiche che si svolgono nelle aree rurali:</a:t>
            </a:r>
            <a:endParaRPr lang="it-IT" sz="2000" b="1" i="0" u="none" strike="noStrike" cap="none" dirty="0" smtClean="0">
              <a:solidFill>
                <a:srgbClr val="C00000"/>
              </a:solidFill>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it-IT" sz="1700" dirty="0" smtClean="0">
                <a:latin typeface="Calibri"/>
                <a:ea typeface="Calibri"/>
                <a:cs typeface="Calibri"/>
                <a:sym typeface="Calibri"/>
              </a:rPr>
              <a:t>Ecoturismo</a:t>
            </a:r>
          </a:p>
          <a:p>
            <a:pPr marL="457200" marR="0" lvl="0" indent="-336550" algn="just" rtl="0">
              <a:lnSpc>
                <a:spcPct val="100000"/>
              </a:lnSpc>
              <a:spcBef>
                <a:spcPts val="0"/>
              </a:spcBef>
              <a:spcAft>
                <a:spcPts val="0"/>
              </a:spcAft>
              <a:buSzPts val="1700"/>
              <a:buFont typeface="Calibri"/>
              <a:buChar char="●"/>
            </a:pPr>
            <a:r>
              <a:rPr lang="it-IT" sz="1700" dirty="0" smtClean="0">
                <a:latin typeface="Calibri"/>
                <a:ea typeface="Calibri"/>
                <a:cs typeface="Calibri"/>
                <a:sym typeface="Calibri"/>
              </a:rPr>
              <a:t>Agroturismo</a:t>
            </a:r>
          </a:p>
          <a:p>
            <a:pPr marL="457200" marR="0" lvl="0" indent="-336550" algn="just" rtl="0">
              <a:lnSpc>
                <a:spcPct val="100000"/>
              </a:lnSpc>
              <a:spcBef>
                <a:spcPts val="0"/>
              </a:spcBef>
              <a:spcAft>
                <a:spcPts val="0"/>
              </a:spcAft>
              <a:buSzPts val="1700"/>
              <a:buFont typeface="Calibri"/>
              <a:buChar char="●"/>
            </a:pPr>
            <a:r>
              <a:rPr lang="it-IT" sz="1700" dirty="0" smtClean="0">
                <a:latin typeface="Calibri"/>
                <a:ea typeface="Calibri"/>
                <a:cs typeface="Calibri"/>
                <a:sym typeface="Calibri"/>
              </a:rPr>
              <a:t>Turismo naturale</a:t>
            </a:r>
          </a:p>
          <a:p>
            <a:pPr marL="457200" marR="0" lvl="0" indent="-336550" algn="just" rtl="0">
              <a:lnSpc>
                <a:spcPct val="100000"/>
              </a:lnSpc>
              <a:spcBef>
                <a:spcPts val="0"/>
              </a:spcBef>
              <a:spcAft>
                <a:spcPts val="0"/>
              </a:spcAft>
              <a:buSzPts val="1700"/>
              <a:buFont typeface="Calibri"/>
              <a:buChar char="●"/>
            </a:pPr>
            <a:r>
              <a:rPr lang="it-IT" sz="1700" dirty="0" smtClean="0">
                <a:latin typeface="Calibri"/>
                <a:ea typeface="Calibri"/>
                <a:cs typeface="Calibri"/>
                <a:sym typeface="Calibri"/>
              </a:rPr>
              <a:t>Viaggio d’avventura</a:t>
            </a:r>
          </a:p>
          <a:p>
            <a:pPr marL="457200" marR="0" lvl="0" indent="-336550" algn="just" rtl="0">
              <a:lnSpc>
                <a:spcPct val="100000"/>
              </a:lnSpc>
              <a:spcBef>
                <a:spcPts val="0"/>
              </a:spcBef>
              <a:spcAft>
                <a:spcPts val="0"/>
              </a:spcAft>
              <a:buSzPts val="1700"/>
              <a:buFont typeface="Calibri"/>
              <a:buChar char="●"/>
            </a:pPr>
            <a:r>
              <a:rPr lang="it-IT" sz="1700" dirty="0" smtClean="0">
                <a:latin typeface="Calibri"/>
                <a:ea typeface="Calibri"/>
                <a:cs typeface="Calibri"/>
                <a:sym typeface="Calibri"/>
              </a:rPr>
              <a:t>Turismo green</a:t>
            </a:r>
          </a:p>
          <a:p>
            <a:pPr marL="457200" marR="0" lvl="0" indent="-336550" algn="just" rtl="0">
              <a:lnSpc>
                <a:spcPct val="100000"/>
              </a:lnSpc>
              <a:spcBef>
                <a:spcPts val="0"/>
              </a:spcBef>
              <a:spcAft>
                <a:spcPts val="0"/>
              </a:spcAft>
              <a:buSzPts val="1700"/>
              <a:buFont typeface="Calibri"/>
              <a:buChar char="●"/>
            </a:pPr>
            <a:r>
              <a:rPr lang="it-IT" sz="1700" dirty="0" smtClean="0">
                <a:latin typeface="Calibri"/>
                <a:ea typeface="Calibri"/>
                <a:cs typeface="Calibri"/>
                <a:sym typeface="Calibri"/>
              </a:rPr>
              <a:t>Attività come:</a:t>
            </a:r>
          </a:p>
          <a:p>
            <a:pPr marL="914400" marR="0" lvl="1" indent="-336550" algn="just" rtl="0">
              <a:lnSpc>
                <a:spcPct val="100000"/>
              </a:lnSpc>
              <a:spcBef>
                <a:spcPts val="0"/>
              </a:spcBef>
              <a:spcAft>
                <a:spcPts val="0"/>
              </a:spcAft>
              <a:buSzPts val="1700"/>
              <a:buFont typeface="Calibri"/>
              <a:buChar char="○"/>
            </a:pPr>
            <a:r>
              <a:rPr lang="it-IT" sz="1700" dirty="0" smtClean="0">
                <a:latin typeface="Calibri"/>
                <a:ea typeface="Calibri"/>
                <a:cs typeface="Calibri"/>
                <a:sym typeface="Calibri"/>
              </a:rPr>
              <a:t>Gastronomia</a:t>
            </a:r>
          </a:p>
          <a:p>
            <a:pPr marL="914400" marR="0" lvl="1" indent="-336550" algn="just" rtl="0">
              <a:lnSpc>
                <a:spcPct val="100000"/>
              </a:lnSpc>
              <a:spcBef>
                <a:spcPts val="0"/>
              </a:spcBef>
              <a:spcAft>
                <a:spcPts val="0"/>
              </a:spcAft>
              <a:buSzPts val="1700"/>
              <a:buFont typeface="Calibri"/>
              <a:buChar char="○"/>
            </a:pPr>
            <a:r>
              <a:rPr lang="it-IT" sz="1700" dirty="0" smtClean="0">
                <a:latin typeface="Calibri"/>
                <a:ea typeface="Calibri"/>
                <a:cs typeface="Calibri"/>
                <a:sym typeface="Calibri"/>
              </a:rPr>
              <a:t>Equitazione</a:t>
            </a:r>
          </a:p>
          <a:p>
            <a:pPr marL="914400" marR="0" lvl="1" indent="-336550" algn="just" rtl="0">
              <a:lnSpc>
                <a:spcPct val="100000"/>
              </a:lnSpc>
              <a:spcBef>
                <a:spcPts val="0"/>
              </a:spcBef>
              <a:spcAft>
                <a:spcPts val="0"/>
              </a:spcAft>
              <a:buSzPts val="1700"/>
              <a:buFont typeface="Calibri"/>
              <a:buChar char="○"/>
            </a:pPr>
            <a:r>
              <a:rPr lang="it-IT" sz="1700" dirty="0" smtClean="0">
                <a:latin typeface="Calibri"/>
                <a:ea typeface="Calibri"/>
                <a:cs typeface="Calibri"/>
                <a:sym typeface="Calibri"/>
              </a:rPr>
              <a:t>Caccia</a:t>
            </a:r>
          </a:p>
          <a:p>
            <a:pPr marL="914400" marR="0" lvl="1" indent="-336550" algn="just" rtl="0">
              <a:lnSpc>
                <a:spcPct val="100000"/>
              </a:lnSpc>
              <a:spcBef>
                <a:spcPts val="0"/>
              </a:spcBef>
              <a:spcAft>
                <a:spcPts val="0"/>
              </a:spcAft>
              <a:buSzPts val="1700"/>
              <a:buFont typeface="Calibri"/>
              <a:buChar char="○"/>
            </a:pPr>
            <a:r>
              <a:rPr lang="it-IT" sz="1700" dirty="0" smtClean="0">
                <a:latin typeface="Calibri"/>
                <a:ea typeface="Calibri"/>
                <a:cs typeface="Calibri"/>
                <a:sym typeface="Calibri"/>
              </a:rPr>
              <a:t>Pesca</a:t>
            </a:r>
          </a:p>
          <a:p>
            <a:pPr marL="914400" marR="0" lvl="1" indent="-336550" algn="just" rtl="0">
              <a:lnSpc>
                <a:spcPct val="100000"/>
              </a:lnSpc>
              <a:spcBef>
                <a:spcPts val="0"/>
              </a:spcBef>
              <a:spcAft>
                <a:spcPts val="0"/>
              </a:spcAft>
              <a:buSzPts val="1700"/>
              <a:buFont typeface="Calibri"/>
              <a:buChar char="○"/>
            </a:pPr>
            <a:r>
              <a:rPr lang="it-IT" sz="1700" dirty="0" smtClean="0">
                <a:latin typeface="Calibri"/>
                <a:ea typeface="Calibri"/>
                <a:cs typeface="Calibri"/>
                <a:sym typeface="Calibri"/>
              </a:rPr>
              <a:t>Altri sport</a:t>
            </a:r>
          </a:p>
          <a:p>
            <a:pPr marL="914400" marR="0" lvl="1" indent="-336550" algn="just" rtl="0">
              <a:lnSpc>
                <a:spcPct val="100000"/>
              </a:lnSpc>
              <a:spcBef>
                <a:spcPts val="0"/>
              </a:spcBef>
              <a:spcAft>
                <a:spcPts val="0"/>
              </a:spcAft>
              <a:buSzPts val="1700"/>
              <a:buFont typeface="Calibri"/>
              <a:buChar char="○"/>
            </a:pPr>
            <a:r>
              <a:rPr lang="it-IT" sz="1700" dirty="0" smtClean="0">
                <a:latin typeface="Calibri"/>
                <a:ea typeface="Calibri"/>
                <a:cs typeface="Calibri"/>
                <a:sym typeface="Calibri"/>
              </a:rPr>
              <a:t>Visite culturali e storiche</a:t>
            </a:r>
          </a:p>
          <a:p>
            <a:pPr marL="914400" marR="0" lvl="1" indent="-336550" algn="just" rtl="0">
              <a:lnSpc>
                <a:spcPct val="100000"/>
              </a:lnSpc>
              <a:spcBef>
                <a:spcPts val="0"/>
              </a:spcBef>
              <a:spcAft>
                <a:spcPts val="0"/>
              </a:spcAft>
              <a:buSzPts val="1700"/>
              <a:buFont typeface="Calibri"/>
              <a:buChar char="○"/>
            </a:pPr>
            <a:r>
              <a:rPr lang="it-IT" sz="1700" dirty="0" smtClean="0">
                <a:latin typeface="Calibri"/>
                <a:ea typeface="Calibri"/>
                <a:cs typeface="Calibri"/>
                <a:sym typeface="Calibri"/>
              </a:rPr>
              <a:t>Altro</a:t>
            </a:r>
            <a:endParaRPr lang="it-IT" sz="1700" dirty="0">
              <a:latin typeface="Calibri"/>
              <a:ea typeface="Calibri"/>
              <a:cs typeface="Calibri"/>
              <a:sym typeface="Calibri"/>
            </a:endParaRPr>
          </a:p>
        </p:txBody>
      </p:sp>
      <p:sp>
        <p:nvSpPr>
          <p:cNvPr id="516" name="Google Shape;516;g19d164b436d_0_338"/>
          <p:cNvSpPr txBox="1"/>
          <p:nvPr/>
        </p:nvSpPr>
        <p:spPr>
          <a:xfrm>
            <a:off x="6761650" y="1353075"/>
            <a:ext cx="4674300" cy="29392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it-IT" sz="1800" b="1" dirty="0" smtClean="0">
                <a:solidFill>
                  <a:schemeClr val="dk1"/>
                </a:solidFill>
                <a:latin typeface="Calibri"/>
                <a:ea typeface="Calibri"/>
                <a:cs typeface="Calibri"/>
                <a:sym typeface="Calibri"/>
              </a:rPr>
              <a:t>Alcuni benefici promossi da questo approccio turistico:</a:t>
            </a:r>
          </a:p>
          <a:p>
            <a:pPr marL="0" marR="0" lvl="0" indent="0" algn="just" rtl="0">
              <a:lnSpc>
                <a:spcPct val="100000"/>
              </a:lnSpc>
              <a:spcBef>
                <a:spcPts val="0"/>
              </a:spcBef>
              <a:spcAft>
                <a:spcPts val="0"/>
              </a:spcAft>
              <a:buNone/>
            </a:pPr>
            <a:endParaRPr lang="it-IT" sz="500" b="1" dirty="0" smtClean="0">
              <a:solidFill>
                <a:schemeClr val="dk1"/>
              </a:solidFill>
              <a:latin typeface="Calibri"/>
              <a:ea typeface="Calibri"/>
              <a:cs typeface="Calibri"/>
              <a:sym typeface="Calibri"/>
            </a:endParaRPr>
          </a:p>
          <a:p>
            <a:pPr marL="285750" marR="0" lvl="0" indent="-285750" algn="just" rtl="0">
              <a:lnSpc>
                <a:spcPct val="100000"/>
              </a:lnSpc>
              <a:spcBef>
                <a:spcPts val="0"/>
              </a:spcBef>
              <a:spcAft>
                <a:spcPts val="0"/>
              </a:spcAft>
              <a:buFont typeface="Arial" panose="020B0604020202020204" pitchFamily="34" charset="0"/>
              <a:buChar char="•"/>
            </a:pPr>
            <a:r>
              <a:rPr lang="it-IT" sz="1800" dirty="0" smtClean="0">
                <a:solidFill>
                  <a:schemeClr val="dk1"/>
                </a:solidFill>
                <a:latin typeface="Calibri"/>
                <a:ea typeface="Calibri"/>
                <a:cs typeface="Calibri"/>
                <a:sym typeface="Calibri"/>
              </a:rPr>
              <a:t>Promuove il patrimonio culturale locale</a:t>
            </a:r>
          </a:p>
          <a:p>
            <a:pPr marL="285750" marR="0" lvl="0" indent="-285750" algn="just" rtl="0">
              <a:lnSpc>
                <a:spcPct val="100000"/>
              </a:lnSpc>
              <a:spcBef>
                <a:spcPts val="0"/>
              </a:spcBef>
              <a:spcAft>
                <a:spcPts val="0"/>
              </a:spcAft>
              <a:buFont typeface="Arial" panose="020B0604020202020204" pitchFamily="34" charset="0"/>
              <a:buChar char="•"/>
            </a:pPr>
            <a:r>
              <a:rPr lang="it-IT" sz="1800" dirty="0" smtClean="0">
                <a:solidFill>
                  <a:schemeClr val="dk1"/>
                </a:solidFill>
                <a:latin typeface="Calibri"/>
                <a:ea typeface="Calibri"/>
                <a:cs typeface="Calibri"/>
                <a:sym typeface="Calibri"/>
              </a:rPr>
              <a:t>Conferisce alla popolazione locale l'autorità di interpretare e trasferire la cultura locale</a:t>
            </a:r>
          </a:p>
          <a:p>
            <a:pPr marL="285750" marR="0" lvl="0" indent="-285750" algn="just" rtl="0">
              <a:lnSpc>
                <a:spcPct val="100000"/>
              </a:lnSpc>
              <a:spcBef>
                <a:spcPts val="0"/>
              </a:spcBef>
              <a:spcAft>
                <a:spcPts val="0"/>
              </a:spcAft>
              <a:buFont typeface="Arial" panose="020B0604020202020204" pitchFamily="34" charset="0"/>
              <a:buChar char="•"/>
            </a:pPr>
            <a:r>
              <a:rPr lang="it-IT" sz="1800" dirty="0" smtClean="0">
                <a:solidFill>
                  <a:schemeClr val="dk1"/>
                </a:solidFill>
                <a:latin typeface="Calibri"/>
                <a:ea typeface="Calibri"/>
                <a:cs typeface="Calibri"/>
                <a:sym typeface="Calibri"/>
              </a:rPr>
              <a:t>Garantisce crescita economica locale</a:t>
            </a:r>
          </a:p>
          <a:p>
            <a:pPr marL="285750" marR="0" lvl="0" indent="-285750" algn="just" rtl="0">
              <a:lnSpc>
                <a:spcPct val="100000"/>
              </a:lnSpc>
              <a:spcBef>
                <a:spcPts val="0"/>
              </a:spcBef>
              <a:spcAft>
                <a:spcPts val="0"/>
              </a:spcAft>
              <a:buFont typeface="Arial" panose="020B0604020202020204" pitchFamily="34" charset="0"/>
              <a:buChar char="•"/>
            </a:pPr>
            <a:r>
              <a:rPr lang="it-IT" sz="1800" dirty="0" smtClean="0">
                <a:solidFill>
                  <a:schemeClr val="dk1"/>
                </a:solidFill>
                <a:latin typeface="Calibri"/>
                <a:ea typeface="Calibri"/>
                <a:cs typeface="Calibri"/>
                <a:sym typeface="Calibri"/>
              </a:rPr>
              <a:t>Promuove lo scambio interculturale</a:t>
            </a:r>
          </a:p>
          <a:p>
            <a:pPr marL="285750" marR="0" lvl="0" indent="-285750" algn="just" rtl="0">
              <a:lnSpc>
                <a:spcPct val="100000"/>
              </a:lnSpc>
              <a:spcBef>
                <a:spcPts val="0"/>
              </a:spcBef>
              <a:spcAft>
                <a:spcPts val="0"/>
              </a:spcAft>
              <a:buFont typeface="Arial" panose="020B0604020202020204" pitchFamily="34" charset="0"/>
              <a:buChar char="•"/>
            </a:pPr>
            <a:r>
              <a:rPr lang="it-IT" sz="1800" dirty="0" smtClean="0">
                <a:solidFill>
                  <a:schemeClr val="dk1"/>
                </a:solidFill>
                <a:latin typeface="Calibri"/>
                <a:ea typeface="Calibri"/>
                <a:cs typeface="Calibri"/>
                <a:sym typeface="Calibri"/>
              </a:rPr>
              <a:t>Migliora le condizioni di vita dei residenti delle zone rurali</a:t>
            </a:r>
          </a:p>
          <a:p>
            <a:pPr marL="285750" marR="0" lvl="0" indent="-285750" algn="just" rtl="0">
              <a:lnSpc>
                <a:spcPct val="100000"/>
              </a:lnSpc>
              <a:spcBef>
                <a:spcPts val="0"/>
              </a:spcBef>
              <a:spcAft>
                <a:spcPts val="0"/>
              </a:spcAft>
              <a:buFont typeface="Arial" panose="020B0604020202020204" pitchFamily="34" charset="0"/>
              <a:buChar char="•"/>
            </a:pPr>
            <a:r>
              <a:rPr lang="it-IT" sz="1800" dirty="0" smtClean="0">
                <a:solidFill>
                  <a:schemeClr val="dk1"/>
                </a:solidFill>
                <a:latin typeface="Calibri"/>
                <a:ea typeface="Calibri"/>
                <a:cs typeface="Calibri"/>
                <a:sym typeface="Calibri"/>
              </a:rPr>
              <a:t>Aumenta l'occupabilità</a:t>
            </a:r>
            <a:endParaRPr lang="it-IT" sz="1800" dirty="0">
              <a:solidFill>
                <a:schemeClr val="dk1"/>
              </a:solidFill>
              <a:latin typeface="Calibri"/>
              <a:ea typeface="Calibri"/>
              <a:cs typeface="Calibri"/>
              <a:sym typeface="Calibri"/>
            </a:endParaRPr>
          </a:p>
        </p:txBody>
      </p:sp>
      <p:sp>
        <p:nvSpPr>
          <p:cNvPr id="517" name="Google Shape;517;g19d164b436d_0_338"/>
          <p:cNvSpPr txBox="1"/>
          <p:nvPr/>
        </p:nvSpPr>
        <p:spPr>
          <a:xfrm>
            <a:off x="6977650" y="4613713"/>
            <a:ext cx="4458300" cy="1154122"/>
          </a:xfrm>
          <a:prstGeom prst="rect">
            <a:avLst/>
          </a:prstGeom>
          <a:solidFill>
            <a:srgbClr val="1C8C7F"/>
          </a:solid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lvl="0" algn="just">
              <a:lnSpc>
                <a:spcPct val="115000"/>
              </a:lnSpc>
              <a:buClr>
                <a:schemeClr val="dk1"/>
              </a:buClr>
              <a:buSzPts val="1100"/>
            </a:pPr>
            <a:r>
              <a:rPr lang="it-IT" sz="1500" b="1" dirty="0">
                <a:solidFill>
                  <a:schemeClr val="lt1"/>
                </a:solidFill>
                <a:latin typeface="Calibri"/>
                <a:ea typeface="Calibri"/>
                <a:cs typeface="Calibri"/>
                <a:sym typeface="Calibri"/>
              </a:rPr>
              <a:t>Dopo il periodo di pandemia causato da COVID-19, numerosi studi rilevano che vi è un aumento dell'interesse e della predisposizione del viaggiatore o del turista per i paesaggi rurali e la cultura locale.</a:t>
            </a:r>
            <a:endParaRPr sz="1500" b="1" i="0" u="none" strike="noStrike" cap="none" dirty="0">
              <a:solidFill>
                <a:schemeClr val="lt1"/>
              </a:solidFill>
              <a:latin typeface="Calibri"/>
              <a:ea typeface="Calibri"/>
              <a:cs typeface="Calibri"/>
              <a:sym typeface="Calibri"/>
            </a:endParaRPr>
          </a:p>
        </p:txBody>
      </p:sp>
      <p:pic>
        <p:nvPicPr>
          <p:cNvPr id="518" name="Google Shape;518;g19d164b436d_0_338"/>
          <p:cNvPicPr preferRelativeResize="0"/>
          <p:nvPr/>
        </p:nvPicPr>
        <p:blipFill rotWithShape="1">
          <a:blip r:embed="rId4">
            <a:alphaModFix/>
          </a:blip>
          <a:srcRect/>
          <a:stretch/>
        </p:blipFill>
        <p:spPr>
          <a:xfrm>
            <a:off x="4630311" y="3863225"/>
            <a:ext cx="2407250" cy="22714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
          <p:cNvSpPr/>
          <p:nvPr/>
        </p:nvSpPr>
        <p:spPr>
          <a:xfrm>
            <a:off x="1409562" y="1718479"/>
            <a:ext cx="5588700" cy="367878"/>
          </a:xfrm>
          <a:prstGeom prst="rect">
            <a:avLst/>
          </a:prstGeom>
          <a:noFill/>
          <a:ln>
            <a:noFill/>
          </a:ln>
        </p:spPr>
        <p:txBody>
          <a:bodyPr spcFirstLastPara="1" wrap="square" lIns="90000" tIns="45000" rIns="90000" bIns="45000" anchor="t" anchorCtr="0">
            <a:spAutoFit/>
          </a:bodyPr>
          <a:lstStyle/>
          <a:p>
            <a:pPr marL="0" lvl="0" indent="0" algn="just" rtl="0">
              <a:spcBef>
                <a:spcPts val="0"/>
              </a:spcBef>
              <a:spcAft>
                <a:spcPts val="0"/>
              </a:spcAft>
              <a:buClr>
                <a:schemeClr val="dk1"/>
              </a:buClr>
              <a:buFont typeface="Arial"/>
              <a:buNone/>
            </a:pPr>
            <a:r>
              <a:rPr lang="it-IT" sz="1800" dirty="0" smtClean="0">
                <a:solidFill>
                  <a:schemeClr val="dk1"/>
                </a:solidFill>
                <a:latin typeface="Calibri"/>
                <a:ea typeface="Calibri"/>
                <a:cs typeface="Calibri"/>
                <a:sym typeface="Calibri"/>
              </a:rPr>
              <a:t>Alla fine di questo modulo sarai in grado di:</a:t>
            </a:r>
            <a:endParaRPr lang="it-IT" dirty="0">
              <a:solidFill>
                <a:schemeClr val="dk1"/>
              </a:solidFill>
            </a:endParaRPr>
          </a:p>
        </p:txBody>
      </p:sp>
      <p:sp>
        <p:nvSpPr>
          <p:cNvPr id="129" name="Google Shape;129;p2"/>
          <p:cNvSpPr/>
          <p:nvPr/>
        </p:nvSpPr>
        <p:spPr>
          <a:xfrm>
            <a:off x="1904412" y="2469111"/>
            <a:ext cx="8602500" cy="414044"/>
          </a:xfrm>
          <a:prstGeom prst="rect">
            <a:avLst/>
          </a:prstGeom>
          <a:noFill/>
          <a:ln>
            <a:noFill/>
          </a:ln>
        </p:spPr>
        <p:txBody>
          <a:bodyPr spcFirstLastPara="1" wrap="square" lIns="90000" tIns="45000" rIns="90000" bIns="45000" anchor="t" anchorCtr="0">
            <a:spAutoFit/>
          </a:bodyPr>
          <a:lstStyle/>
          <a:p>
            <a:pPr lvl="0" algn="just">
              <a:buSzPts val="1800"/>
            </a:pPr>
            <a:r>
              <a:rPr lang="it-IT" sz="2100" b="0" i="0" u="none" strike="noStrike" cap="none" dirty="0" smtClean="0">
                <a:solidFill>
                  <a:srgbClr val="21B4A9"/>
                </a:solidFill>
                <a:latin typeface="Calibri"/>
                <a:ea typeface="Calibri"/>
                <a:cs typeface="Calibri"/>
                <a:sym typeface="Calibri"/>
              </a:rPr>
              <a:t>Obiettivo 1: </a:t>
            </a:r>
            <a:r>
              <a:rPr lang="it-IT" sz="2100" dirty="0" smtClean="0">
                <a:solidFill>
                  <a:srgbClr val="21B4A9"/>
                </a:solidFill>
                <a:latin typeface="Calibri"/>
                <a:ea typeface="Calibri"/>
                <a:cs typeface="Calibri"/>
                <a:sym typeface="Calibri"/>
              </a:rPr>
              <a:t>Capire i concetti legati alla green economy</a:t>
            </a:r>
            <a:endParaRPr lang="it-IT" sz="2100" b="0" i="0" u="none" strike="noStrike" cap="none" dirty="0">
              <a:solidFill>
                <a:srgbClr val="000000"/>
              </a:solidFill>
              <a:sym typeface="Arial"/>
            </a:endParaRPr>
          </a:p>
        </p:txBody>
      </p:sp>
      <p:sp>
        <p:nvSpPr>
          <p:cNvPr id="130" name="Google Shape;130;p2"/>
          <p:cNvSpPr/>
          <p:nvPr/>
        </p:nvSpPr>
        <p:spPr>
          <a:xfrm>
            <a:off x="1861136" y="3101272"/>
            <a:ext cx="9583611" cy="414044"/>
          </a:xfrm>
          <a:prstGeom prst="rect">
            <a:avLst/>
          </a:prstGeom>
          <a:noFill/>
          <a:ln>
            <a:noFill/>
          </a:ln>
        </p:spPr>
        <p:txBody>
          <a:bodyPr spcFirstLastPara="1" wrap="square" lIns="90000" tIns="45000" rIns="90000" bIns="45000" anchor="t" anchorCtr="0">
            <a:spAutoFit/>
          </a:bodyPr>
          <a:lstStyle/>
          <a:p>
            <a:pPr lvl="0" algn="just">
              <a:buSzPts val="1800"/>
            </a:pPr>
            <a:r>
              <a:rPr lang="it-IT" sz="2100" b="0" i="0" u="none" strike="noStrike" cap="none" dirty="0" smtClean="0">
                <a:solidFill>
                  <a:srgbClr val="FAB632"/>
                </a:solidFill>
                <a:latin typeface="Calibri"/>
                <a:ea typeface="Calibri"/>
                <a:cs typeface="Calibri"/>
                <a:sym typeface="Calibri"/>
              </a:rPr>
              <a:t>Obiettivo 2: </a:t>
            </a:r>
            <a:r>
              <a:rPr lang="it-IT" sz="2100" dirty="0" smtClean="0">
                <a:solidFill>
                  <a:srgbClr val="FAB632"/>
                </a:solidFill>
                <a:latin typeface="Calibri"/>
                <a:ea typeface="Calibri"/>
                <a:cs typeface="Calibri"/>
                <a:sym typeface="Calibri"/>
              </a:rPr>
              <a:t>Riconoscere le opportunità di lavoro verde in un contesto rurale</a:t>
            </a:r>
            <a:endParaRPr lang="it-IT" sz="2100" b="0" i="0" u="none" strike="noStrike" cap="none" dirty="0">
              <a:solidFill>
                <a:srgbClr val="000000"/>
              </a:solidFill>
              <a:sym typeface="Arial"/>
            </a:endParaRPr>
          </a:p>
        </p:txBody>
      </p:sp>
      <p:sp>
        <p:nvSpPr>
          <p:cNvPr id="131" name="Google Shape;131;p2"/>
          <p:cNvSpPr/>
          <p:nvPr/>
        </p:nvSpPr>
        <p:spPr>
          <a:xfrm>
            <a:off x="1409550" y="788825"/>
            <a:ext cx="5093100" cy="1016069"/>
          </a:xfrm>
          <a:prstGeom prst="rect">
            <a:avLst/>
          </a:prstGeom>
          <a:noFill/>
          <a:ln>
            <a:noFill/>
          </a:ln>
        </p:spPr>
        <p:txBody>
          <a:bodyPr spcFirstLastPara="1" wrap="square" lIns="90000" tIns="45000" rIns="90000" bIns="45000" anchor="t" anchorCtr="0">
            <a:spAutoFit/>
          </a:bodyPr>
          <a:lstStyle/>
          <a:p>
            <a:pPr marL="0" lvl="0" indent="0" algn="l" rtl="0">
              <a:lnSpc>
                <a:spcPct val="166666"/>
              </a:lnSpc>
              <a:spcBef>
                <a:spcPts val="0"/>
              </a:spcBef>
              <a:spcAft>
                <a:spcPts val="0"/>
              </a:spcAft>
              <a:buClr>
                <a:schemeClr val="dk1"/>
              </a:buClr>
              <a:buFont typeface="Arial"/>
              <a:buNone/>
            </a:pPr>
            <a:r>
              <a:rPr lang="it-IT" sz="3600" b="1" dirty="0" smtClean="0">
                <a:solidFill>
                  <a:srgbClr val="FAB632"/>
                </a:solidFill>
                <a:latin typeface="Calibri"/>
                <a:ea typeface="Calibri"/>
                <a:cs typeface="Calibri"/>
                <a:sym typeface="Calibri"/>
              </a:rPr>
              <a:t>Obiettivi</a:t>
            </a:r>
            <a:endParaRPr lang="it-IT" sz="3900" b="1" dirty="0">
              <a:solidFill>
                <a:srgbClr val="FAB632"/>
              </a:solidFill>
              <a:latin typeface="Calibri"/>
              <a:ea typeface="Calibri"/>
              <a:cs typeface="Calibri"/>
              <a:sym typeface="Calibri"/>
            </a:endParaRPr>
          </a:p>
        </p:txBody>
      </p:sp>
      <p:sp>
        <p:nvSpPr>
          <p:cNvPr id="132" name="Google Shape;132;p2"/>
          <p:cNvSpPr/>
          <p:nvPr/>
        </p:nvSpPr>
        <p:spPr>
          <a:xfrm>
            <a:off x="1474823" y="3210026"/>
            <a:ext cx="262800" cy="2334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133" name="Google Shape;133;p2"/>
          <p:cNvSpPr/>
          <p:nvPr/>
        </p:nvSpPr>
        <p:spPr>
          <a:xfrm>
            <a:off x="1474822" y="2600500"/>
            <a:ext cx="262800" cy="2334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136" name="Google Shape;136;p2"/>
          <p:cNvSpPr/>
          <p:nvPr/>
        </p:nvSpPr>
        <p:spPr>
          <a:xfrm>
            <a:off x="1474824" y="3886813"/>
            <a:ext cx="262800" cy="2334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137" name="Google Shape;137;p2"/>
          <p:cNvSpPr txBox="1"/>
          <p:nvPr/>
        </p:nvSpPr>
        <p:spPr>
          <a:xfrm>
            <a:off x="1861136" y="3749612"/>
            <a:ext cx="9799934" cy="507801"/>
          </a:xfrm>
          <a:prstGeom prst="rect">
            <a:avLst/>
          </a:prstGeom>
          <a:noFill/>
          <a:ln>
            <a:noFill/>
          </a:ln>
        </p:spPr>
        <p:txBody>
          <a:bodyPr spcFirstLastPara="1" wrap="square" lIns="91425" tIns="91425" rIns="91425" bIns="91425" anchor="t" anchorCtr="0">
            <a:spAutoFit/>
          </a:bodyPr>
          <a:lstStyle/>
          <a:p>
            <a:pPr lvl="0" algn="just"/>
            <a:r>
              <a:rPr lang="it-IT" sz="2100" dirty="0" smtClean="0">
                <a:solidFill>
                  <a:srgbClr val="C00000"/>
                </a:solidFill>
                <a:latin typeface="Calibri"/>
                <a:ea typeface="Calibri"/>
                <a:cs typeface="Calibri"/>
                <a:sym typeface="Calibri"/>
              </a:rPr>
              <a:t>Obiettivo 3: Conoscere i differenti settori delle imprese verdi in un conteso rurale</a:t>
            </a:r>
            <a:endParaRPr lang="it-IT" sz="2100" dirty="0">
              <a:solidFill>
                <a:srgbClr val="C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2"/>
        <p:cNvGrpSpPr/>
        <p:nvPr/>
      </p:nvGrpSpPr>
      <p:grpSpPr>
        <a:xfrm>
          <a:off x="0" y="0"/>
          <a:ext cx="0" cy="0"/>
          <a:chOff x="0" y="0"/>
          <a:chExt cx="0" cy="0"/>
        </a:xfrm>
      </p:grpSpPr>
      <p:sp>
        <p:nvSpPr>
          <p:cNvPr id="524" name="Google Shape;524;g19d164b436d_0_344"/>
          <p:cNvSpPr/>
          <p:nvPr/>
        </p:nvSpPr>
        <p:spPr>
          <a:xfrm>
            <a:off x="850005" y="932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 3: Imprese verdi</a:t>
            </a:r>
            <a:endParaRPr lang="it-IT" sz="3600" dirty="0" smtClean="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dirty="0">
              <a:solidFill>
                <a:srgbClr val="FAB632"/>
              </a:solidFill>
              <a:latin typeface="Calibri"/>
              <a:ea typeface="Calibri"/>
              <a:cs typeface="Calibri"/>
              <a:sym typeface="Calibri"/>
            </a:endParaRPr>
          </a:p>
        </p:txBody>
      </p:sp>
      <p:sp>
        <p:nvSpPr>
          <p:cNvPr id="525" name="Google Shape;525;g19d164b436d_0_344"/>
          <p:cNvSpPr/>
          <p:nvPr/>
        </p:nvSpPr>
        <p:spPr>
          <a:xfrm>
            <a:off x="849999" y="79411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0" i="0" u="none" strike="noStrike" cap="none" dirty="0" smtClean="0">
                <a:solidFill>
                  <a:srgbClr val="21B4A9"/>
                </a:solidFill>
                <a:latin typeface="Calibri"/>
                <a:ea typeface="Calibri"/>
                <a:cs typeface="Calibri"/>
                <a:sym typeface="Calibri"/>
              </a:rPr>
              <a:t>Sezione 4: Digitalizzazione rurale</a:t>
            </a:r>
            <a:endParaRPr lang="it-IT" sz="2400" b="0" i="0" u="none" strike="noStrike" cap="none" dirty="0">
              <a:solidFill>
                <a:srgbClr val="000000"/>
              </a:solidFill>
              <a:sym typeface="Arial"/>
            </a:endParaRPr>
          </a:p>
        </p:txBody>
      </p:sp>
      <p:sp>
        <p:nvSpPr>
          <p:cNvPr id="526" name="Google Shape;526;g19d164b436d_0_344"/>
          <p:cNvSpPr/>
          <p:nvPr/>
        </p:nvSpPr>
        <p:spPr>
          <a:xfrm>
            <a:off x="4900475" y="1250125"/>
            <a:ext cx="7094880" cy="4895700"/>
          </a:xfrm>
          <a:prstGeom prst="rect">
            <a:avLst/>
          </a:prstGeom>
          <a:noFill/>
          <a:ln>
            <a:noFill/>
          </a:ln>
        </p:spPr>
        <p:txBody>
          <a:bodyPr spcFirstLastPara="1" wrap="square" lIns="90000" tIns="45000" rIns="90000" bIns="45000" anchor="t" anchorCtr="0">
            <a:noAutofit/>
          </a:bodyPr>
          <a:lstStyle/>
          <a:p>
            <a:pPr lvl="0" algn="just">
              <a:buClr>
                <a:schemeClr val="dk1"/>
              </a:buClr>
              <a:buSzPts val="1100"/>
            </a:pPr>
            <a:r>
              <a:rPr lang="it-IT" sz="1700" b="1" dirty="0">
                <a:solidFill>
                  <a:schemeClr val="dk1"/>
                </a:solidFill>
                <a:latin typeface="Calibri"/>
                <a:ea typeface="Calibri"/>
                <a:cs typeface="Calibri"/>
                <a:sym typeface="Calibri"/>
              </a:rPr>
              <a:t>Affinché la digitalizzazione rurale sia inclusiva, vengono proposti i seguenti </a:t>
            </a:r>
            <a:r>
              <a:rPr lang="it-IT" sz="1700" b="1" dirty="0" smtClean="0">
                <a:solidFill>
                  <a:schemeClr val="dk1"/>
                </a:solidFill>
                <a:latin typeface="Calibri"/>
                <a:ea typeface="Calibri"/>
                <a:cs typeface="Calibri"/>
                <a:sym typeface="Calibri"/>
              </a:rPr>
              <a:t>principi:</a:t>
            </a:r>
          </a:p>
          <a:p>
            <a:pPr lvl="0" algn="just">
              <a:buClr>
                <a:schemeClr val="dk1"/>
              </a:buClr>
              <a:buSzPts val="1100"/>
            </a:pPr>
            <a:endParaRPr lang="it-IT" sz="1700" b="1" dirty="0">
              <a:solidFill>
                <a:schemeClr val="dk1"/>
              </a:solidFill>
              <a:latin typeface="Calibri"/>
              <a:ea typeface="Calibri"/>
              <a:cs typeface="Calibri"/>
              <a:sym typeface="Calibri"/>
            </a:endParaRPr>
          </a:p>
          <a:p>
            <a:pPr lvl="0" algn="just">
              <a:buClr>
                <a:schemeClr val="dk1"/>
              </a:buClr>
              <a:buSzPts val="1100"/>
            </a:pPr>
            <a:r>
              <a:rPr lang="it-IT" sz="1700" b="1" dirty="0" smtClean="0">
                <a:solidFill>
                  <a:srgbClr val="C00000"/>
                </a:solidFill>
                <a:latin typeface="Calibri"/>
                <a:ea typeface="Calibri"/>
                <a:cs typeface="Calibri"/>
                <a:sym typeface="Calibri"/>
              </a:rPr>
              <a:t>1. Promozione delle condizioni base</a:t>
            </a:r>
          </a:p>
          <a:p>
            <a:pPr lvl="0" algn="just">
              <a:buClr>
                <a:schemeClr val="dk1"/>
              </a:buClr>
              <a:buSzPts val="1100"/>
            </a:pPr>
            <a:r>
              <a:rPr lang="it-IT" sz="1700" dirty="0" smtClean="0">
                <a:solidFill>
                  <a:schemeClr val="dk1"/>
                </a:solidFill>
                <a:latin typeface="Calibri"/>
                <a:ea typeface="Calibri"/>
                <a:cs typeface="Calibri"/>
                <a:sym typeface="Calibri"/>
              </a:rPr>
              <a:t>Si riferisce alle abilità e alle competenze digitali delle persone nelle zone rurali oltre alle infrastrutture necessarie. La trasformazione digitale deve comportare un beneficio economico per la popolazione.</a:t>
            </a:r>
          </a:p>
          <a:p>
            <a:pPr lvl="0" algn="just">
              <a:buClr>
                <a:schemeClr val="dk1"/>
              </a:buClr>
              <a:buSzPts val="1100"/>
            </a:pPr>
            <a:endParaRPr lang="it-IT" sz="1700" b="1" dirty="0" smtClean="0">
              <a:solidFill>
                <a:schemeClr val="dk1"/>
              </a:solidFill>
              <a:latin typeface="Calibri"/>
              <a:ea typeface="Calibri"/>
              <a:cs typeface="Calibri"/>
              <a:sym typeface="Calibri"/>
            </a:endParaRPr>
          </a:p>
          <a:p>
            <a:pPr lvl="0" algn="just">
              <a:buClr>
                <a:schemeClr val="dk1"/>
              </a:buClr>
              <a:buSzPts val="1100"/>
            </a:pPr>
            <a:r>
              <a:rPr lang="it-IT" sz="1700" b="1" dirty="0" smtClean="0">
                <a:solidFill>
                  <a:srgbClr val="C00000"/>
                </a:solidFill>
                <a:latin typeface="Calibri"/>
                <a:ea typeface="Calibri"/>
                <a:cs typeface="Calibri"/>
                <a:sym typeface="Calibri"/>
              </a:rPr>
              <a:t>2. Digitalizzazione e sviluppo sostenibile</a:t>
            </a:r>
          </a:p>
          <a:p>
            <a:pPr lvl="0" algn="just">
              <a:buClr>
                <a:schemeClr val="dk1"/>
              </a:buClr>
              <a:buSzPts val="1100"/>
            </a:pPr>
            <a:r>
              <a:rPr lang="it-IT" sz="1700" dirty="0" smtClean="0">
                <a:solidFill>
                  <a:schemeClr val="dk1"/>
                </a:solidFill>
                <a:latin typeface="Calibri"/>
                <a:ea typeface="Calibri"/>
                <a:cs typeface="Calibri"/>
                <a:sym typeface="Calibri"/>
              </a:rPr>
              <a:t>Deve essere in linea con gli obiettivi di sviluppo sostenibile e rispondere alle esigenze delle comunità rurali, tenendo conto delle sfide della società europea.</a:t>
            </a:r>
          </a:p>
          <a:p>
            <a:pPr marL="0" marR="0" lvl="0" indent="0" algn="just" rtl="0">
              <a:lnSpc>
                <a:spcPct val="100000"/>
              </a:lnSpc>
              <a:spcBef>
                <a:spcPts val="0"/>
              </a:spcBef>
              <a:spcAft>
                <a:spcPts val="0"/>
              </a:spcAft>
              <a:buClr>
                <a:schemeClr val="dk1"/>
              </a:buClr>
              <a:buSzPts val="1100"/>
              <a:buFont typeface="Arial"/>
              <a:buNone/>
            </a:pPr>
            <a:endParaRPr lang="it-IT" sz="1700" b="1" dirty="0" smtClean="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it-IT" sz="1700" b="1" dirty="0" smtClean="0">
                <a:solidFill>
                  <a:srgbClr val="C00000"/>
                </a:solidFill>
                <a:latin typeface="Calibri"/>
                <a:ea typeface="Calibri"/>
                <a:cs typeface="Calibri"/>
                <a:sym typeface="Calibri"/>
              </a:rPr>
              <a:t>3. Adattare la digitalizzazione ai contesti</a:t>
            </a:r>
          </a:p>
          <a:p>
            <a:pPr lvl="0" algn="just">
              <a:buClr>
                <a:schemeClr val="dk1"/>
              </a:buClr>
              <a:buSzPts val="1100"/>
            </a:pPr>
            <a:r>
              <a:rPr lang="it-IT" sz="1700" dirty="0" smtClean="0">
                <a:solidFill>
                  <a:schemeClr val="dk1"/>
                </a:solidFill>
                <a:latin typeface="Calibri"/>
                <a:ea typeface="Calibri"/>
                <a:cs typeface="Calibri"/>
                <a:sym typeface="Calibri"/>
              </a:rPr>
              <a:t>La digitalizzazione non dovrebbe significare una maggiore disoccupazione o concentrazione delle aziende agricole. Ciò che può essere utile in un contesto rurale potrebbe non esserlo in un altro. Ogni area rurale ha problemi diversi e la digitalizzazione dovrebbe salvare dal declino, non promuoverlo.</a:t>
            </a:r>
            <a:endParaRPr lang="it-IT" sz="1700" b="1" dirty="0" smtClean="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17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1700" b="0" i="0" u="none" strike="noStrike" cap="none" dirty="0">
              <a:solidFill>
                <a:schemeClr val="dk1"/>
              </a:solidFill>
              <a:latin typeface="Calibri"/>
              <a:ea typeface="Calibri"/>
              <a:cs typeface="Calibri"/>
              <a:sym typeface="Calibri"/>
            </a:endParaRPr>
          </a:p>
        </p:txBody>
      </p:sp>
      <p:sp>
        <p:nvSpPr>
          <p:cNvPr id="527" name="Google Shape;527;g19d164b436d_0_344"/>
          <p:cNvSpPr txBox="1"/>
          <p:nvPr/>
        </p:nvSpPr>
        <p:spPr>
          <a:xfrm>
            <a:off x="849999" y="1418700"/>
            <a:ext cx="3908813" cy="3773300"/>
          </a:xfrm>
          <a:prstGeom prst="rect">
            <a:avLst/>
          </a:prstGeom>
          <a:noFill/>
          <a:ln w="28575" cap="flat" cmpd="sng">
            <a:solidFill>
              <a:srgbClr val="1C8C7F"/>
            </a:solidFill>
            <a:prstDash val="solid"/>
            <a:round/>
            <a:headEnd type="none" w="sm" len="sm"/>
            <a:tailEnd type="none" w="sm" len="sm"/>
          </a:ln>
        </p:spPr>
        <p:txBody>
          <a:bodyPr spcFirstLastPara="1" wrap="square" lIns="91425" tIns="45700" rIns="91425" bIns="45700" anchor="t" anchorCtr="0">
            <a:spAutoFit/>
          </a:bodyPr>
          <a:lstStyle/>
          <a:p>
            <a:pPr lvl="0" algn="just">
              <a:lnSpc>
                <a:spcPct val="115000"/>
              </a:lnSpc>
              <a:buClr>
                <a:schemeClr val="dk1"/>
              </a:buClr>
              <a:buSzPts val="1100"/>
            </a:pPr>
            <a:r>
              <a:rPr lang="it-IT" sz="1600" dirty="0">
                <a:solidFill>
                  <a:schemeClr val="dk1"/>
                </a:solidFill>
                <a:latin typeface="Calibri"/>
                <a:ea typeface="Calibri"/>
                <a:cs typeface="Calibri"/>
                <a:sym typeface="Calibri"/>
              </a:rPr>
              <a:t>La digitalizzazione rurale si posiziona come un modo per l'inclusione sociale, soprattutto dopo le crisi sanitarie ed economiche causate da COVID-19</a:t>
            </a:r>
            <a:r>
              <a:rPr lang="it-IT" sz="1600" dirty="0" smtClean="0">
                <a:solidFill>
                  <a:schemeClr val="dk1"/>
                </a:solidFill>
                <a:latin typeface="Calibri"/>
                <a:ea typeface="Calibri"/>
                <a:cs typeface="Calibri"/>
                <a:sym typeface="Calibri"/>
              </a:rPr>
              <a:t>.</a:t>
            </a:r>
          </a:p>
          <a:p>
            <a:pPr lvl="0" algn="just">
              <a:lnSpc>
                <a:spcPct val="115000"/>
              </a:lnSpc>
              <a:buClr>
                <a:schemeClr val="dk1"/>
              </a:buClr>
              <a:buSzPts val="1100"/>
            </a:pPr>
            <a:endParaRPr sz="1600" dirty="0">
              <a:solidFill>
                <a:schemeClr val="dk1"/>
              </a:solidFill>
              <a:latin typeface="Calibri"/>
              <a:ea typeface="Calibri"/>
              <a:cs typeface="Calibri"/>
              <a:sym typeface="Calibri"/>
            </a:endParaRPr>
          </a:p>
          <a:p>
            <a:pPr lvl="0" algn="just">
              <a:lnSpc>
                <a:spcPct val="115000"/>
              </a:lnSpc>
              <a:buClr>
                <a:schemeClr val="dk1"/>
              </a:buClr>
              <a:buSzPts val="1100"/>
            </a:pPr>
            <a:r>
              <a:rPr lang="it-IT" sz="1600" dirty="0">
                <a:solidFill>
                  <a:schemeClr val="dk1"/>
                </a:solidFill>
                <a:latin typeface="Calibri"/>
                <a:ea typeface="Calibri"/>
                <a:cs typeface="Calibri"/>
                <a:sym typeface="Calibri"/>
              </a:rPr>
              <a:t>La trasformazione digitale, effettuata in modo intelligente e rispettoso con il territorio implica: un uso più efficiente delle risorse, maggiori prestazioni, produzione, qualità e sicurezza. Ciò promuove un miglioramento dei benefici delle aziende, la riduzione delle emissioni di gas serra, una migliore gestione delle aziende agricole, ecc.</a:t>
            </a:r>
            <a:endParaRPr sz="1600" dirty="0">
              <a:solidFill>
                <a:schemeClr val="dk1"/>
              </a:solidFill>
              <a:latin typeface="Calibri"/>
              <a:ea typeface="Calibri"/>
              <a:cs typeface="Calibri"/>
              <a:sym typeface="Calibri"/>
            </a:endParaRPr>
          </a:p>
        </p:txBody>
      </p:sp>
      <p:pic>
        <p:nvPicPr>
          <p:cNvPr id="528" name="Google Shape;528;g19d164b436d_0_344"/>
          <p:cNvPicPr preferRelativeResize="0"/>
          <p:nvPr/>
        </p:nvPicPr>
        <p:blipFill rotWithShape="1">
          <a:blip r:embed="rId4">
            <a:alphaModFix/>
          </a:blip>
          <a:srcRect/>
          <a:stretch/>
        </p:blipFill>
        <p:spPr>
          <a:xfrm>
            <a:off x="7630688" y="93225"/>
            <a:ext cx="1424276" cy="11569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2"/>
        <p:cNvGrpSpPr/>
        <p:nvPr/>
      </p:nvGrpSpPr>
      <p:grpSpPr>
        <a:xfrm>
          <a:off x="0" y="0"/>
          <a:ext cx="0" cy="0"/>
          <a:chOff x="0" y="0"/>
          <a:chExt cx="0" cy="0"/>
        </a:xfrm>
      </p:grpSpPr>
      <p:sp>
        <p:nvSpPr>
          <p:cNvPr id="534" name="Google Shape;534;g1a5a4e823de_0_3"/>
          <p:cNvSpPr/>
          <p:nvPr/>
        </p:nvSpPr>
        <p:spPr>
          <a:xfrm>
            <a:off x="2722398" y="1473818"/>
            <a:ext cx="8810841" cy="43866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GB" sz="1700" b="1" dirty="0">
                <a:solidFill>
                  <a:srgbClr val="C00000"/>
                </a:solidFill>
                <a:latin typeface="Calibri"/>
                <a:ea typeface="Calibri"/>
                <a:cs typeface="Calibri"/>
                <a:sym typeface="Calibri"/>
              </a:rPr>
              <a:t>4. </a:t>
            </a:r>
            <a:r>
              <a:rPr lang="it-IT" sz="1700" b="1" dirty="0" smtClean="0">
                <a:solidFill>
                  <a:srgbClr val="C00000"/>
                </a:solidFill>
                <a:latin typeface="Calibri"/>
                <a:ea typeface="Calibri"/>
                <a:cs typeface="Calibri"/>
                <a:sym typeface="Calibri"/>
              </a:rPr>
              <a:t>Evitare polarizzazione e marginalizzazione</a:t>
            </a:r>
          </a:p>
          <a:p>
            <a:pPr lvl="0" algn="just">
              <a:buClr>
                <a:schemeClr val="dk1"/>
              </a:buClr>
              <a:buSzPts val="1100"/>
            </a:pPr>
            <a:r>
              <a:rPr lang="it-IT" sz="1700" dirty="0" smtClean="0">
                <a:solidFill>
                  <a:schemeClr val="dk1"/>
                </a:solidFill>
                <a:latin typeface="Calibri"/>
                <a:ea typeface="Calibri"/>
                <a:cs typeface="Calibri"/>
                <a:sym typeface="Calibri"/>
              </a:rPr>
              <a:t>È necessario stabilire politiche attive di inclusione digitale. A tal fine, devono essere coinvolti tutti i gruppi sociali ed economici delle zone rurali, in particolare i gruppi più vulnerabili.</a:t>
            </a:r>
          </a:p>
          <a:p>
            <a:pPr lvl="0" algn="just">
              <a:buClr>
                <a:schemeClr val="dk1"/>
              </a:buClr>
              <a:buSzPts val="1100"/>
            </a:pPr>
            <a:endParaRPr lang="it-IT" sz="1700" b="1" dirty="0" smtClean="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it-IT" sz="1700" b="1" dirty="0" smtClean="0">
                <a:solidFill>
                  <a:srgbClr val="C00000"/>
                </a:solidFill>
                <a:latin typeface="Calibri"/>
                <a:ea typeface="Calibri"/>
                <a:cs typeface="Calibri"/>
                <a:sym typeface="Calibri"/>
              </a:rPr>
              <a:t>5. Ecosistemi digitali locali</a:t>
            </a:r>
          </a:p>
          <a:p>
            <a:pPr lvl="0" algn="just">
              <a:buClr>
                <a:schemeClr val="dk1"/>
              </a:buClr>
              <a:buSzPts val="1100"/>
            </a:pPr>
            <a:r>
              <a:rPr lang="it-IT" sz="1700" dirty="0" smtClean="0">
                <a:solidFill>
                  <a:schemeClr val="dk1"/>
                </a:solidFill>
                <a:latin typeface="Calibri"/>
                <a:ea typeface="Calibri"/>
                <a:cs typeface="Calibri"/>
                <a:sym typeface="Calibri"/>
              </a:rPr>
              <a:t>Integrare persone e organizzazioni che promuovono la transizione digitale a livello locale (agenti, infrastrutture, applicazioni digitali, dati e servizi).</a:t>
            </a:r>
          </a:p>
          <a:p>
            <a:pPr lvl="0" algn="just">
              <a:buClr>
                <a:schemeClr val="dk1"/>
              </a:buClr>
              <a:buSzPts val="1100"/>
            </a:pPr>
            <a:endParaRPr lang="it-IT" sz="1700" b="1" dirty="0" smtClean="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it-IT" sz="1700" b="1" dirty="0" smtClean="0">
                <a:solidFill>
                  <a:srgbClr val="C00000"/>
                </a:solidFill>
                <a:latin typeface="Calibri"/>
                <a:ea typeface="Calibri"/>
                <a:cs typeface="Calibri"/>
                <a:sym typeface="Calibri"/>
              </a:rPr>
              <a:t>6. Governance della digitalizzazione</a:t>
            </a:r>
          </a:p>
          <a:p>
            <a:pPr lvl="0" algn="just">
              <a:buClr>
                <a:schemeClr val="dk1"/>
              </a:buClr>
              <a:buSzPts val="1100"/>
            </a:pPr>
            <a:r>
              <a:rPr lang="it-IT" sz="1700" dirty="0" smtClean="0">
                <a:solidFill>
                  <a:schemeClr val="dk1"/>
                </a:solidFill>
                <a:latin typeface="Calibri"/>
                <a:ea typeface="Calibri"/>
                <a:cs typeface="Calibri"/>
                <a:sym typeface="Calibri"/>
              </a:rPr>
              <a:t>È necessaria una profonda conoscenza del contesto locale per riconoscere le opportunità e le minacce legate a un business e applicare le opportunità di sviluppo digitale adattate alle realtà rurali.</a:t>
            </a:r>
          </a:p>
          <a:p>
            <a:pPr lvl="0" algn="just">
              <a:buClr>
                <a:schemeClr val="dk1"/>
              </a:buClr>
              <a:buSzPts val="1100"/>
            </a:pPr>
            <a:endParaRPr lang="it-IT" sz="1700" b="1" dirty="0" smtClean="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it-IT" sz="1700" b="1" dirty="0" smtClean="0">
                <a:solidFill>
                  <a:srgbClr val="C00000"/>
                </a:solidFill>
                <a:latin typeface="Calibri"/>
                <a:ea typeface="Calibri"/>
                <a:cs typeface="Calibri"/>
                <a:sym typeface="Calibri"/>
              </a:rPr>
              <a:t>7. Politiche di digitalizzazione sostenibile</a:t>
            </a:r>
          </a:p>
          <a:p>
            <a:pPr lvl="0" algn="just">
              <a:buClr>
                <a:schemeClr val="dk1"/>
              </a:buClr>
              <a:buSzPts val="1100"/>
            </a:pPr>
            <a:r>
              <a:rPr lang="it-IT" sz="1700" dirty="0" smtClean="0">
                <a:solidFill>
                  <a:schemeClr val="dk1"/>
                </a:solidFill>
                <a:latin typeface="Calibri"/>
                <a:ea typeface="Calibri"/>
                <a:cs typeface="Calibri"/>
                <a:sym typeface="Calibri"/>
              </a:rPr>
              <a:t>Sono necessarie nuove politiche per le aree rurali che comprendano l'importanza della digitalizzazione e come questa influenzi direttamente le relazioni sociali ed economiche del luogo.</a:t>
            </a:r>
            <a:endParaRPr lang="it-IT" sz="1700" b="1" dirty="0" smtClean="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lang="it-IT" sz="1700" b="0" i="0" u="none" strike="noStrike" cap="none" dirty="0" smtClean="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17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1700" b="0" i="0" u="none" strike="noStrike" cap="none" dirty="0">
              <a:solidFill>
                <a:schemeClr val="dk1"/>
              </a:solidFill>
              <a:latin typeface="Calibri"/>
              <a:ea typeface="Calibri"/>
              <a:cs typeface="Calibri"/>
              <a:sym typeface="Calibri"/>
            </a:endParaRPr>
          </a:p>
        </p:txBody>
      </p:sp>
      <p:sp>
        <p:nvSpPr>
          <p:cNvPr id="535" name="Google Shape;535;g1a5a4e823de_0_3"/>
          <p:cNvSpPr/>
          <p:nvPr/>
        </p:nvSpPr>
        <p:spPr>
          <a:xfrm>
            <a:off x="850005" y="932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 3: Imprese verdi</a:t>
            </a:r>
            <a:endParaRPr lang="it-IT" sz="3600" dirty="0" smtClean="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dirty="0">
              <a:solidFill>
                <a:srgbClr val="FAB632"/>
              </a:solidFill>
              <a:latin typeface="Calibri"/>
              <a:ea typeface="Calibri"/>
              <a:cs typeface="Calibri"/>
              <a:sym typeface="Calibri"/>
            </a:endParaRPr>
          </a:p>
        </p:txBody>
      </p:sp>
      <p:sp>
        <p:nvSpPr>
          <p:cNvPr id="536" name="Google Shape;536;g1a5a4e823de_0_3"/>
          <p:cNvSpPr/>
          <p:nvPr/>
        </p:nvSpPr>
        <p:spPr>
          <a:xfrm>
            <a:off x="849999" y="794113"/>
            <a:ext cx="8740500" cy="456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2400"/>
              <a:buFont typeface="Arial"/>
              <a:buNone/>
            </a:pPr>
            <a:r>
              <a:rPr lang="it-IT" sz="2400" dirty="0" smtClean="0">
                <a:solidFill>
                  <a:srgbClr val="21B4A9"/>
                </a:solidFill>
                <a:latin typeface="Calibri"/>
                <a:ea typeface="Calibri"/>
                <a:cs typeface="Calibri"/>
                <a:sym typeface="Calibri"/>
              </a:rPr>
              <a:t>Sezione 4: Digitalizzazione rurale</a:t>
            </a:r>
            <a:endParaRPr lang="it-IT" sz="2400" b="0" i="0" u="none" strike="noStrike" cap="none" dirty="0">
              <a:solidFill>
                <a:srgbClr val="000000"/>
              </a:solidFill>
              <a:sym typeface="Arial"/>
            </a:endParaRPr>
          </a:p>
        </p:txBody>
      </p:sp>
      <p:pic>
        <p:nvPicPr>
          <p:cNvPr id="537" name="Google Shape;537;g1a5a4e823de_0_3"/>
          <p:cNvPicPr preferRelativeResize="0"/>
          <p:nvPr/>
        </p:nvPicPr>
        <p:blipFill rotWithShape="1">
          <a:blip r:embed="rId4">
            <a:alphaModFix/>
          </a:blip>
          <a:srcRect/>
          <a:stretch/>
        </p:blipFill>
        <p:spPr>
          <a:xfrm>
            <a:off x="428985" y="1953493"/>
            <a:ext cx="2196950" cy="3427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1"/>
        <p:cNvGrpSpPr/>
        <p:nvPr/>
      </p:nvGrpSpPr>
      <p:grpSpPr>
        <a:xfrm>
          <a:off x="0" y="0"/>
          <a:ext cx="0" cy="0"/>
          <a:chOff x="0" y="0"/>
          <a:chExt cx="0" cy="0"/>
        </a:xfrm>
      </p:grpSpPr>
      <p:sp>
        <p:nvSpPr>
          <p:cNvPr id="542" name="Google Shape;542;g19d164b436d_0_117"/>
          <p:cNvSpPr/>
          <p:nvPr/>
        </p:nvSpPr>
        <p:spPr>
          <a:xfrm>
            <a:off x="902499" y="269225"/>
            <a:ext cx="91647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 3: Imprese verdi</a:t>
            </a:r>
            <a:endParaRPr lang="it-IT" sz="3600" dirty="0" smtClean="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dirty="0">
              <a:solidFill>
                <a:srgbClr val="FAB63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b="1" i="0" u="none" strike="noStrike" cap="none" dirty="0">
              <a:solidFill>
                <a:srgbClr val="FAB632"/>
              </a:solidFill>
              <a:latin typeface="Calibri"/>
              <a:ea typeface="Calibri"/>
              <a:cs typeface="Calibri"/>
              <a:sym typeface="Calibri"/>
            </a:endParaRPr>
          </a:p>
        </p:txBody>
      </p:sp>
      <p:sp>
        <p:nvSpPr>
          <p:cNvPr id="544" name="Google Shape;544;g19d164b436d_0_117"/>
          <p:cNvSpPr/>
          <p:nvPr/>
        </p:nvSpPr>
        <p:spPr>
          <a:xfrm>
            <a:off x="902505" y="1019674"/>
            <a:ext cx="76929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0" i="0" u="none" strike="noStrike" cap="none" dirty="0" smtClean="0">
                <a:solidFill>
                  <a:srgbClr val="21B4A9"/>
                </a:solidFill>
                <a:latin typeface="Calibri"/>
                <a:ea typeface="Calibri"/>
                <a:cs typeface="Calibri"/>
                <a:sym typeface="Calibri"/>
              </a:rPr>
              <a:t>Sezione 5: La moda sostenibile o </a:t>
            </a:r>
            <a:r>
              <a:rPr lang="it-IT" sz="2400" dirty="0" smtClean="0">
                <a:solidFill>
                  <a:srgbClr val="21B4A9"/>
                </a:solidFill>
                <a:latin typeface="Calibri"/>
                <a:ea typeface="Calibri"/>
                <a:cs typeface="Calibri"/>
                <a:sym typeface="Calibri"/>
              </a:rPr>
              <a:t>"slow fashion"</a:t>
            </a:r>
            <a:endParaRPr lang="it-IT" sz="2400" b="0" i="0" u="none" strike="noStrike" cap="none" dirty="0">
              <a:solidFill>
                <a:srgbClr val="000000"/>
              </a:solidFill>
              <a:sym typeface="Arial"/>
            </a:endParaRPr>
          </a:p>
        </p:txBody>
      </p:sp>
      <p:sp>
        <p:nvSpPr>
          <p:cNvPr id="545" name="Google Shape;545;g19d164b436d_0_117"/>
          <p:cNvSpPr txBox="1"/>
          <p:nvPr/>
        </p:nvSpPr>
        <p:spPr>
          <a:xfrm>
            <a:off x="949313" y="1813275"/>
            <a:ext cx="10507500" cy="1596551"/>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lvl="0" algn="just">
              <a:lnSpc>
                <a:spcPct val="115000"/>
              </a:lnSpc>
              <a:buSzPts val="1700"/>
            </a:pPr>
            <a:r>
              <a:rPr lang="it-IT" sz="1700" dirty="0">
                <a:solidFill>
                  <a:schemeClr val="dk1"/>
                </a:solidFill>
                <a:latin typeface="Calibri"/>
                <a:ea typeface="Calibri"/>
                <a:cs typeface="Calibri"/>
                <a:sym typeface="Calibri"/>
              </a:rPr>
              <a:t>Secondo i dati raccolti dall'ONU, la moda è uno dei settori a maggior impatto ambientale, producendo fino al 20% delle acque reflue a livello globale e il 10% delle emissioni di carbonio a livello mondiale. Ecco perché nasce il movimento "Slow Fashion", che cerca di ridurre l'impatto ambientale della produzione, riducendo l'inquinamento ambientale e l'impronta di carbonio dei prodotti, oltre a contribuire alla creazione di un commercio socialmente più equo. Per questo vengono utilizzate fibre naturali organiche, come canapa, lino, bambù e fibre riciclate.</a:t>
            </a:r>
            <a:endParaRPr sz="1700" b="0" i="0" u="none" strike="noStrike" cap="none" dirty="0">
              <a:solidFill>
                <a:schemeClr val="dk1"/>
              </a:solidFill>
              <a:latin typeface="Calibri"/>
              <a:ea typeface="Calibri"/>
              <a:cs typeface="Calibri"/>
              <a:sym typeface="Calibri"/>
            </a:endParaRPr>
          </a:p>
        </p:txBody>
      </p:sp>
      <p:sp>
        <p:nvSpPr>
          <p:cNvPr id="546" name="Google Shape;546;g19d164b436d_0_117"/>
          <p:cNvSpPr txBox="1"/>
          <p:nvPr/>
        </p:nvSpPr>
        <p:spPr>
          <a:xfrm>
            <a:off x="949325" y="4082775"/>
            <a:ext cx="4826400" cy="1492686"/>
          </a:xfrm>
          <a:prstGeom prst="rect">
            <a:avLst/>
          </a:prstGeom>
          <a:noFill/>
          <a:ln>
            <a:noFill/>
          </a:ln>
        </p:spPr>
        <p:txBody>
          <a:bodyPr spcFirstLastPara="1" wrap="square" lIns="91425" tIns="91425" rIns="91425" bIns="91425" anchor="t" anchorCtr="0">
            <a:spAutoFit/>
          </a:bodyPr>
          <a:lstStyle/>
          <a:p>
            <a:pPr marL="406400" lvl="0" indent="-285750" algn="just">
              <a:buClr>
                <a:schemeClr val="dk1"/>
              </a:buClr>
              <a:buSzPts val="1700"/>
              <a:buFont typeface="Arial" panose="020B0604020202020204" pitchFamily="34" charset="0"/>
              <a:buChar char="•"/>
            </a:pPr>
            <a:r>
              <a:rPr lang="it-IT" sz="1700" dirty="0" smtClean="0">
                <a:solidFill>
                  <a:schemeClr val="dk1"/>
                </a:solidFill>
                <a:latin typeface="Calibri"/>
                <a:ea typeface="Calibri"/>
                <a:cs typeface="Calibri"/>
                <a:sym typeface="Calibri"/>
              </a:rPr>
              <a:t>Ottimizzare l’utilizzo di risorse naturali</a:t>
            </a:r>
          </a:p>
          <a:p>
            <a:pPr marL="406400" lvl="0" indent="-285750" algn="just">
              <a:buClr>
                <a:schemeClr val="dk1"/>
              </a:buClr>
              <a:buSzPts val="1700"/>
              <a:buFont typeface="Arial" panose="020B0604020202020204" pitchFamily="34" charset="0"/>
              <a:buChar char="•"/>
            </a:pPr>
            <a:r>
              <a:rPr lang="it-IT" sz="1700" dirty="0" smtClean="0">
                <a:solidFill>
                  <a:schemeClr val="dk1"/>
                </a:solidFill>
                <a:latin typeface="Calibri"/>
                <a:ea typeface="Calibri"/>
                <a:cs typeface="Calibri"/>
                <a:sym typeface="Calibri"/>
              </a:rPr>
              <a:t>Usare fonti </a:t>
            </a:r>
            <a:r>
              <a:rPr lang="it-IT" sz="1700" dirty="0">
                <a:solidFill>
                  <a:schemeClr val="dk1"/>
                </a:solidFill>
                <a:latin typeface="Calibri"/>
                <a:ea typeface="Calibri"/>
                <a:cs typeface="Calibri"/>
                <a:sym typeface="Calibri"/>
              </a:rPr>
              <a:t>energetiche </a:t>
            </a:r>
            <a:r>
              <a:rPr lang="it-IT" sz="1700" dirty="0" smtClean="0">
                <a:solidFill>
                  <a:schemeClr val="dk1"/>
                </a:solidFill>
                <a:latin typeface="Calibri"/>
                <a:ea typeface="Calibri"/>
                <a:cs typeface="Calibri"/>
                <a:sym typeface="Calibri"/>
              </a:rPr>
              <a:t>rinnovabili</a:t>
            </a:r>
          </a:p>
          <a:p>
            <a:pPr marL="406400" lvl="0" indent="-285750" algn="just">
              <a:buClr>
                <a:schemeClr val="dk1"/>
              </a:buClr>
              <a:buSzPts val="1700"/>
              <a:buFont typeface="Arial" panose="020B0604020202020204" pitchFamily="34" charset="0"/>
              <a:buChar char="•"/>
            </a:pPr>
            <a:r>
              <a:rPr lang="it-IT" sz="1700" dirty="0" smtClean="0">
                <a:solidFill>
                  <a:schemeClr val="dk1"/>
                </a:solidFill>
                <a:latin typeface="Calibri"/>
                <a:ea typeface="Calibri"/>
                <a:cs typeface="Calibri"/>
                <a:sym typeface="Calibri"/>
              </a:rPr>
              <a:t>Dare </a:t>
            </a:r>
            <a:r>
              <a:rPr lang="it-IT" sz="1700" dirty="0">
                <a:solidFill>
                  <a:schemeClr val="dk1"/>
                </a:solidFill>
                <a:latin typeface="Calibri"/>
                <a:ea typeface="Calibri"/>
                <a:cs typeface="Calibri"/>
                <a:sym typeface="Calibri"/>
              </a:rPr>
              <a:t>priorità alla riparazione, al riutilizzo e al riciclaggio del </a:t>
            </a:r>
            <a:r>
              <a:rPr lang="it-IT" sz="1700" dirty="0" smtClean="0">
                <a:solidFill>
                  <a:schemeClr val="dk1"/>
                </a:solidFill>
                <a:latin typeface="Calibri"/>
                <a:ea typeface="Calibri"/>
                <a:cs typeface="Calibri"/>
                <a:sym typeface="Calibri"/>
              </a:rPr>
              <a:t>prodotto</a:t>
            </a:r>
          </a:p>
          <a:p>
            <a:pPr marL="406400" lvl="0" indent="-285750" algn="just">
              <a:buClr>
                <a:schemeClr val="dk1"/>
              </a:buClr>
              <a:buSzPts val="1700"/>
              <a:buFont typeface="Arial" panose="020B0604020202020204" pitchFamily="34" charset="0"/>
              <a:buChar char="•"/>
            </a:pPr>
            <a:r>
              <a:rPr lang="it-IT" sz="1700" dirty="0" smtClean="0">
                <a:solidFill>
                  <a:schemeClr val="dk1"/>
                </a:solidFill>
                <a:latin typeface="Calibri"/>
                <a:ea typeface="Calibri"/>
                <a:cs typeface="Calibri"/>
                <a:sym typeface="Calibri"/>
              </a:rPr>
              <a:t>Utilizzare </a:t>
            </a:r>
            <a:r>
              <a:rPr lang="it-IT" sz="1700" dirty="0">
                <a:solidFill>
                  <a:schemeClr val="dk1"/>
                </a:solidFill>
                <a:latin typeface="Calibri"/>
                <a:ea typeface="Calibri"/>
                <a:cs typeface="Calibri"/>
                <a:sym typeface="Calibri"/>
              </a:rPr>
              <a:t>materiali più </a:t>
            </a:r>
            <a:r>
              <a:rPr lang="it-IT" sz="1700" dirty="0" smtClean="0">
                <a:solidFill>
                  <a:schemeClr val="dk1"/>
                </a:solidFill>
                <a:latin typeface="Calibri"/>
                <a:ea typeface="Calibri"/>
                <a:cs typeface="Calibri"/>
                <a:sym typeface="Calibri"/>
              </a:rPr>
              <a:t>sostenibili</a:t>
            </a:r>
            <a:endParaRPr lang="it-IT" sz="1700" dirty="0">
              <a:solidFill>
                <a:schemeClr val="dk1"/>
              </a:solidFill>
              <a:latin typeface="Calibri"/>
              <a:ea typeface="Calibri"/>
              <a:cs typeface="Calibri"/>
              <a:sym typeface="Calibri"/>
            </a:endParaRPr>
          </a:p>
        </p:txBody>
      </p:sp>
      <p:sp>
        <p:nvSpPr>
          <p:cNvPr id="547" name="Google Shape;547;g19d164b436d_0_117"/>
          <p:cNvSpPr txBox="1"/>
          <p:nvPr/>
        </p:nvSpPr>
        <p:spPr>
          <a:xfrm>
            <a:off x="902500" y="3708475"/>
            <a:ext cx="10859700" cy="446400"/>
          </a:xfrm>
          <a:prstGeom prst="rect">
            <a:avLst/>
          </a:prstGeom>
          <a:noFill/>
          <a:ln>
            <a:noFill/>
          </a:ln>
        </p:spPr>
        <p:txBody>
          <a:bodyPr spcFirstLastPara="1" wrap="square" lIns="91425" tIns="91425" rIns="91425" bIns="91425" anchor="t" anchorCtr="0">
            <a:spAutoFit/>
          </a:bodyPr>
          <a:lstStyle/>
          <a:p>
            <a:pPr lvl="0" algn="just">
              <a:buSzPts val="1700"/>
            </a:pPr>
            <a:r>
              <a:rPr lang="it-IT" sz="1700" dirty="0">
                <a:solidFill>
                  <a:schemeClr val="dk1"/>
                </a:solidFill>
                <a:latin typeface="Calibri"/>
                <a:ea typeface="Calibri"/>
                <a:cs typeface="Calibri"/>
                <a:sym typeface="Calibri"/>
              </a:rPr>
              <a:t>Alcune delle misure per raggiungere l'obiettivo che la moda sostenibile si pone sono</a:t>
            </a:r>
            <a:r>
              <a:rPr lang="it-IT" sz="1700" dirty="0" smtClean="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548" name="Google Shape;548;g19d164b436d_0_117"/>
          <p:cNvSpPr txBox="1"/>
          <p:nvPr/>
        </p:nvSpPr>
        <p:spPr>
          <a:xfrm>
            <a:off x="6618375" y="4082775"/>
            <a:ext cx="4838400" cy="1231076"/>
          </a:xfrm>
          <a:prstGeom prst="rect">
            <a:avLst/>
          </a:prstGeom>
          <a:noFill/>
          <a:ln>
            <a:noFill/>
          </a:ln>
        </p:spPr>
        <p:txBody>
          <a:bodyPr spcFirstLastPara="1" wrap="square" lIns="91425" tIns="91425" rIns="91425" bIns="91425" anchor="t" anchorCtr="0">
            <a:spAutoFit/>
          </a:bodyPr>
          <a:lstStyle/>
          <a:p>
            <a:pPr marL="406400" lvl="0" indent="-285750" algn="just">
              <a:buClr>
                <a:schemeClr val="dk1"/>
              </a:buClr>
              <a:buSzPts val="1700"/>
              <a:buFont typeface="Arial" panose="020B0604020202020204" pitchFamily="34" charset="0"/>
              <a:buChar char="•"/>
            </a:pPr>
            <a:r>
              <a:rPr lang="it-IT" sz="1700" dirty="0" smtClean="0">
                <a:solidFill>
                  <a:schemeClr val="dk1"/>
                </a:solidFill>
                <a:latin typeface="Calibri"/>
                <a:ea typeface="Calibri"/>
                <a:cs typeface="Calibri"/>
                <a:sym typeface="Calibri"/>
              </a:rPr>
              <a:t>Aumentare </a:t>
            </a:r>
            <a:r>
              <a:rPr lang="it-IT" sz="1700" dirty="0">
                <a:solidFill>
                  <a:schemeClr val="dk1"/>
                </a:solidFill>
                <a:latin typeface="Calibri"/>
                <a:ea typeface="Calibri"/>
                <a:cs typeface="Calibri"/>
                <a:sym typeface="Calibri"/>
              </a:rPr>
              <a:t>la longevità e la qualità del </a:t>
            </a:r>
            <a:r>
              <a:rPr lang="it-IT" sz="1700" dirty="0" smtClean="0">
                <a:solidFill>
                  <a:schemeClr val="dk1"/>
                </a:solidFill>
                <a:latin typeface="Calibri"/>
                <a:ea typeface="Calibri"/>
                <a:cs typeface="Calibri"/>
                <a:sym typeface="Calibri"/>
              </a:rPr>
              <a:t>prodotto</a:t>
            </a:r>
            <a:endParaRPr lang="it-IT" sz="1700" dirty="0">
              <a:solidFill>
                <a:schemeClr val="dk1"/>
              </a:solidFill>
              <a:latin typeface="Calibri"/>
              <a:ea typeface="Calibri"/>
              <a:cs typeface="Calibri"/>
              <a:sym typeface="Calibri"/>
            </a:endParaRPr>
          </a:p>
          <a:p>
            <a:pPr marL="406400" lvl="0" indent="-285750" algn="just">
              <a:buClr>
                <a:schemeClr val="dk1"/>
              </a:buClr>
              <a:buSzPts val="1700"/>
              <a:buFont typeface="Arial" panose="020B0604020202020204" pitchFamily="34" charset="0"/>
              <a:buChar char="•"/>
            </a:pPr>
            <a:r>
              <a:rPr lang="it-IT" sz="1700" dirty="0" smtClean="0">
                <a:solidFill>
                  <a:schemeClr val="dk1"/>
                </a:solidFill>
                <a:latin typeface="Calibri"/>
                <a:ea typeface="Calibri"/>
                <a:cs typeface="Calibri"/>
                <a:sym typeface="Calibri"/>
              </a:rPr>
              <a:t>Garantire </a:t>
            </a:r>
            <a:r>
              <a:rPr lang="it-IT" sz="1700" dirty="0">
                <a:solidFill>
                  <a:schemeClr val="dk1"/>
                </a:solidFill>
                <a:latin typeface="Calibri"/>
                <a:ea typeface="Calibri"/>
                <a:cs typeface="Calibri"/>
                <a:sym typeface="Calibri"/>
              </a:rPr>
              <a:t>l'accesso alle </a:t>
            </a:r>
            <a:r>
              <a:rPr lang="it-IT" sz="1700" dirty="0" smtClean="0">
                <a:solidFill>
                  <a:schemeClr val="dk1"/>
                </a:solidFill>
                <a:latin typeface="Calibri"/>
                <a:ea typeface="Calibri"/>
                <a:cs typeface="Calibri"/>
                <a:sym typeface="Calibri"/>
              </a:rPr>
              <a:t>informazioni</a:t>
            </a:r>
            <a:endParaRPr lang="it-IT" sz="1700" dirty="0">
              <a:solidFill>
                <a:schemeClr val="dk1"/>
              </a:solidFill>
              <a:latin typeface="Calibri"/>
              <a:ea typeface="Calibri"/>
              <a:cs typeface="Calibri"/>
              <a:sym typeface="Calibri"/>
            </a:endParaRPr>
          </a:p>
          <a:p>
            <a:pPr marL="406400" lvl="0" indent="-285750" algn="just">
              <a:buClr>
                <a:schemeClr val="dk1"/>
              </a:buClr>
              <a:buSzPts val="1700"/>
              <a:buFont typeface="Arial" panose="020B0604020202020204" pitchFamily="34" charset="0"/>
              <a:buChar char="•"/>
            </a:pPr>
            <a:r>
              <a:rPr lang="it-IT" sz="1700" dirty="0" smtClean="0">
                <a:solidFill>
                  <a:schemeClr val="dk1"/>
                </a:solidFill>
                <a:latin typeface="Calibri"/>
                <a:ea typeface="Calibri"/>
                <a:cs typeface="Calibri"/>
                <a:sym typeface="Calibri"/>
              </a:rPr>
              <a:t>Ridurre </a:t>
            </a:r>
            <a:r>
              <a:rPr lang="it-IT" sz="1700" dirty="0">
                <a:solidFill>
                  <a:schemeClr val="dk1"/>
                </a:solidFill>
                <a:latin typeface="Calibri"/>
                <a:ea typeface="Calibri"/>
                <a:cs typeface="Calibri"/>
                <a:sym typeface="Calibri"/>
              </a:rPr>
              <a:t>l'uso di acqua, energia e prodotti chimici durante il processo di </a:t>
            </a:r>
            <a:r>
              <a:rPr lang="it-IT" sz="1700" dirty="0" smtClean="0">
                <a:solidFill>
                  <a:schemeClr val="dk1"/>
                </a:solidFill>
                <a:latin typeface="Calibri"/>
                <a:ea typeface="Calibri"/>
                <a:cs typeface="Calibri"/>
                <a:sym typeface="Calibri"/>
              </a:rPr>
              <a:t>produzione</a:t>
            </a:r>
            <a:endParaRPr lang="it-IT" sz="1700" dirty="0">
              <a:solidFill>
                <a:schemeClr val="dk1"/>
              </a:solidFill>
              <a:latin typeface="Calibri"/>
              <a:ea typeface="Calibri"/>
              <a:cs typeface="Calibri"/>
              <a:sym typeface="Calibri"/>
            </a:endParaRPr>
          </a:p>
        </p:txBody>
      </p:sp>
      <p:pic>
        <p:nvPicPr>
          <p:cNvPr id="549" name="Google Shape;549;g19d164b436d_0_117"/>
          <p:cNvPicPr preferRelativeResize="0"/>
          <p:nvPr/>
        </p:nvPicPr>
        <p:blipFill rotWithShape="1">
          <a:blip r:embed="rId4">
            <a:alphaModFix/>
          </a:blip>
          <a:srcRect/>
          <a:stretch/>
        </p:blipFill>
        <p:spPr>
          <a:xfrm rot="1728277">
            <a:off x="126527" y="745275"/>
            <a:ext cx="814375" cy="1231580"/>
          </a:xfrm>
          <a:prstGeom prst="rect">
            <a:avLst/>
          </a:prstGeom>
          <a:noFill/>
          <a:ln>
            <a:noFill/>
          </a:ln>
        </p:spPr>
      </p:pic>
      <p:pic>
        <p:nvPicPr>
          <p:cNvPr id="550" name="Google Shape;550;g19d164b436d_0_117"/>
          <p:cNvPicPr preferRelativeResize="0"/>
          <p:nvPr/>
        </p:nvPicPr>
        <p:blipFill rotWithShape="1">
          <a:blip r:embed="rId5">
            <a:alphaModFix/>
          </a:blip>
          <a:srcRect/>
          <a:stretch/>
        </p:blipFill>
        <p:spPr>
          <a:xfrm>
            <a:off x="8514818" y="169725"/>
            <a:ext cx="1889908" cy="1493100"/>
          </a:xfrm>
          <a:prstGeom prst="rect">
            <a:avLst/>
          </a:prstGeom>
          <a:noFill/>
          <a:ln>
            <a:noFill/>
          </a:ln>
        </p:spPr>
      </p:pic>
      <p:pic>
        <p:nvPicPr>
          <p:cNvPr id="551" name="Google Shape;551;g19d164b436d_0_117"/>
          <p:cNvPicPr preferRelativeResize="0"/>
          <p:nvPr/>
        </p:nvPicPr>
        <p:blipFill rotWithShape="1">
          <a:blip r:embed="rId6">
            <a:alphaModFix/>
          </a:blip>
          <a:srcRect/>
          <a:stretch/>
        </p:blipFill>
        <p:spPr>
          <a:xfrm>
            <a:off x="5772737" y="4245049"/>
            <a:ext cx="860675" cy="1944324"/>
          </a:xfrm>
          <a:prstGeom prst="rect">
            <a:avLst/>
          </a:prstGeom>
          <a:noFill/>
          <a:ln>
            <a:noFill/>
          </a:ln>
        </p:spPr>
      </p:pic>
      <p:pic>
        <p:nvPicPr>
          <p:cNvPr id="552" name="Google Shape;552;g19d164b436d_0_117"/>
          <p:cNvPicPr preferRelativeResize="0"/>
          <p:nvPr/>
        </p:nvPicPr>
        <p:blipFill rotWithShape="1">
          <a:blip r:embed="rId7">
            <a:alphaModFix/>
          </a:blip>
          <a:srcRect/>
          <a:stretch/>
        </p:blipFill>
        <p:spPr>
          <a:xfrm rot="-5238856">
            <a:off x="10529484" y="5084828"/>
            <a:ext cx="797235" cy="13969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6"/>
        <p:cNvGrpSpPr/>
        <p:nvPr/>
      </p:nvGrpSpPr>
      <p:grpSpPr>
        <a:xfrm>
          <a:off x="0" y="0"/>
          <a:ext cx="0" cy="0"/>
          <a:chOff x="0" y="0"/>
          <a:chExt cx="0" cy="0"/>
        </a:xfrm>
      </p:grpSpPr>
      <p:sp>
        <p:nvSpPr>
          <p:cNvPr id="558" name="Google Shape;558;g1ab1224ca6c_0_694"/>
          <p:cNvSpPr/>
          <p:nvPr/>
        </p:nvSpPr>
        <p:spPr>
          <a:xfrm>
            <a:off x="1172805" y="35888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 3: Imprese verdi</a:t>
            </a:r>
            <a:endParaRPr lang="it-IT" sz="3600" b="1" dirty="0">
              <a:solidFill>
                <a:srgbClr val="FAB632"/>
              </a:solidFill>
              <a:latin typeface="Calibri"/>
              <a:ea typeface="Calibri"/>
              <a:cs typeface="Calibri"/>
              <a:sym typeface="Calibri"/>
            </a:endParaRPr>
          </a:p>
        </p:txBody>
      </p:sp>
      <p:sp>
        <p:nvSpPr>
          <p:cNvPr id="559" name="Google Shape;559;g1ab1224ca6c_0_694"/>
          <p:cNvSpPr/>
          <p:nvPr/>
        </p:nvSpPr>
        <p:spPr>
          <a:xfrm>
            <a:off x="1172799" y="1035925"/>
            <a:ext cx="8740500" cy="456000"/>
          </a:xfrm>
          <a:prstGeom prst="rect">
            <a:avLst/>
          </a:prstGeom>
          <a:noFill/>
          <a:ln>
            <a:noFill/>
          </a:ln>
        </p:spPr>
        <p:txBody>
          <a:bodyPr spcFirstLastPara="1" wrap="square" lIns="90000" tIns="45000" rIns="90000" bIns="45000" anchor="t" anchorCtr="0">
            <a:noAutofit/>
          </a:bodyPr>
          <a:lstStyle/>
          <a:p>
            <a:pPr lvl="0">
              <a:buSzPts val="2400"/>
            </a:pPr>
            <a:r>
              <a:rPr lang="en-GB" sz="2400" dirty="0" smtClean="0">
                <a:solidFill>
                  <a:srgbClr val="21B4A9"/>
                </a:solidFill>
                <a:latin typeface="Calibri"/>
                <a:ea typeface="Calibri"/>
                <a:cs typeface="Calibri"/>
                <a:sym typeface="Calibri"/>
              </a:rPr>
              <a:t>Sezione 6</a:t>
            </a:r>
            <a:r>
              <a:rPr lang="en-GB" sz="2400" dirty="0">
                <a:solidFill>
                  <a:srgbClr val="21B4A9"/>
                </a:solidFill>
                <a:latin typeface="Calibri"/>
                <a:ea typeface="Calibri"/>
                <a:cs typeface="Calibri"/>
                <a:sym typeface="Calibri"/>
              </a:rPr>
              <a:t>: </a:t>
            </a:r>
            <a:r>
              <a:rPr lang="it-IT" sz="2400" dirty="0">
                <a:solidFill>
                  <a:srgbClr val="21B4A9"/>
                </a:solidFill>
                <a:latin typeface="Calibri"/>
                <a:ea typeface="Calibri"/>
                <a:cs typeface="Calibri"/>
                <a:sym typeface="Calibri"/>
              </a:rPr>
              <a:t>Modello di gestione di un’impresa </a:t>
            </a:r>
            <a:r>
              <a:rPr lang="it-IT" sz="2400" dirty="0" smtClean="0">
                <a:solidFill>
                  <a:srgbClr val="21B4A9"/>
                </a:solidFill>
                <a:latin typeface="Calibri"/>
                <a:ea typeface="Calibri"/>
                <a:cs typeface="Calibri"/>
                <a:sym typeface="Calibri"/>
              </a:rPr>
              <a:t>verde</a:t>
            </a:r>
            <a:endParaRPr sz="2400" b="0" i="0" u="none" strike="noStrike" cap="none" dirty="0">
              <a:solidFill>
                <a:srgbClr val="000000"/>
              </a:solidFill>
              <a:latin typeface="Arial"/>
              <a:ea typeface="Arial"/>
              <a:cs typeface="Arial"/>
              <a:sym typeface="Arial"/>
            </a:endParaRPr>
          </a:p>
        </p:txBody>
      </p:sp>
      <p:sp>
        <p:nvSpPr>
          <p:cNvPr id="560" name="Google Shape;560;g1ab1224ca6c_0_694"/>
          <p:cNvSpPr txBox="1"/>
          <p:nvPr/>
        </p:nvSpPr>
        <p:spPr>
          <a:xfrm>
            <a:off x="1364350" y="1648350"/>
            <a:ext cx="4854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it-IT" sz="2000" b="1" dirty="0" smtClean="0">
                <a:solidFill>
                  <a:srgbClr val="C00000"/>
                </a:solidFill>
                <a:latin typeface="Calibri"/>
                <a:ea typeface="Calibri"/>
                <a:cs typeface="Calibri"/>
                <a:sym typeface="Calibri"/>
              </a:rPr>
              <a:t>I 5 principi di un’impresa verde:</a:t>
            </a:r>
            <a:endParaRPr lang="it-IT" sz="1000" b="1" i="0" u="none" strike="noStrike" cap="none" dirty="0">
              <a:solidFill>
                <a:srgbClr val="C00000"/>
              </a:solidFill>
              <a:sym typeface="Arial"/>
            </a:endParaRPr>
          </a:p>
        </p:txBody>
      </p:sp>
      <p:grpSp>
        <p:nvGrpSpPr>
          <p:cNvPr id="561" name="Google Shape;561;g1ab1224ca6c_0_694"/>
          <p:cNvGrpSpPr/>
          <p:nvPr/>
        </p:nvGrpSpPr>
        <p:grpSpPr>
          <a:xfrm>
            <a:off x="643875" y="2281823"/>
            <a:ext cx="2797483" cy="3765829"/>
            <a:chOff x="0" y="1189989"/>
            <a:chExt cx="2214600" cy="3133491"/>
          </a:xfrm>
        </p:grpSpPr>
        <p:sp>
          <p:nvSpPr>
            <p:cNvPr id="562" name="Google Shape;562;g1ab1224ca6c_0_694"/>
            <p:cNvSpPr/>
            <p:nvPr/>
          </p:nvSpPr>
          <p:spPr>
            <a:xfrm>
              <a:off x="0" y="1189989"/>
              <a:ext cx="2214600" cy="669000"/>
            </a:xfrm>
            <a:prstGeom prst="homePlate">
              <a:avLst>
                <a:gd name="adj" fmla="val 50000"/>
              </a:avLst>
            </a:prstGeom>
            <a:solidFill>
              <a:srgbClr val="155B5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dirty="0" smtClean="0">
                  <a:solidFill>
                    <a:srgbClr val="FFFFFF"/>
                  </a:solidFill>
                  <a:latin typeface="Roboto"/>
                  <a:ea typeface="Roboto"/>
                  <a:cs typeface="Roboto"/>
                  <a:sym typeface="Roboto"/>
                </a:rPr>
                <a:t>Economia a bassa emissione di carbonio</a:t>
              </a:r>
              <a:endParaRPr lang="it-IT" sz="1800" b="0" i="0" u="none" strike="noStrike" cap="none" dirty="0">
                <a:solidFill>
                  <a:srgbClr val="FFFFFF"/>
                </a:solidFill>
                <a:latin typeface="Roboto"/>
                <a:ea typeface="Roboto"/>
                <a:cs typeface="Roboto"/>
                <a:sym typeface="Roboto"/>
              </a:endParaRPr>
            </a:p>
          </p:txBody>
        </p:sp>
        <p:sp>
          <p:nvSpPr>
            <p:cNvPr id="563" name="Google Shape;563;g1ab1224ca6c_0_694"/>
            <p:cNvSpPr txBox="1"/>
            <p:nvPr/>
          </p:nvSpPr>
          <p:spPr>
            <a:xfrm>
              <a:off x="295071" y="1858980"/>
              <a:ext cx="1624500" cy="2464500"/>
            </a:xfrm>
            <a:prstGeom prst="rect">
              <a:avLst/>
            </a:prstGeom>
            <a:noFill/>
            <a:ln>
              <a:noFill/>
            </a:ln>
          </p:spPr>
          <p:txBody>
            <a:bodyPr spcFirstLastPara="1" wrap="square" lIns="121900" tIns="121900" rIns="121900" bIns="121900" anchor="t" anchorCtr="0">
              <a:noAutofit/>
            </a:bodyPr>
            <a:lstStyle/>
            <a:p>
              <a:pPr lvl="0" algn="ctr">
                <a:lnSpc>
                  <a:spcPct val="115000"/>
                </a:lnSpc>
                <a:buSzPts val="1600"/>
              </a:pPr>
              <a:r>
                <a:rPr lang="it-IT" sz="1600" dirty="0" smtClean="0">
                  <a:latin typeface="Roboto"/>
                  <a:ea typeface="Roboto"/>
                  <a:cs typeface="Roboto"/>
                  <a:sym typeface="Roboto"/>
                </a:rPr>
                <a:t>Nuove </a:t>
              </a:r>
              <a:r>
                <a:rPr lang="it-IT" sz="1600" dirty="0">
                  <a:latin typeface="Roboto"/>
                  <a:ea typeface="Roboto"/>
                  <a:cs typeface="Roboto"/>
                  <a:sym typeface="Roboto"/>
                </a:rPr>
                <a:t>pratiche commerciali impegnate nella transizione verso un'economia a </a:t>
              </a:r>
              <a:r>
                <a:rPr lang="it-IT" sz="1600" dirty="0" smtClean="0">
                  <a:latin typeface="Roboto"/>
                  <a:ea typeface="Roboto"/>
                  <a:cs typeface="Roboto"/>
                  <a:sym typeface="Roboto"/>
                </a:rPr>
                <a:t>bassa emissione </a:t>
              </a:r>
              <a:r>
                <a:rPr lang="it-IT" sz="1600" dirty="0">
                  <a:latin typeface="Roboto"/>
                  <a:ea typeface="Roboto"/>
                  <a:cs typeface="Roboto"/>
                  <a:sym typeface="Roboto"/>
                </a:rPr>
                <a:t>di carbonio.</a:t>
              </a:r>
              <a:endParaRPr sz="1600" b="0" i="0" u="none" strike="noStrike" cap="none" dirty="0">
                <a:solidFill>
                  <a:srgbClr val="000000"/>
                </a:solidFill>
                <a:latin typeface="Roboto"/>
                <a:ea typeface="Roboto"/>
                <a:cs typeface="Roboto"/>
                <a:sym typeface="Roboto"/>
              </a:endParaRPr>
            </a:p>
          </p:txBody>
        </p:sp>
      </p:grpSp>
      <p:grpSp>
        <p:nvGrpSpPr>
          <p:cNvPr id="564" name="Google Shape;564;g1ab1224ca6c_0_694"/>
          <p:cNvGrpSpPr/>
          <p:nvPr/>
        </p:nvGrpSpPr>
        <p:grpSpPr>
          <a:xfrm>
            <a:off x="2966047" y="2281566"/>
            <a:ext cx="2607245" cy="3867139"/>
            <a:chOff x="1838325" y="1189775"/>
            <a:chExt cx="2064000" cy="3217789"/>
          </a:xfrm>
        </p:grpSpPr>
        <p:sp>
          <p:nvSpPr>
            <p:cNvPr id="565" name="Google Shape;565;g1ab1224ca6c_0_694"/>
            <p:cNvSpPr/>
            <p:nvPr/>
          </p:nvSpPr>
          <p:spPr>
            <a:xfrm>
              <a:off x="1838325" y="1189775"/>
              <a:ext cx="2064000" cy="669000"/>
            </a:xfrm>
            <a:prstGeom prst="chevron">
              <a:avLst>
                <a:gd name="adj" fmla="val 50000"/>
              </a:avLst>
            </a:prstGeom>
            <a:solidFill>
              <a:srgbClr val="1B786E"/>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dirty="0" smtClean="0">
                  <a:solidFill>
                    <a:srgbClr val="FFFFFF"/>
                  </a:solidFill>
                  <a:latin typeface="Roboto"/>
                  <a:ea typeface="Roboto"/>
                  <a:cs typeface="Roboto"/>
                  <a:sym typeface="Roboto"/>
                </a:rPr>
                <a:t>Protezione</a:t>
              </a:r>
              <a:endParaRPr lang="it-IT" sz="1800" b="0" i="0" u="none" strike="noStrike" cap="none" dirty="0">
                <a:solidFill>
                  <a:srgbClr val="FFFFFF"/>
                </a:solidFill>
                <a:latin typeface="Roboto"/>
                <a:ea typeface="Roboto"/>
                <a:cs typeface="Roboto"/>
                <a:sym typeface="Roboto"/>
              </a:endParaRPr>
            </a:p>
          </p:txBody>
        </p:sp>
        <p:sp>
          <p:nvSpPr>
            <p:cNvPr id="566" name="Google Shape;566;g1ab1224ca6c_0_694"/>
            <p:cNvSpPr txBox="1"/>
            <p:nvPr/>
          </p:nvSpPr>
          <p:spPr>
            <a:xfrm>
              <a:off x="2017241" y="1858764"/>
              <a:ext cx="1624500" cy="2548800"/>
            </a:xfrm>
            <a:prstGeom prst="rect">
              <a:avLst/>
            </a:prstGeom>
            <a:noFill/>
            <a:ln>
              <a:noFill/>
            </a:ln>
          </p:spPr>
          <p:txBody>
            <a:bodyPr spcFirstLastPara="1" wrap="square" lIns="121900" tIns="121900" rIns="121900" bIns="121900" anchor="t" anchorCtr="0">
              <a:noAutofit/>
            </a:bodyPr>
            <a:lstStyle/>
            <a:p>
              <a:pPr lvl="0" algn="ctr">
                <a:lnSpc>
                  <a:spcPct val="115000"/>
                </a:lnSpc>
                <a:buSzPts val="1600"/>
              </a:pPr>
              <a:r>
                <a:rPr lang="it-IT" sz="1600" dirty="0" smtClean="0">
                  <a:latin typeface="Roboto"/>
                  <a:ea typeface="Roboto"/>
                  <a:cs typeface="Roboto"/>
                  <a:sym typeface="Roboto"/>
                </a:rPr>
                <a:t>Impegno </a:t>
              </a:r>
              <a:r>
                <a:rPr lang="it-IT" sz="1600" dirty="0">
                  <a:latin typeface="Roboto"/>
                  <a:ea typeface="Roboto"/>
                  <a:cs typeface="Roboto"/>
                  <a:sym typeface="Roboto"/>
                </a:rPr>
                <a:t>in azioni, progetti o investimenti che hanno un impatto positivo sull'ambiente, nonché sulla società e sulle buone pratiche di governance.</a:t>
              </a:r>
              <a:endParaRPr sz="1400" b="0" i="0" u="none" strike="noStrike" cap="none" dirty="0">
                <a:solidFill>
                  <a:srgbClr val="000000"/>
                </a:solidFill>
                <a:latin typeface="Roboto"/>
                <a:ea typeface="Roboto"/>
                <a:cs typeface="Roboto"/>
                <a:sym typeface="Roboto"/>
              </a:endParaRPr>
            </a:p>
          </p:txBody>
        </p:sp>
      </p:grpSp>
      <p:grpSp>
        <p:nvGrpSpPr>
          <p:cNvPr id="567" name="Google Shape;567;g1ab1224ca6c_0_694"/>
          <p:cNvGrpSpPr/>
          <p:nvPr/>
        </p:nvGrpSpPr>
        <p:grpSpPr>
          <a:xfrm>
            <a:off x="5086233" y="2281566"/>
            <a:ext cx="2607245" cy="3867139"/>
            <a:chOff x="3516750" y="1189775"/>
            <a:chExt cx="2064000" cy="3217789"/>
          </a:xfrm>
        </p:grpSpPr>
        <p:sp>
          <p:nvSpPr>
            <p:cNvPr id="568" name="Google Shape;568;g1ab1224ca6c_0_694"/>
            <p:cNvSpPr/>
            <p:nvPr/>
          </p:nvSpPr>
          <p:spPr>
            <a:xfrm>
              <a:off x="3516750" y="1189775"/>
              <a:ext cx="2064000" cy="669000"/>
            </a:xfrm>
            <a:prstGeom prst="chevron">
              <a:avLst>
                <a:gd name="adj" fmla="val 50000"/>
              </a:avLst>
            </a:prstGeom>
            <a:solidFill>
              <a:srgbClr val="1D7E7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dirty="0" smtClean="0">
                  <a:solidFill>
                    <a:srgbClr val="FFFFFF"/>
                  </a:solidFill>
                  <a:latin typeface="Roboto"/>
                  <a:ea typeface="Roboto"/>
                  <a:cs typeface="Roboto"/>
                  <a:sym typeface="Roboto"/>
                </a:rPr>
                <a:t>Trasparenza</a:t>
              </a:r>
              <a:endParaRPr lang="it-IT" sz="1800" b="0" i="0" u="none" strike="noStrike" cap="none" dirty="0">
                <a:solidFill>
                  <a:srgbClr val="FFFFFF"/>
                </a:solidFill>
                <a:latin typeface="Roboto"/>
                <a:ea typeface="Roboto"/>
                <a:cs typeface="Roboto"/>
                <a:sym typeface="Roboto"/>
              </a:endParaRPr>
            </a:p>
          </p:txBody>
        </p:sp>
        <p:sp>
          <p:nvSpPr>
            <p:cNvPr id="569" name="Google Shape;569;g1ab1224ca6c_0_694"/>
            <p:cNvSpPr txBox="1"/>
            <p:nvPr/>
          </p:nvSpPr>
          <p:spPr>
            <a:xfrm>
              <a:off x="3739456" y="1858764"/>
              <a:ext cx="1624500" cy="2548800"/>
            </a:xfrm>
            <a:prstGeom prst="rect">
              <a:avLst/>
            </a:prstGeom>
            <a:noFill/>
            <a:ln>
              <a:noFill/>
            </a:ln>
          </p:spPr>
          <p:txBody>
            <a:bodyPr spcFirstLastPara="1" wrap="square" lIns="121900" tIns="121900" rIns="121900" bIns="121900" anchor="t" anchorCtr="0">
              <a:noAutofit/>
            </a:bodyPr>
            <a:lstStyle/>
            <a:p>
              <a:pPr lvl="0" algn="ctr">
                <a:lnSpc>
                  <a:spcPct val="115000"/>
                </a:lnSpc>
                <a:buSzPts val="1600"/>
              </a:pPr>
              <a:r>
                <a:rPr lang="it-IT" sz="1600" dirty="0" smtClean="0">
                  <a:latin typeface="Roboto"/>
                  <a:ea typeface="Roboto"/>
                  <a:cs typeface="Roboto"/>
                  <a:sym typeface="Roboto"/>
                </a:rPr>
                <a:t>Accessibilità </a:t>
              </a:r>
              <a:r>
                <a:rPr lang="it-IT" sz="1600" dirty="0">
                  <a:latin typeface="Roboto"/>
                  <a:ea typeface="Roboto"/>
                  <a:cs typeface="Roboto"/>
                  <a:sym typeface="Roboto"/>
                </a:rPr>
                <a:t>ai bilanci di sostenibilità aziendale.</a:t>
              </a:r>
              <a:endParaRPr sz="1400" b="0" i="0" u="none" strike="noStrike" cap="none" dirty="0">
                <a:solidFill>
                  <a:srgbClr val="000000"/>
                </a:solidFill>
                <a:latin typeface="Roboto"/>
                <a:ea typeface="Roboto"/>
                <a:cs typeface="Roboto"/>
                <a:sym typeface="Roboto"/>
              </a:endParaRPr>
            </a:p>
          </p:txBody>
        </p:sp>
      </p:grpSp>
      <p:grpSp>
        <p:nvGrpSpPr>
          <p:cNvPr id="570" name="Google Shape;570;g1ab1224ca6c_0_694"/>
          <p:cNvGrpSpPr/>
          <p:nvPr/>
        </p:nvGrpSpPr>
        <p:grpSpPr>
          <a:xfrm>
            <a:off x="9327143" y="2281566"/>
            <a:ext cx="2607245" cy="3867139"/>
            <a:chOff x="6874025" y="1189775"/>
            <a:chExt cx="2064000" cy="3217789"/>
          </a:xfrm>
        </p:grpSpPr>
        <p:sp>
          <p:nvSpPr>
            <p:cNvPr id="571" name="Google Shape;571;g1ab1224ca6c_0_694"/>
            <p:cNvSpPr/>
            <p:nvPr/>
          </p:nvSpPr>
          <p:spPr>
            <a:xfrm>
              <a:off x="6874025" y="1189775"/>
              <a:ext cx="2064000" cy="669000"/>
            </a:xfrm>
            <a:prstGeom prst="chevron">
              <a:avLst>
                <a:gd name="adj" fmla="val 50000"/>
              </a:avLst>
            </a:prstGeom>
            <a:solidFill>
              <a:srgbClr val="249C9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dirty="0" smtClean="0">
                  <a:solidFill>
                    <a:srgbClr val="FFFFFF"/>
                  </a:solidFill>
                  <a:latin typeface="Roboto"/>
                  <a:ea typeface="Roboto"/>
                  <a:cs typeface="Roboto"/>
                  <a:sym typeface="Roboto"/>
                </a:rPr>
                <a:t>Alleanze</a:t>
              </a:r>
              <a:endParaRPr lang="it-IT" sz="1800" b="0" i="0" u="none" strike="noStrike" cap="none" dirty="0">
                <a:solidFill>
                  <a:srgbClr val="FFFFFF"/>
                </a:solidFill>
                <a:latin typeface="Roboto"/>
                <a:ea typeface="Roboto"/>
                <a:cs typeface="Roboto"/>
                <a:sym typeface="Roboto"/>
              </a:endParaRPr>
            </a:p>
          </p:txBody>
        </p:sp>
        <p:sp>
          <p:nvSpPr>
            <p:cNvPr id="572" name="Google Shape;572;g1ab1224ca6c_0_694"/>
            <p:cNvSpPr txBox="1"/>
            <p:nvPr/>
          </p:nvSpPr>
          <p:spPr>
            <a:xfrm>
              <a:off x="7183842" y="1858764"/>
              <a:ext cx="1624500" cy="2548800"/>
            </a:xfrm>
            <a:prstGeom prst="rect">
              <a:avLst/>
            </a:prstGeom>
            <a:noFill/>
            <a:ln>
              <a:noFill/>
            </a:ln>
          </p:spPr>
          <p:txBody>
            <a:bodyPr spcFirstLastPara="1" wrap="square" lIns="121900" tIns="121900" rIns="121900" bIns="121900" anchor="t" anchorCtr="0">
              <a:noAutofit/>
            </a:bodyPr>
            <a:lstStyle/>
            <a:p>
              <a:pPr lvl="0" algn="ctr">
                <a:lnSpc>
                  <a:spcPct val="115000"/>
                </a:lnSpc>
                <a:buSzPts val="1600"/>
              </a:pPr>
              <a:r>
                <a:rPr lang="it-IT" sz="1600" dirty="0" smtClean="0">
                  <a:latin typeface="Roboto"/>
                  <a:ea typeface="Roboto"/>
                  <a:cs typeface="Roboto"/>
                  <a:sym typeface="Roboto"/>
                </a:rPr>
                <a:t>Creare </a:t>
              </a:r>
              <a:r>
                <a:rPr lang="it-IT" sz="1600" dirty="0">
                  <a:latin typeface="Roboto"/>
                  <a:ea typeface="Roboto"/>
                  <a:cs typeface="Roboto"/>
                  <a:sym typeface="Roboto"/>
                </a:rPr>
                <a:t>alleanze con il settori pubblico, privato e ogni altro settore interessato per promuovere lo sviluppo dell'economia verde.</a:t>
              </a:r>
              <a:endParaRPr sz="1400" b="0" i="0" u="none" strike="noStrike" cap="none" dirty="0">
                <a:solidFill>
                  <a:srgbClr val="000000"/>
                </a:solidFill>
                <a:latin typeface="Roboto"/>
                <a:ea typeface="Roboto"/>
                <a:cs typeface="Roboto"/>
                <a:sym typeface="Roboto"/>
              </a:endParaRPr>
            </a:p>
          </p:txBody>
        </p:sp>
      </p:grpSp>
      <p:grpSp>
        <p:nvGrpSpPr>
          <p:cNvPr id="573" name="Google Shape;573;g1ab1224ca6c_0_694"/>
          <p:cNvGrpSpPr/>
          <p:nvPr/>
        </p:nvGrpSpPr>
        <p:grpSpPr>
          <a:xfrm>
            <a:off x="7206641" y="2281566"/>
            <a:ext cx="2607245" cy="3867139"/>
            <a:chOff x="5195350" y="1189775"/>
            <a:chExt cx="2064000" cy="3217789"/>
          </a:xfrm>
        </p:grpSpPr>
        <p:sp>
          <p:nvSpPr>
            <p:cNvPr id="574" name="Google Shape;574;g1ab1224ca6c_0_694"/>
            <p:cNvSpPr/>
            <p:nvPr/>
          </p:nvSpPr>
          <p:spPr>
            <a:xfrm>
              <a:off x="5195350" y="1189775"/>
              <a:ext cx="2064000" cy="669000"/>
            </a:xfrm>
            <a:prstGeom prst="chevron">
              <a:avLst>
                <a:gd name="adj" fmla="val 50000"/>
              </a:avLst>
            </a:prstGeom>
            <a:solidFill>
              <a:srgbClr val="1F887E"/>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dirty="0" smtClean="0">
                  <a:solidFill>
                    <a:srgbClr val="FFFFFF"/>
                  </a:solidFill>
                  <a:latin typeface="Roboto"/>
                  <a:ea typeface="Roboto"/>
                  <a:cs typeface="Roboto"/>
                  <a:sym typeface="Roboto"/>
                </a:rPr>
                <a:t>Conoscenza</a:t>
              </a:r>
              <a:endParaRPr lang="it-IT" sz="1800" b="0" i="0" u="none" strike="noStrike" cap="none" dirty="0">
                <a:solidFill>
                  <a:srgbClr val="FFFFFF"/>
                </a:solidFill>
                <a:latin typeface="Roboto"/>
                <a:ea typeface="Roboto"/>
                <a:cs typeface="Roboto"/>
                <a:sym typeface="Roboto"/>
              </a:endParaRPr>
            </a:p>
          </p:txBody>
        </p:sp>
        <p:sp>
          <p:nvSpPr>
            <p:cNvPr id="575" name="Google Shape;575;g1ab1224ca6c_0_694"/>
            <p:cNvSpPr txBox="1"/>
            <p:nvPr/>
          </p:nvSpPr>
          <p:spPr>
            <a:xfrm>
              <a:off x="5461649" y="1858764"/>
              <a:ext cx="1624500" cy="2548800"/>
            </a:xfrm>
            <a:prstGeom prst="rect">
              <a:avLst/>
            </a:prstGeom>
            <a:noFill/>
            <a:ln>
              <a:noFill/>
            </a:ln>
          </p:spPr>
          <p:txBody>
            <a:bodyPr spcFirstLastPara="1" wrap="square" lIns="121900" tIns="121900" rIns="121900" bIns="121900" anchor="t" anchorCtr="0">
              <a:noAutofit/>
            </a:bodyPr>
            <a:lstStyle/>
            <a:p>
              <a:pPr lvl="0" algn="ctr">
                <a:lnSpc>
                  <a:spcPct val="115000"/>
                </a:lnSpc>
                <a:buSzPts val="1600"/>
              </a:pPr>
              <a:r>
                <a:rPr lang="it-IT" sz="1600" dirty="0" smtClean="0">
                  <a:latin typeface="Roboto"/>
                  <a:ea typeface="Roboto"/>
                  <a:cs typeface="Roboto"/>
                  <a:sym typeface="Roboto"/>
                </a:rPr>
                <a:t>Espandere </a:t>
              </a:r>
              <a:r>
                <a:rPr lang="it-IT" sz="1600" dirty="0">
                  <a:latin typeface="Roboto"/>
                  <a:ea typeface="Roboto"/>
                  <a:cs typeface="Roboto"/>
                  <a:sym typeface="Roboto"/>
                </a:rPr>
                <a:t>le conoscenze, le competenze e le skills in diverse aree per raggiungere lo sviluppo sostenibile</a:t>
              </a:r>
              <a:r>
                <a:rPr lang="it-IT" sz="1600" dirty="0" smtClean="0">
                  <a:latin typeface="Roboto"/>
                  <a:ea typeface="Roboto"/>
                  <a:cs typeface="Roboto"/>
                  <a:sym typeface="Roboto"/>
                </a:rPr>
                <a:t>.</a:t>
              </a:r>
              <a:endParaRPr sz="1400" b="0" i="0" u="none" strike="noStrike" cap="none" dirty="0">
                <a:solidFill>
                  <a:srgbClr val="000000"/>
                </a:solidFill>
                <a:latin typeface="Roboto"/>
                <a:ea typeface="Roboto"/>
                <a:cs typeface="Roboto"/>
                <a:sym typeface="Roboto"/>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9"/>
        <p:cNvGrpSpPr/>
        <p:nvPr/>
      </p:nvGrpSpPr>
      <p:grpSpPr>
        <a:xfrm>
          <a:off x="0" y="0"/>
          <a:ext cx="0" cy="0"/>
          <a:chOff x="0" y="0"/>
          <a:chExt cx="0" cy="0"/>
        </a:xfrm>
      </p:grpSpPr>
      <p:sp>
        <p:nvSpPr>
          <p:cNvPr id="581" name="Google Shape;581;g1ab1224ca6c_0_270"/>
          <p:cNvSpPr/>
          <p:nvPr/>
        </p:nvSpPr>
        <p:spPr>
          <a:xfrm>
            <a:off x="850000" y="2935200"/>
            <a:ext cx="5195700" cy="2252400"/>
          </a:xfrm>
          <a:prstGeom prst="rect">
            <a:avLst/>
          </a:prstGeom>
          <a:noFill/>
          <a:ln w="28575" cap="flat" cmpd="sng">
            <a:solidFill>
              <a:srgbClr val="249C90"/>
            </a:solidFill>
            <a:prstDash val="solid"/>
            <a:round/>
            <a:headEnd type="none" w="sm" len="sm"/>
            <a:tailEnd type="none" w="sm" len="sm"/>
          </a:ln>
        </p:spPr>
        <p:txBody>
          <a:bodyPr spcFirstLastPara="1" wrap="square" lIns="90000" tIns="45000" rIns="90000" bIns="45000" anchor="t" anchorCtr="0">
            <a:noAutofit/>
          </a:bodyPr>
          <a:lstStyle/>
          <a:p>
            <a:pPr marL="269999" marR="0" lvl="0" indent="-209550" algn="just" rtl="0">
              <a:lnSpc>
                <a:spcPct val="100000"/>
              </a:lnSpc>
              <a:spcBef>
                <a:spcPts val="1000"/>
              </a:spcBef>
              <a:spcAft>
                <a:spcPts val="0"/>
              </a:spcAft>
              <a:buClr>
                <a:srgbClr val="C00000"/>
              </a:buClr>
              <a:buSzPts val="1800"/>
              <a:buFont typeface="Calibri"/>
              <a:buAutoNum type="arabicPeriod"/>
            </a:pPr>
            <a:r>
              <a:rPr lang="it-IT" sz="1800" b="1" dirty="0" smtClean="0">
                <a:solidFill>
                  <a:srgbClr val="C00000"/>
                </a:solidFill>
                <a:latin typeface="Calibri"/>
                <a:ea typeface="Calibri"/>
                <a:cs typeface="Calibri"/>
                <a:sym typeface="Calibri"/>
              </a:rPr>
              <a:t>Identificazione</a:t>
            </a:r>
          </a:p>
          <a:p>
            <a:pPr lvl="0" algn="just">
              <a:spcBef>
                <a:spcPts val="1000"/>
              </a:spcBef>
              <a:buClr>
                <a:schemeClr val="dk1"/>
              </a:buClr>
              <a:buSzPts val="1100"/>
            </a:pPr>
            <a:r>
              <a:rPr lang="it-IT" sz="1800" dirty="0">
                <a:solidFill>
                  <a:schemeClr val="dk1"/>
                </a:solidFill>
                <a:latin typeface="Calibri"/>
                <a:ea typeface="Calibri"/>
                <a:cs typeface="Calibri"/>
                <a:sym typeface="Calibri"/>
              </a:rPr>
              <a:t>D</a:t>
            </a:r>
            <a:r>
              <a:rPr lang="it-IT" sz="1800" dirty="0" smtClean="0">
                <a:solidFill>
                  <a:schemeClr val="dk1"/>
                </a:solidFill>
                <a:latin typeface="Calibri"/>
                <a:ea typeface="Calibri"/>
                <a:cs typeface="Calibri"/>
                <a:sym typeface="Calibri"/>
              </a:rPr>
              <a:t>eterminare </a:t>
            </a:r>
            <a:r>
              <a:rPr lang="it-IT" sz="1800" dirty="0">
                <a:solidFill>
                  <a:schemeClr val="dk1"/>
                </a:solidFill>
                <a:latin typeface="Calibri"/>
                <a:ea typeface="Calibri"/>
                <a:cs typeface="Calibri"/>
                <a:sym typeface="Calibri"/>
              </a:rPr>
              <a:t>un bisogno o un'opportunità. Anche se stiamo parlando di un'azienda che è già operativa ma intende diventare una "green company", questa fase permette di determinare i problemi che l'azienda presenta in relazione ai 5 principi green.</a:t>
            </a:r>
            <a:endParaRPr sz="18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582" name="Google Shape;582;g1ab1224ca6c_0_270"/>
          <p:cNvSpPr/>
          <p:nvPr/>
        </p:nvSpPr>
        <p:spPr>
          <a:xfrm>
            <a:off x="850005" y="430805"/>
            <a:ext cx="8208600" cy="639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chemeClr val="dk1"/>
              </a:buClr>
              <a:buSzPts val="3600"/>
              <a:buFont typeface="Arial"/>
              <a:buNone/>
            </a:pPr>
            <a:r>
              <a:rPr lang="it-IT" sz="3600" b="1" i="0" u="none" strike="noStrike" cap="none" dirty="0" smtClean="0">
                <a:solidFill>
                  <a:srgbClr val="FAB632"/>
                </a:solidFill>
                <a:latin typeface="Calibri"/>
                <a:ea typeface="Calibri"/>
                <a:cs typeface="Calibri"/>
                <a:sym typeface="Calibri"/>
              </a:rPr>
              <a:t>Unità 3: Impresa verde</a:t>
            </a:r>
            <a:endParaRPr lang="it-IT" sz="3600" b="0" i="0" u="none" strike="noStrike" cap="none" dirty="0">
              <a:solidFill>
                <a:srgbClr val="000000"/>
              </a:solidFill>
              <a:sym typeface="Arial"/>
            </a:endParaRPr>
          </a:p>
        </p:txBody>
      </p:sp>
      <p:sp>
        <p:nvSpPr>
          <p:cNvPr id="583" name="Google Shape;583;g1ab1224ca6c_0_270"/>
          <p:cNvSpPr/>
          <p:nvPr/>
        </p:nvSpPr>
        <p:spPr>
          <a:xfrm>
            <a:off x="849999" y="122256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dirty="0" smtClean="0">
                <a:solidFill>
                  <a:srgbClr val="21B4A9"/>
                </a:solidFill>
                <a:latin typeface="Calibri"/>
                <a:ea typeface="Calibri"/>
                <a:cs typeface="Calibri"/>
                <a:sym typeface="Calibri"/>
              </a:rPr>
              <a:t>Sezione 6: Modello di gestione di un’impresa verde</a:t>
            </a:r>
            <a:endParaRPr lang="it-IT" sz="2400" b="0" i="0" u="none" strike="noStrike" cap="none" dirty="0">
              <a:solidFill>
                <a:srgbClr val="000000"/>
              </a:solidFill>
              <a:sym typeface="Arial"/>
            </a:endParaRPr>
          </a:p>
        </p:txBody>
      </p:sp>
      <p:sp>
        <p:nvSpPr>
          <p:cNvPr id="584" name="Google Shape;584;g1ab1224ca6c_0_270"/>
          <p:cNvSpPr txBox="1"/>
          <p:nvPr/>
        </p:nvSpPr>
        <p:spPr>
          <a:xfrm>
            <a:off x="6616050" y="2935199"/>
            <a:ext cx="5195700" cy="2380108"/>
          </a:xfrm>
          <a:prstGeom prst="rect">
            <a:avLst/>
          </a:prstGeom>
          <a:noFill/>
          <a:ln w="28575" cap="flat" cmpd="sng">
            <a:solidFill>
              <a:srgbClr val="249C90"/>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1000"/>
              </a:spcBef>
              <a:spcAft>
                <a:spcPts val="0"/>
              </a:spcAft>
              <a:buClr>
                <a:schemeClr val="dk1"/>
              </a:buClr>
              <a:buSzPts val="1100"/>
              <a:buFont typeface="Arial"/>
              <a:buNone/>
            </a:pPr>
            <a:r>
              <a:rPr lang="en-GB" sz="1800" b="1" dirty="0">
                <a:solidFill>
                  <a:srgbClr val="C00000"/>
                </a:solidFill>
                <a:latin typeface="Calibri"/>
                <a:ea typeface="Calibri"/>
                <a:cs typeface="Calibri"/>
                <a:sym typeface="Calibri"/>
              </a:rPr>
              <a:t>2. Design</a:t>
            </a:r>
            <a:endParaRPr sz="1800" b="1" dirty="0">
              <a:solidFill>
                <a:srgbClr val="C00000"/>
              </a:solidFill>
              <a:latin typeface="Calibri"/>
              <a:ea typeface="Calibri"/>
              <a:cs typeface="Calibri"/>
              <a:sym typeface="Calibri"/>
            </a:endParaRPr>
          </a:p>
          <a:p>
            <a:pPr lvl="0" algn="just">
              <a:spcBef>
                <a:spcPts val="1000"/>
              </a:spcBef>
              <a:buClr>
                <a:schemeClr val="dk1"/>
              </a:buClr>
              <a:buSzPts val="1100"/>
            </a:pPr>
            <a:r>
              <a:rPr lang="it-IT" sz="1800" dirty="0">
                <a:solidFill>
                  <a:schemeClr val="dk1"/>
                </a:solidFill>
                <a:latin typeface="Calibri"/>
                <a:ea typeface="Calibri"/>
                <a:cs typeface="Calibri"/>
                <a:sym typeface="Calibri"/>
              </a:rPr>
              <a:t>In questa fase, le strategie che verranno seguite per costruire un'azienda che si allontani dalle pratiche tradizionali insostenibili o dannose per l'ambiente sono progettate in base al problema, alla necessità o all'opportunità identificata nella fase precedente sulla base dei 5 principi green.</a:t>
            </a:r>
            <a:endParaRPr sz="1800" dirty="0">
              <a:solidFill>
                <a:schemeClr val="dk1"/>
              </a:solidFill>
              <a:latin typeface="Calibri"/>
              <a:ea typeface="Calibri"/>
              <a:cs typeface="Calibri"/>
              <a:sym typeface="Calibri"/>
            </a:endParaRPr>
          </a:p>
        </p:txBody>
      </p:sp>
      <p:sp>
        <p:nvSpPr>
          <p:cNvPr id="585" name="Google Shape;585;g1ab1224ca6c_0_270"/>
          <p:cNvSpPr txBox="1"/>
          <p:nvPr/>
        </p:nvSpPr>
        <p:spPr>
          <a:xfrm>
            <a:off x="850000" y="1922125"/>
            <a:ext cx="10961700" cy="769411"/>
          </a:xfrm>
          <a:prstGeom prst="rect">
            <a:avLst/>
          </a:prstGeom>
          <a:noFill/>
          <a:ln>
            <a:noFill/>
          </a:ln>
        </p:spPr>
        <p:txBody>
          <a:bodyPr spcFirstLastPara="1" wrap="square" lIns="91425" tIns="91425" rIns="91425" bIns="91425" anchor="t" anchorCtr="0">
            <a:spAutoFit/>
          </a:bodyPr>
          <a:lstStyle/>
          <a:p>
            <a:pPr lvl="0" algn="just">
              <a:buSzPts val="1800"/>
            </a:pPr>
            <a:r>
              <a:rPr lang="it-IT" sz="1900" b="1" dirty="0" smtClean="0">
                <a:solidFill>
                  <a:srgbClr val="C00000"/>
                </a:solidFill>
                <a:latin typeface="Calibri"/>
                <a:ea typeface="Calibri"/>
                <a:cs typeface="Calibri"/>
                <a:sym typeface="Calibri"/>
              </a:rPr>
              <a:t>Per </a:t>
            </a:r>
            <a:r>
              <a:rPr lang="it-IT" sz="1900" b="1" dirty="0">
                <a:solidFill>
                  <a:srgbClr val="C00000"/>
                </a:solidFill>
                <a:latin typeface="Calibri"/>
                <a:ea typeface="Calibri"/>
                <a:cs typeface="Calibri"/>
                <a:sym typeface="Calibri"/>
              </a:rPr>
              <a:t>iniziare a trasformare un'azienda in una "green company", o adottare pratiche sostenibili, vengono individuate quattro fasi:</a:t>
            </a:r>
            <a:endParaRPr sz="1600" b="0" i="0" u="none" strike="noStrike" cap="none" dirty="0">
              <a:solidFill>
                <a:srgbClr val="000000"/>
              </a:solidFill>
              <a:latin typeface="Arial"/>
              <a:ea typeface="Arial"/>
              <a:cs typeface="Arial"/>
              <a:sym typeface="Arial"/>
            </a:endParaRPr>
          </a:p>
        </p:txBody>
      </p:sp>
      <p:pic>
        <p:nvPicPr>
          <p:cNvPr id="586" name="Google Shape;586;g1ab1224ca6c_0_270"/>
          <p:cNvPicPr preferRelativeResize="0"/>
          <p:nvPr/>
        </p:nvPicPr>
        <p:blipFill rotWithShape="1">
          <a:blip r:embed="rId4">
            <a:alphaModFix/>
          </a:blip>
          <a:srcRect/>
          <a:stretch/>
        </p:blipFill>
        <p:spPr>
          <a:xfrm>
            <a:off x="8371100" y="802079"/>
            <a:ext cx="1950615" cy="1066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0"/>
        <p:cNvGrpSpPr/>
        <p:nvPr/>
      </p:nvGrpSpPr>
      <p:grpSpPr>
        <a:xfrm>
          <a:off x="0" y="0"/>
          <a:ext cx="0" cy="0"/>
          <a:chOff x="0" y="0"/>
          <a:chExt cx="0" cy="0"/>
        </a:xfrm>
      </p:grpSpPr>
      <p:sp>
        <p:nvSpPr>
          <p:cNvPr id="592" name="Google Shape;592;g1ab1224ca6c_0_277"/>
          <p:cNvSpPr/>
          <p:nvPr/>
        </p:nvSpPr>
        <p:spPr>
          <a:xfrm>
            <a:off x="918850" y="1391950"/>
            <a:ext cx="5646300" cy="4221900"/>
          </a:xfrm>
          <a:prstGeom prst="rect">
            <a:avLst/>
          </a:prstGeom>
          <a:noFill/>
          <a:ln w="28575" cap="flat" cmpd="sng">
            <a:solidFill>
              <a:srgbClr val="249C90"/>
            </a:solidFill>
            <a:prstDash val="solid"/>
            <a:round/>
            <a:headEnd type="none" w="sm" len="sm"/>
            <a:tailEnd type="none" w="sm" len="sm"/>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None/>
            </a:pPr>
            <a:r>
              <a:rPr lang="en-GB" sz="1700" b="1" dirty="0" smtClean="0">
                <a:solidFill>
                  <a:srgbClr val="C00000"/>
                </a:solidFill>
                <a:latin typeface="Calibri"/>
                <a:ea typeface="Calibri"/>
                <a:cs typeface="Calibri"/>
                <a:sym typeface="Calibri"/>
              </a:rPr>
              <a:t>3</a:t>
            </a:r>
            <a:r>
              <a:rPr lang="it-IT" sz="1700" b="1" dirty="0" smtClean="0">
                <a:solidFill>
                  <a:srgbClr val="C00000"/>
                </a:solidFill>
                <a:latin typeface="Calibri"/>
                <a:ea typeface="Calibri"/>
                <a:cs typeface="Calibri"/>
                <a:sym typeface="Calibri"/>
              </a:rPr>
              <a:t>. Esecuzione</a:t>
            </a:r>
          </a:p>
          <a:p>
            <a:pPr lvl="0" algn="just"/>
            <a:r>
              <a:rPr lang="it-IT" sz="1700" dirty="0" smtClean="0">
                <a:solidFill>
                  <a:schemeClr val="dk1"/>
                </a:solidFill>
                <a:latin typeface="Calibri"/>
                <a:ea typeface="Calibri"/>
                <a:cs typeface="Calibri"/>
                <a:sym typeface="Calibri"/>
              </a:rPr>
              <a:t>In questa fase devono </a:t>
            </a:r>
            <a:r>
              <a:rPr lang="it-IT" sz="1700" dirty="0">
                <a:solidFill>
                  <a:schemeClr val="dk1"/>
                </a:solidFill>
                <a:latin typeface="Calibri"/>
                <a:ea typeface="Calibri"/>
                <a:cs typeface="Calibri"/>
                <a:sym typeface="Calibri"/>
              </a:rPr>
              <a:t>essere definite tutte le sezioni che compongono la pianificazione delle strategie verso la sostenibilità</a:t>
            </a:r>
            <a:r>
              <a:rPr lang="it-IT" sz="1700" dirty="0" smtClean="0">
                <a:solidFill>
                  <a:schemeClr val="dk1"/>
                </a:solidFill>
                <a:latin typeface="Calibri"/>
                <a:ea typeface="Calibri"/>
                <a:cs typeface="Calibri"/>
                <a:sym typeface="Calibri"/>
              </a:rPr>
              <a:t>.</a:t>
            </a:r>
          </a:p>
          <a:p>
            <a:pPr lvl="0" algn="just"/>
            <a:endParaRPr lang="it-IT" sz="500" dirty="0" smtClean="0">
              <a:solidFill>
                <a:schemeClr val="dk1"/>
              </a:solidFill>
              <a:latin typeface="Calibri"/>
              <a:ea typeface="Calibri"/>
              <a:cs typeface="Calibri"/>
              <a:sym typeface="Calibri"/>
            </a:endParaRP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Strategia</a:t>
            </a:r>
            <a:r>
              <a:rPr lang="it-IT" sz="1700" dirty="0">
                <a:solidFill>
                  <a:schemeClr val="dk1"/>
                </a:solidFill>
                <a:latin typeface="Calibri"/>
                <a:ea typeface="Calibri"/>
                <a:cs typeface="Calibri"/>
                <a:sym typeface="Calibri"/>
              </a:rPr>
              <a:t>: saranno presi in considerazione i 5 principi </a:t>
            </a:r>
            <a:r>
              <a:rPr lang="it-IT" sz="1700" dirty="0" smtClean="0">
                <a:solidFill>
                  <a:schemeClr val="dk1"/>
                </a:solidFill>
                <a:latin typeface="Calibri"/>
                <a:ea typeface="Calibri"/>
                <a:cs typeface="Calibri"/>
                <a:sym typeface="Calibri"/>
              </a:rPr>
              <a:t>verdi</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Attività</a:t>
            </a:r>
            <a:r>
              <a:rPr lang="it-IT" sz="1700" dirty="0">
                <a:solidFill>
                  <a:schemeClr val="dk1"/>
                </a:solidFill>
                <a:latin typeface="Calibri"/>
                <a:ea typeface="Calibri"/>
                <a:cs typeface="Calibri"/>
                <a:sym typeface="Calibri"/>
              </a:rPr>
              <a:t>: azioni che verranno svolte </a:t>
            </a:r>
            <a:r>
              <a:rPr lang="it-IT" sz="1700" dirty="0" smtClean="0">
                <a:solidFill>
                  <a:schemeClr val="dk1"/>
                </a:solidFill>
                <a:latin typeface="Calibri"/>
                <a:ea typeface="Calibri"/>
                <a:cs typeface="Calibri"/>
                <a:sym typeface="Calibri"/>
              </a:rPr>
              <a:t>dall'azienda</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Obiettivo</a:t>
            </a:r>
            <a:r>
              <a:rPr lang="it-IT" sz="1700" dirty="0">
                <a:solidFill>
                  <a:schemeClr val="dk1"/>
                </a:solidFill>
                <a:latin typeface="Calibri"/>
                <a:ea typeface="Calibri"/>
                <a:cs typeface="Calibri"/>
                <a:sym typeface="Calibri"/>
              </a:rPr>
              <a:t>: percentuale che misura il successo dell'azienda e delle sue </a:t>
            </a:r>
            <a:r>
              <a:rPr lang="it-IT" sz="1700" dirty="0" smtClean="0">
                <a:solidFill>
                  <a:schemeClr val="dk1"/>
                </a:solidFill>
                <a:latin typeface="Calibri"/>
                <a:ea typeface="Calibri"/>
                <a:cs typeface="Calibri"/>
                <a:sym typeface="Calibri"/>
              </a:rPr>
              <a:t>attività</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Indicatore</a:t>
            </a:r>
            <a:r>
              <a:rPr lang="it-IT" sz="1700" dirty="0">
                <a:solidFill>
                  <a:schemeClr val="dk1"/>
                </a:solidFill>
                <a:latin typeface="Calibri"/>
                <a:ea typeface="Calibri"/>
                <a:cs typeface="Calibri"/>
                <a:sym typeface="Calibri"/>
              </a:rPr>
              <a:t>: misura il raggiungimento degli obiettivi in base al tempo </a:t>
            </a:r>
            <a:r>
              <a:rPr lang="it-IT" sz="1700" dirty="0" smtClean="0">
                <a:solidFill>
                  <a:schemeClr val="dk1"/>
                </a:solidFill>
                <a:latin typeface="Calibri"/>
                <a:ea typeface="Calibri"/>
                <a:cs typeface="Calibri"/>
                <a:sym typeface="Calibri"/>
              </a:rPr>
              <a:t>desiderato</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Tempo</a:t>
            </a:r>
            <a:r>
              <a:rPr lang="it-IT" sz="1700" dirty="0">
                <a:solidFill>
                  <a:schemeClr val="dk1"/>
                </a:solidFill>
                <a:latin typeface="Calibri"/>
                <a:ea typeface="Calibri"/>
                <a:cs typeface="Calibri"/>
                <a:sym typeface="Calibri"/>
              </a:rPr>
              <a:t>: stima del raggiungimento degli </a:t>
            </a:r>
            <a:r>
              <a:rPr lang="it-IT" sz="1700" dirty="0" smtClean="0">
                <a:solidFill>
                  <a:schemeClr val="dk1"/>
                </a:solidFill>
                <a:latin typeface="Calibri"/>
                <a:ea typeface="Calibri"/>
                <a:cs typeface="Calibri"/>
                <a:sym typeface="Calibri"/>
              </a:rPr>
              <a:t>obiettivi</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Responsabile: </a:t>
            </a:r>
            <a:r>
              <a:rPr lang="it-IT" sz="1700" dirty="0">
                <a:solidFill>
                  <a:schemeClr val="dk1"/>
                </a:solidFill>
                <a:latin typeface="Calibri"/>
                <a:ea typeface="Calibri"/>
                <a:cs typeface="Calibri"/>
                <a:sym typeface="Calibri"/>
              </a:rPr>
              <a:t>responsabile delle attività </a:t>
            </a:r>
            <a:r>
              <a:rPr lang="it-IT" sz="1700" dirty="0" smtClean="0">
                <a:solidFill>
                  <a:schemeClr val="dk1"/>
                </a:solidFill>
                <a:latin typeface="Calibri"/>
                <a:ea typeface="Calibri"/>
                <a:cs typeface="Calibri"/>
                <a:sym typeface="Calibri"/>
              </a:rPr>
              <a:t>dell'azienda</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Budget</a:t>
            </a:r>
            <a:r>
              <a:rPr lang="it-IT" sz="1700" dirty="0">
                <a:solidFill>
                  <a:schemeClr val="dk1"/>
                </a:solidFill>
                <a:latin typeface="Calibri"/>
                <a:ea typeface="Calibri"/>
                <a:cs typeface="Calibri"/>
                <a:sym typeface="Calibri"/>
              </a:rPr>
              <a:t>: risorse monetarie a disposizione </a:t>
            </a:r>
            <a:r>
              <a:rPr lang="it-IT" sz="1700" dirty="0" smtClean="0">
                <a:solidFill>
                  <a:schemeClr val="dk1"/>
                </a:solidFill>
                <a:latin typeface="Calibri"/>
                <a:ea typeface="Calibri"/>
                <a:cs typeface="Calibri"/>
                <a:sym typeface="Calibri"/>
              </a:rPr>
              <a:t>dell'azienda</a:t>
            </a:r>
            <a:endParaRPr lang="it-IT" sz="17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None/>
            </a:pPr>
            <a:endParaRPr sz="17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17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1700" b="0" i="0" u="none" strike="noStrike" cap="none" dirty="0">
              <a:solidFill>
                <a:schemeClr val="dk1"/>
              </a:solidFill>
              <a:latin typeface="Calibri"/>
              <a:ea typeface="Calibri"/>
              <a:cs typeface="Calibri"/>
              <a:sym typeface="Calibri"/>
            </a:endParaRPr>
          </a:p>
        </p:txBody>
      </p:sp>
      <p:sp>
        <p:nvSpPr>
          <p:cNvPr id="593" name="Google Shape;593;g1ab1224ca6c_0_277"/>
          <p:cNvSpPr/>
          <p:nvPr/>
        </p:nvSpPr>
        <p:spPr>
          <a:xfrm>
            <a:off x="850005" y="932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 3: Imprese verdi</a:t>
            </a:r>
            <a:endParaRPr lang="it-IT" sz="3600" dirty="0" smtClean="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lang="it-IT" sz="3600" b="1" dirty="0">
              <a:solidFill>
                <a:srgbClr val="FAB632"/>
              </a:solidFill>
              <a:latin typeface="Calibri"/>
              <a:ea typeface="Calibri"/>
              <a:cs typeface="Calibri"/>
              <a:sym typeface="Calibri"/>
            </a:endParaRPr>
          </a:p>
        </p:txBody>
      </p:sp>
      <p:sp>
        <p:nvSpPr>
          <p:cNvPr id="594" name="Google Shape;594;g1ab1224ca6c_0_277"/>
          <p:cNvSpPr/>
          <p:nvPr/>
        </p:nvSpPr>
        <p:spPr>
          <a:xfrm>
            <a:off x="849999" y="79411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dirty="0" smtClean="0">
                <a:solidFill>
                  <a:srgbClr val="21B4A9"/>
                </a:solidFill>
                <a:latin typeface="Calibri"/>
                <a:ea typeface="Calibri"/>
                <a:cs typeface="Calibri"/>
                <a:sym typeface="Calibri"/>
              </a:rPr>
              <a:t>Sezione</a:t>
            </a:r>
            <a:r>
              <a:rPr lang="it-IT" sz="2400" b="0" i="0" u="none" strike="noStrike" cap="none" dirty="0" smtClean="0">
                <a:solidFill>
                  <a:srgbClr val="21B4A9"/>
                </a:solidFill>
                <a:latin typeface="Calibri"/>
                <a:ea typeface="Calibri"/>
                <a:cs typeface="Calibri"/>
                <a:sym typeface="Calibri"/>
              </a:rPr>
              <a:t> 6: Modello di gestione di un’impresa verde</a:t>
            </a:r>
            <a:endParaRPr lang="it-IT" sz="2400" b="0" i="0" u="none" strike="noStrike" cap="none" dirty="0">
              <a:solidFill>
                <a:srgbClr val="000000"/>
              </a:solidFill>
              <a:sym typeface="Arial"/>
            </a:endParaRPr>
          </a:p>
        </p:txBody>
      </p:sp>
      <p:sp>
        <p:nvSpPr>
          <p:cNvPr id="595" name="Google Shape;595;g1ab1224ca6c_0_277"/>
          <p:cNvSpPr txBox="1"/>
          <p:nvPr/>
        </p:nvSpPr>
        <p:spPr>
          <a:xfrm>
            <a:off x="6779088" y="1391950"/>
            <a:ext cx="4847100" cy="2539126"/>
          </a:xfrm>
          <a:prstGeom prst="rect">
            <a:avLst/>
          </a:prstGeom>
          <a:noFill/>
          <a:ln w="28575" cap="flat" cmpd="sng">
            <a:solidFill>
              <a:srgbClr val="249C90"/>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it-IT" sz="1700" b="1" dirty="0" smtClean="0">
                <a:solidFill>
                  <a:srgbClr val="C00000"/>
                </a:solidFill>
                <a:latin typeface="Calibri"/>
                <a:ea typeface="Calibri"/>
                <a:cs typeface="Calibri"/>
                <a:sym typeface="Calibri"/>
              </a:rPr>
              <a:t>4. Valutazione e monitoraggio</a:t>
            </a:r>
          </a:p>
          <a:p>
            <a:pPr lvl="0" algn="just"/>
            <a:r>
              <a:rPr lang="it-IT" sz="1700" dirty="0" smtClean="0">
                <a:solidFill>
                  <a:schemeClr val="dk1"/>
                </a:solidFill>
                <a:latin typeface="Calibri"/>
                <a:ea typeface="Calibri"/>
                <a:cs typeface="Calibri"/>
                <a:sym typeface="Calibri"/>
              </a:rPr>
              <a:t>In questa fase bisogna elaborare le relazioni </a:t>
            </a:r>
            <a:r>
              <a:rPr lang="it-IT" sz="1700" dirty="0">
                <a:solidFill>
                  <a:schemeClr val="dk1"/>
                </a:solidFill>
                <a:latin typeface="Calibri"/>
                <a:ea typeface="Calibri"/>
                <a:cs typeface="Calibri"/>
                <a:sym typeface="Calibri"/>
              </a:rPr>
              <a:t>per la valutazione e il monitoraggio contenenti informazioni sull'attuazione dell'attività in tutte le sue fasi. Alcune informazioni </a:t>
            </a:r>
            <a:r>
              <a:rPr lang="it-IT" sz="1700" dirty="0" smtClean="0">
                <a:solidFill>
                  <a:schemeClr val="dk1"/>
                </a:solidFill>
                <a:latin typeface="Calibri"/>
                <a:ea typeface="Calibri"/>
                <a:cs typeface="Calibri"/>
                <a:sym typeface="Calibri"/>
              </a:rPr>
              <a:t>da includere sono;</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Carenze </a:t>
            </a:r>
            <a:r>
              <a:rPr lang="it-IT" sz="1700" dirty="0">
                <a:solidFill>
                  <a:schemeClr val="dk1"/>
                </a:solidFill>
                <a:latin typeface="Calibri"/>
                <a:ea typeface="Calibri"/>
                <a:cs typeface="Calibri"/>
                <a:sym typeface="Calibri"/>
              </a:rPr>
              <a:t>e debolezze</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Risultati </a:t>
            </a:r>
            <a:r>
              <a:rPr lang="it-IT" sz="1700" dirty="0">
                <a:solidFill>
                  <a:schemeClr val="dk1"/>
                </a:solidFill>
                <a:latin typeface="Calibri"/>
                <a:ea typeface="Calibri"/>
                <a:cs typeface="Calibri"/>
                <a:sym typeface="Calibri"/>
              </a:rPr>
              <a:t>ottenuti</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Nuove constatazioni</a:t>
            </a:r>
          </a:p>
          <a:p>
            <a:pPr marL="285750" lvl="0" indent="-285750" algn="just">
              <a:buFont typeface="Arial" panose="020B0604020202020204" pitchFamily="34" charset="0"/>
              <a:buChar char="•"/>
            </a:pPr>
            <a:r>
              <a:rPr lang="it-IT" sz="1700" dirty="0" smtClean="0">
                <a:solidFill>
                  <a:schemeClr val="dk1"/>
                </a:solidFill>
                <a:latin typeface="Calibri"/>
                <a:ea typeface="Calibri"/>
                <a:cs typeface="Calibri"/>
                <a:sym typeface="Calibri"/>
              </a:rPr>
              <a:t>Decisioni </a:t>
            </a:r>
            <a:r>
              <a:rPr lang="it-IT" sz="1700" dirty="0">
                <a:solidFill>
                  <a:schemeClr val="dk1"/>
                </a:solidFill>
                <a:latin typeface="Calibri"/>
                <a:ea typeface="Calibri"/>
                <a:cs typeface="Calibri"/>
                <a:sym typeface="Calibri"/>
              </a:rPr>
              <a:t>prese</a:t>
            </a:r>
          </a:p>
        </p:txBody>
      </p:sp>
      <p:pic>
        <p:nvPicPr>
          <p:cNvPr id="596" name="Google Shape;596;g1ab1224ca6c_0_277"/>
          <p:cNvPicPr preferRelativeResize="0"/>
          <p:nvPr/>
        </p:nvPicPr>
        <p:blipFill rotWithShape="1">
          <a:blip r:embed="rId4">
            <a:alphaModFix/>
          </a:blip>
          <a:srcRect/>
          <a:stretch/>
        </p:blipFill>
        <p:spPr>
          <a:xfrm>
            <a:off x="8155525" y="4005325"/>
            <a:ext cx="2094250" cy="21754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0"/>
        <p:cNvGrpSpPr/>
        <p:nvPr/>
      </p:nvGrpSpPr>
      <p:grpSpPr>
        <a:xfrm>
          <a:off x="0" y="0"/>
          <a:ext cx="0" cy="0"/>
          <a:chOff x="0" y="0"/>
          <a:chExt cx="0" cy="0"/>
        </a:xfrm>
      </p:grpSpPr>
      <p:sp>
        <p:nvSpPr>
          <p:cNvPr id="602" name="Google Shape;602;g1bebd2e5064_0_60"/>
          <p:cNvSpPr/>
          <p:nvPr/>
        </p:nvSpPr>
        <p:spPr>
          <a:xfrm>
            <a:off x="850005" y="932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 3: Imprese verdi</a:t>
            </a:r>
            <a:endParaRPr lang="it-IT" sz="3600" b="1" dirty="0">
              <a:solidFill>
                <a:srgbClr val="FAB632"/>
              </a:solidFill>
              <a:latin typeface="Calibri"/>
              <a:ea typeface="Calibri"/>
              <a:cs typeface="Calibri"/>
              <a:sym typeface="Calibri"/>
            </a:endParaRPr>
          </a:p>
        </p:txBody>
      </p:sp>
      <p:sp>
        <p:nvSpPr>
          <p:cNvPr id="603" name="Google Shape;603;g1bebd2e5064_0_60"/>
          <p:cNvSpPr/>
          <p:nvPr/>
        </p:nvSpPr>
        <p:spPr>
          <a:xfrm>
            <a:off x="849999" y="79411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0" i="0" u="none" strike="noStrike" cap="none" dirty="0" smtClean="0">
                <a:solidFill>
                  <a:srgbClr val="21B4A9"/>
                </a:solidFill>
                <a:latin typeface="Calibri"/>
                <a:ea typeface="Calibri"/>
                <a:cs typeface="Calibri"/>
                <a:sym typeface="Calibri"/>
              </a:rPr>
              <a:t>Sezione </a:t>
            </a:r>
            <a:r>
              <a:rPr lang="it-IT" sz="2400" dirty="0" smtClean="0">
                <a:solidFill>
                  <a:srgbClr val="21B4A9"/>
                </a:solidFill>
                <a:latin typeface="Calibri"/>
                <a:ea typeface="Calibri"/>
                <a:cs typeface="Calibri"/>
                <a:sym typeface="Calibri"/>
              </a:rPr>
              <a:t>6</a:t>
            </a:r>
            <a:r>
              <a:rPr lang="it-IT" sz="2400" b="0" i="0" u="none" strike="noStrike" cap="none" dirty="0" smtClean="0">
                <a:solidFill>
                  <a:srgbClr val="21B4A9"/>
                </a:solidFill>
                <a:latin typeface="Calibri"/>
                <a:ea typeface="Calibri"/>
                <a:cs typeface="Calibri"/>
                <a:sym typeface="Calibri"/>
              </a:rPr>
              <a:t>: Modello di gestione di un’impresa verde</a:t>
            </a:r>
            <a:endParaRPr lang="it-IT" sz="2400" b="0" i="0" u="none" strike="noStrike" cap="none" dirty="0">
              <a:solidFill>
                <a:srgbClr val="000000"/>
              </a:solidFill>
              <a:sym typeface="Arial"/>
            </a:endParaRPr>
          </a:p>
        </p:txBody>
      </p:sp>
      <p:sp>
        <p:nvSpPr>
          <p:cNvPr id="604" name="Google Shape;604;g1bebd2e5064_0_60"/>
          <p:cNvSpPr txBox="1"/>
          <p:nvPr/>
        </p:nvSpPr>
        <p:spPr>
          <a:xfrm>
            <a:off x="850000" y="1370675"/>
            <a:ext cx="10961700" cy="969466"/>
          </a:xfrm>
          <a:prstGeom prst="rect">
            <a:avLst/>
          </a:prstGeom>
          <a:noFill/>
          <a:ln>
            <a:noFill/>
          </a:ln>
        </p:spPr>
        <p:txBody>
          <a:bodyPr spcFirstLastPara="1" wrap="square" lIns="91425" tIns="91425" rIns="91425" bIns="91425" anchor="t" anchorCtr="0">
            <a:spAutoFit/>
          </a:bodyPr>
          <a:lstStyle/>
          <a:p>
            <a:pPr lvl="0" algn="just"/>
            <a:r>
              <a:rPr lang="it-IT" sz="1700" dirty="0" smtClean="0">
                <a:latin typeface="Calibri"/>
                <a:ea typeface="Calibri"/>
                <a:cs typeface="Calibri"/>
                <a:sym typeface="Calibri"/>
              </a:rPr>
              <a:t>Sulla </a:t>
            </a:r>
            <a:r>
              <a:rPr lang="it-IT" sz="1700" dirty="0">
                <a:latin typeface="Calibri"/>
                <a:ea typeface="Calibri"/>
                <a:cs typeface="Calibri"/>
                <a:sym typeface="Calibri"/>
              </a:rPr>
              <a:t>base dei concetti studiati in questo modulo, ti proponiamo di pensare a un'idea imprenditoriale nella tua località. Ti suggeriamo di riflettere sulle seguenti domande come se stessi pianificando di avviare un'attività basata sui principi e le idee dell'imprenditorialità verde.</a:t>
            </a:r>
            <a:endParaRPr dirty="0"/>
          </a:p>
        </p:txBody>
      </p:sp>
      <p:sp>
        <p:nvSpPr>
          <p:cNvPr id="605" name="Google Shape;605;g1bebd2e5064_0_60"/>
          <p:cNvSpPr txBox="1"/>
          <p:nvPr/>
        </p:nvSpPr>
        <p:spPr>
          <a:xfrm>
            <a:off x="7002050" y="2387500"/>
            <a:ext cx="4543500" cy="693996"/>
          </a:xfrm>
          <a:prstGeom prst="rect">
            <a:avLst/>
          </a:prstGeom>
          <a:solidFill>
            <a:srgbClr val="1C8C7F"/>
          </a:solid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it-IT" sz="1700" b="1" dirty="0" smtClean="0">
                <a:solidFill>
                  <a:srgbClr val="FFFFFF"/>
                </a:solidFill>
                <a:latin typeface="Calibri"/>
                <a:ea typeface="Calibri"/>
                <a:cs typeface="Calibri"/>
                <a:sym typeface="Calibri"/>
              </a:rPr>
              <a:t>Forse questo è l’inizio di una buona idea imprenditoriale!</a:t>
            </a:r>
            <a:endParaRPr lang="it-IT" sz="1700" b="1" dirty="0">
              <a:solidFill>
                <a:srgbClr val="FFFFFF"/>
              </a:solidFill>
              <a:latin typeface="Calibri"/>
              <a:ea typeface="Calibri"/>
              <a:cs typeface="Calibri"/>
              <a:sym typeface="Calibri"/>
            </a:endParaRPr>
          </a:p>
        </p:txBody>
      </p:sp>
      <p:sp>
        <p:nvSpPr>
          <p:cNvPr id="606" name="Google Shape;606;g1bebd2e5064_0_60"/>
          <p:cNvSpPr txBox="1"/>
          <p:nvPr/>
        </p:nvSpPr>
        <p:spPr>
          <a:xfrm>
            <a:off x="2077459" y="2561883"/>
            <a:ext cx="4313509" cy="3702512"/>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406400" lvl="0" indent="-285750" algn="just">
              <a:lnSpc>
                <a:spcPct val="115000"/>
              </a:lnSpc>
              <a:buClr>
                <a:schemeClr val="dk1"/>
              </a:buClr>
              <a:buSzPts val="1700"/>
              <a:buFont typeface="Arial" panose="020B0604020202020204" pitchFamily="34" charset="0"/>
              <a:buChar char="•"/>
            </a:pPr>
            <a:r>
              <a:rPr lang="it-IT" sz="1700" dirty="0" smtClean="0">
                <a:solidFill>
                  <a:schemeClr val="dk1"/>
                </a:solidFill>
                <a:latin typeface="Calibri"/>
                <a:ea typeface="Calibri"/>
                <a:cs typeface="Calibri"/>
                <a:sym typeface="Calibri"/>
              </a:rPr>
              <a:t>Qual </a:t>
            </a:r>
            <a:r>
              <a:rPr lang="it-IT" sz="1700" dirty="0">
                <a:solidFill>
                  <a:schemeClr val="dk1"/>
                </a:solidFill>
                <a:latin typeface="Calibri"/>
                <a:ea typeface="Calibri"/>
                <a:cs typeface="Calibri"/>
                <a:sym typeface="Calibri"/>
              </a:rPr>
              <a:t>è la mia idea per il mio business green?</a:t>
            </a:r>
          </a:p>
          <a:p>
            <a:pPr marL="406400" lvl="0" indent="-285750" algn="just">
              <a:lnSpc>
                <a:spcPct val="115000"/>
              </a:lnSpc>
              <a:buClr>
                <a:schemeClr val="dk1"/>
              </a:buClr>
              <a:buSzPts val="1700"/>
              <a:buFont typeface="Arial" panose="020B0604020202020204" pitchFamily="34" charset="0"/>
              <a:buChar char="•"/>
            </a:pPr>
            <a:r>
              <a:rPr lang="it-IT" sz="1700" dirty="0" smtClean="0">
                <a:solidFill>
                  <a:schemeClr val="dk1"/>
                </a:solidFill>
                <a:latin typeface="Calibri"/>
                <a:ea typeface="Calibri"/>
                <a:cs typeface="Calibri"/>
                <a:sym typeface="Calibri"/>
              </a:rPr>
              <a:t>Quale </a:t>
            </a:r>
            <a:r>
              <a:rPr lang="it-IT" sz="1700" dirty="0">
                <a:solidFill>
                  <a:schemeClr val="dk1"/>
                </a:solidFill>
                <a:latin typeface="Calibri"/>
                <a:ea typeface="Calibri"/>
                <a:cs typeface="Calibri"/>
                <a:sym typeface="Calibri"/>
              </a:rPr>
              <a:t>servizio offrirò?</a:t>
            </a:r>
          </a:p>
          <a:p>
            <a:pPr marL="406400" lvl="0" indent="-285750" algn="just">
              <a:lnSpc>
                <a:spcPct val="115000"/>
              </a:lnSpc>
              <a:buClr>
                <a:schemeClr val="dk1"/>
              </a:buClr>
              <a:buSzPts val="1700"/>
              <a:buFont typeface="Arial" panose="020B0604020202020204" pitchFamily="34" charset="0"/>
              <a:buChar char="•"/>
            </a:pPr>
            <a:r>
              <a:rPr lang="it-IT" sz="1700" dirty="0" smtClean="0">
                <a:solidFill>
                  <a:schemeClr val="dk1"/>
                </a:solidFill>
                <a:latin typeface="Calibri"/>
                <a:ea typeface="Calibri"/>
                <a:cs typeface="Calibri"/>
                <a:sym typeface="Calibri"/>
              </a:rPr>
              <a:t>A </a:t>
            </a:r>
            <a:r>
              <a:rPr lang="it-IT" sz="1700" dirty="0">
                <a:solidFill>
                  <a:schemeClr val="dk1"/>
                </a:solidFill>
                <a:latin typeface="Calibri"/>
                <a:ea typeface="Calibri"/>
                <a:cs typeface="Calibri"/>
                <a:sym typeface="Calibri"/>
              </a:rPr>
              <a:t>chi è rivolto il mio servizio?</a:t>
            </a:r>
          </a:p>
          <a:p>
            <a:pPr marL="406400" lvl="0" indent="-285750" algn="just">
              <a:lnSpc>
                <a:spcPct val="115000"/>
              </a:lnSpc>
              <a:buClr>
                <a:schemeClr val="dk1"/>
              </a:buClr>
              <a:buSzPts val="1700"/>
              <a:buFont typeface="Arial" panose="020B0604020202020204" pitchFamily="34" charset="0"/>
              <a:buChar char="•"/>
            </a:pPr>
            <a:r>
              <a:rPr lang="it-IT" sz="1700" dirty="0" smtClean="0">
                <a:solidFill>
                  <a:schemeClr val="dk1"/>
                </a:solidFill>
                <a:latin typeface="Calibri"/>
                <a:ea typeface="Calibri"/>
                <a:cs typeface="Calibri"/>
                <a:sym typeface="Calibri"/>
              </a:rPr>
              <a:t>Perché </a:t>
            </a:r>
            <a:r>
              <a:rPr lang="it-IT" sz="1700" dirty="0">
                <a:solidFill>
                  <a:schemeClr val="dk1"/>
                </a:solidFill>
                <a:latin typeface="Calibri"/>
                <a:ea typeface="Calibri"/>
                <a:cs typeface="Calibri"/>
                <a:sym typeface="Calibri"/>
              </a:rPr>
              <a:t>è importante avviare un'attività in questo settore?</a:t>
            </a:r>
          </a:p>
          <a:p>
            <a:pPr marL="406400" lvl="0" indent="-285750" algn="just">
              <a:lnSpc>
                <a:spcPct val="115000"/>
              </a:lnSpc>
              <a:buClr>
                <a:schemeClr val="dk1"/>
              </a:buClr>
              <a:buSzPts val="1700"/>
              <a:buFont typeface="Arial" panose="020B0604020202020204" pitchFamily="34" charset="0"/>
              <a:buChar char="•"/>
            </a:pPr>
            <a:r>
              <a:rPr lang="it-IT" sz="1700" dirty="0" smtClean="0">
                <a:solidFill>
                  <a:schemeClr val="dk1"/>
                </a:solidFill>
                <a:latin typeface="Calibri"/>
                <a:ea typeface="Calibri"/>
                <a:cs typeface="Calibri"/>
                <a:sym typeface="Calibri"/>
              </a:rPr>
              <a:t>In </a:t>
            </a:r>
            <a:r>
              <a:rPr lang="it-IT" sz="1700" dirty="0">
                <a:solidFill>
                  <a:schemeClr val="dk1"/>
                </a:solidFill>
                <a:latin typeface="Calibri"/>
                <a:ea typeface="Calibri"/>
                <a:cs typeface="Calibri"/>
                <a:sym typeface="Calibri"/>
              </a:rPr>
              <a:t>che modo la mia azienda risponde ai principi della green economy?</a:t>
            </a:r>
          </a:p>
          <a:p>
            <a:pPr marL="406400" lvl="0" indent="-285750" algn="just">
              <a:lnSpc>
                <a:spcPct val="115000"/>
              </a:lnSpc>
              <a:buClr>
                <a:schemeClr val="dk1"/>
              </a:buClr>
              <a:buSzPts val="1700"/>
              <a:buFont typeface="Arial" panose="020B0604020202020204" pitchFamily="34" charset="0"/>
              <a:buChar char="•"/>
            </a:pPr>
            <a:r>
              <a:rPr lang="it-IT" sz="1700" dirty="0" smtClean="0">
                <a:solidFill>
                  <a:schemeClr val="dk1"/>
                </a:solidFill>
                <a:latin typeface="Calibri"/>
                <a:ea typeface="Calibri"/>
                <a:cs typeface="Calibri"/>
                <a:sym typeface="Calibri"/>
              </a:rPr>
              <a:t>Cosa </a:t>
            </a:r>
            <a:r>
              <a:rPr lang="it-IT" sz="1700" dirty="0">
                <a:solidFill>
                  <a:schemeClr val="dk1"/>
                </a:solidFill>
                <a:latin typeface="Calibri"/>
                <a:ea typeface="Calibri"/>
                <a:cs typeface="Calibri"/>
                <a:sym typeface="Calibri"/>
              </a:rPr>
              <a:t>differenzia la mia attività da altre aziende dello stesso settore?</a:t>
            </a:r>
          </a:p>
          <a:p>
            <a:pPr marL="406400" lvl="0" indent="-285750" algn="just">
              <a:lnSpc>
                <a:spcPct val="115000"/>
              </a:lnSpc>
              <a:buClr>
                <a:schemeClr val="dk1"/>
              </a:buClr>
              <a:buSzPts val="1700"/>
              <a:buFont typeface="Arial" panose="020B0604020202020204" pitchFamily="34" charset="0"/>
              <a:buChar char="•"/>
            </a:pPr>
            <a:r>
              <a:rPr lang="it-IT" sz="1700" dirty="0" smtClean="0">
                <a:solidFill>
                  <a:schemeClr val="dk1"/>
                </a:solidFill>
                <a:latin typeface="Calibri"/>
                <a:ea typeface="Calibri"/>
                <a:cs typeface="Calibri"/>
                <a:sym typeface="Calibri"/>
              </a:rPr>
              <a:t>Includerò </a:t>
            </a:r>
            <a:r>
              <a:rPr lang="it-IT" sz="1700" dirty="0">
                <a:solidFill>
                  <a:schemeClr val="dk1"/>
                </a:solidFill>
                <a:latin typeface="Calibri"/>
                <a:ea typeface="Calibri"/>
                <a:cs typeface="Calibri"/>
                <a:sym typeface="Calibri"/>
              </a:rPr>
              <a:t>innovazioni tecnologiche o commerciali?</a:t>
            </a:r>
          </a:p>
        </p:txBody>
      </p:sp>
      <p:sp>
        <p:nvSpPr>
          <p:cNvPr id="607" name="Google Shape;607;g1bebd2e5064_0_60"/>
          <p:cNvSpPr/>
          <p:nvPr/>
        </p:nvSpPr>
        <p:spPr>
          <a:xfrm>
            <a:off x="7363400" y="3330250"/>
            <a:ext cx="3820800" cy="2427300"/>
          </a:xfrm>
          <a:prstGeom prst="cloudCallout">
            <a:avLst>
              <a:gd name="adj1" fmla="val -20833"/>
              <a:gd name="adj2" fmla="val 62500"/>
            </a:avLst>
          </a:prstGeom>
          <a:noFill/>
          <a:ln w="9525" cap="flat" cmpd="sng">
            <a:solidFill>
              <a:srgbClr val="21B4A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it-IT" b="1" dirty="0" smtClean="0"/>
              <a:t>Stai pensando di avviare un business verde?</a:t>
            </a:r>
          </a:p>
          <a:p>
            <a:pPr lvl="0" algn="ctr">
              <a:buSzPts val="1600"/>
            </a:pPr>
            <a:r>
              <a:rPr lang="it-IT" b="1" dirty="0" smtClean="0"/>
              <a:t>Queste domande ti aiuteranno a pensare alla tua idea di business verde</a:t>
            </a:r>
            <a:endParaRPr lang="it-IT" b="1" i="0" u="sng" strike="noStrike" cap="none" dirty="0">
              <a:solidFill>
                <a:srgbClr val="000000"/>
              </a:solidFil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1"/>
        <p:cNvGrpSpPr/>
        <p:nvPr/>
      </p:nvGrpSpPr>
      <p:grpSpPr>
        <a:xfrm>
          <a:off x="0" y="0"/>
          <a:ext cx="0" cy="0"/>
          <a:chOff x="0" y="0"/>
          <a:chExt cx="0" cy="0"/>
        </a:xfrm>
      </p:grpSpPr>
      <p:sp>
        <p:nvSpPr>
          <p:cNvPr id="612" name="Google Shape;612;g19d164b436d_0_128"/>
          <p:cNvSpPr/>
          <p:nvPr/>
        </p:nvSpPr>
        <p:spPr>
          <a:xfrm>
            <a:off x="875880" y="532080"/>
            <a:ext cx="8208600" cy="639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it-IT" sz="3600" b="1" i="0" u="none" strike="noStrike" cap="none" dirty="0" smtClean="0">
                <a:solidFill>
                  <a:srgbClr val="FAB632"/>
                </a:solidFill>
                <a:latin typeface="Calibri"/>
                <a:ea typeface="Calibri"/>
                <a:cs typeface="Calibri"/>
                <a:sym typeface="Calibri"/>
              </a:rPr>
              <a:t>Uni</a:t>
            </a:r>
            <a:r>
              <a:rPr lang="it-IT" sz="3600" b="1" dirty="0" smtClean="0">
                <a:solidFill>
                  <a:srgbClr val="FAB632"/>
                </a:solidFill>
                <a:latin typeface="Calibri"/>
                <a:ea typeface="Calibri"/>
                <a:cs typeface="Calibri"/>
                <a:sym typeface="Calibri"/>
              </a:rPr>
              <a:t>tà </a:t>
            </a:r>
            <a:r>
              <a:rPr lang="it-IT" sz="3600" b="1" i="0" u="none" strike="noStrike" cap="none" dirty="0" smtClean="0">
                <a:solidFill>
                  <a:srgbClr val="FAB632"/>
                </a:solidFill>
                <a:latin typeface="Calibri"/>
                <a:ea typeface="Calibri"/>
                <a:cs typeface="Calibri"/>
                <a:sym typeface="Calibri"/>
              </a:rPr>
              <a:t>4: Buone pratiche</a:t>
            </a:r>
            <a:endParaRPr lang="it-IT" sz="3600" b="0" i="0" u="none" strike="noStrike" cap="none" dirty="0">
              <a:solidFill>
                <a:srgbClr val="000000"/>
              </a:solidFill>
              <a:sym typeface="Arial"/>
            </a:endParaRPr>
          </a:p>
        </p:txBody>
      </p:sp>
      <p:sp>
        <p:nvSpPr>
          <p:cNvPr id="614" name="Google Shape;614;g19d164b436d_0_128"/>
          <p:cNvSpPr/>
          <p:nvPr/>
        </p:nvSpPr>
        <p:spPr>
          <a:xfrm>
            <a:off x="875880" y="1282524"/>
            <a:ext cx="76929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dirty="0" smtClean="0">
                <a:solidFill>
                  <a:srgbClr val="21B4A9"/>
                </a:solidFill>
                <a:latin typeface="Calibri"/>
                <a:ea typeface="Calibri"/>
                <a:cs typeface="Calibri"/>
                <a:sym typeface="Calibri"/>
              </a:rPr>
              <a:t>Sezione </a:t>
            </a:r>
            <a:r>
              <a:rPr lang="it-IT" sz="2400" b="0" i="0" u="none" strike="noStrike" cap="none" dirty="0" smtClean="0">
                <a:solidFill>
                  <a:srgbClr val="21B4A9"/>
                </a:solidFill>
                <a:latin typeface="Calibri"/>
                <a:ea typeface="Calibri"/>
                <a:cs typeface="Calibri"/>
                <a:sym typeface="Calibri"/>
              </a:rPr>
              <a:t>1: </a:t>
            </a:r>
            <a:r>
              <a:rPr lang="it-IT" sz="2400" b="0" i="0" u="none" strike="noStrike" cap="none" dirty="0" err="1" smtClean="0">
                <a:solidFill>
                  <a:srgbClr val="21B4A9"/>
                </a:solidFill>
                <a:latin typeface="Calibri"/>
                <a:ea typeface="Calibri"/>
                <a:cs typeface="Calibri"/>
                <a:sym typeface="Calibri"/>
              </a:rPr>
              <a:t>Trasdeza</a:t>
            </a:r>
            <a:r>
              <a:rPr lang="it-IT" sz="2400" b="0" i="0" u="none" strike="noStrike" cap="none" dirty="0" smtClean="0">
                <a:solidFill>
                  <a:srgbClr val="21B4A9"/>
                </a:solidFill>
                <a:latin typeface="Calibri"/>
                <a:ea typeface="Calibri"/>
                <a:cs typeface="Calibri"/>
                <a:sym typeface="Calibri"/>
              </a:rPr>
              <a:t> </a:t>
            </a:r>
            <a:r>
              <a:rPr lang="it-IT" sz="2400" b="0" i="0" u="none" strike="noStrike" cap="none" dirty="0" err="1" smtClean="0">
                <a:solidFill>
                  <a:srgbClr val="21B4A9"/>
                </a:solidFill>
                <a:latin typeface="Calibri"/>
                <a:ea typeface="Calibri"/>
                <a:cs typeface="Calibri"/>
                <a:sym typeface="Calibri"/>
              </a:rPr>
              <a:t>Natur</a:t>
            </a:r>
            <a:r>
              <a:rPr lang="it-IT" sz="2400" b="0" i="0" u="none" strike="noStrike" cap="none" dirty="0" smtClean="0">
                <a:solidFill>
                  <a:srgbClr val="21B4A9"/>
                </a:solidFill>
                <a:latin typeface="Calibri"/>
                <a:ea typeface="Calibri"/>
                <a:cs typeface="Calibri"/>
                <a:sym typeface="Calibri"/>
              </a:rPr>
              <a:t> (Galizia, Spagna)</a:t>
            </a:r>
            <a:endParaRPr lang="it-IT" sz="2400" b="0" i="0" u="none" strike="noStrike" cap="none" dirty="0">
              <a:solidFill>
                <a:srgbClr val="000000"/>
              </a:solidFill>
              <a:sym typeface="Arial"/>
            </a:endParaRPr>
          </a:p>
        </p:txBody>
      </p:sp>
      <p:sp>
        <p:nvSpPr>
          <p:cNvPr id="615" name="Google Shape;615;g19d164b436d_0_128"/>
          <p:cNvSpPr txBox="1"/>
          <p:nvPr/>
        </p:nvSpPr>
        <p:spPr>
          <a:xfrm>
            <a:off x="875875" y="1955163"/>
            <a:ext cx="5156400" cy="3493224"/>
          </a:xfrm>
          <a:prstGeom prst="rect">
            <a:avLst/>
          </a:prstGeom>
          <a:noFill/>
          <a:ln>
            <a:noFill/>
          </a:ln>
        </p:spPr>
        <p:txBody>
          <a:bodyPr spcFirstLastPara="1" wrap="square" lIns="91425" tIns="45700" rIns="91425" bIns="45700" anchor="t" anchorCtr="0">
            <a:spAutoFit/>
          </a:bodyPr>
          <a:lstStyle/>
          <a:p>
            <a:pPr lvl="0" algn="just"/>
            <a:r>
              <a:rPr lang="it-IT" sz="1800" b="1" dirty="0" err="1" smtClean="0">
                <a:solidFill>
                  <a:srgbClr val="C00000"/>
                </a:solidFill>
                <a:latin typeface="Calibri"/>
                <a:ea typeface="Calibri"/>
                <a:cs typeface="Calibri"/>
                <a:sym typeface="Calibri"/>
              </a:rPr>
              <a:t>Trasdeza</a:t>
            </a:r>
            <a:r>
              <a:rPr lang="it-IT" sz="1800" b="1" dirty="0" smtClean="0">
                <a:solidFill>
                  <a:srgbClr val="C00000"/>
                </a:solidFill>
                <a:latin typeface="Calibri"/>
                <a:ea typeface="Calibri"/>
                <a:cs typeface="Calibri"/>
                <a:sym typeface="Calibri"/>
              </a:rPr>
              <a:t> </a:t>
            </a:r>
            <a:r>
              <a:rPr lang="it-IT" sz="1800" b="1" dirty="0" err="1">
                <a:solidFill>
                  <a:srgbClr val="C00000"/>
                </a:solidFill>
                <a:latin typeface="Calibri"/>
                <a:ea typeface="Calibri"/>
                <a:cs typeface="Calibri"/>
                <a:sym typeface="Calibri"/>
              </a:rPr>
              <a:t>Natur</a:t>
            </a:r>
            <a:r>
              <a:rPr lang="it-IT" sz="1800" b="1" dirty="0">
                <a:solidFill>
                  <a:srgbClr val="C00000"/>
                </a:solidFill>
                <a:latin typeface="Calibri"/>
                <a:ea typeface="Calibri"/>
                <a:cs typeface="Calibri"/>
                <a:sym typeface="Calibri"/>
              </a:rPr>
              <a:t> è un orto biologico situato a </a:t>
            </a:r>
            <a:r>
              <a:rPr lang="it-IT" sz="1800" b="1" dirty="0" err="1">
                <a:solidFill>
                  <a:srgbClr val="C00000"/>
                </a:solidFill>
                <a:latin typeface="Calibri"/>
                <a:ea typeface="Calibri"/>
                <a:cs typeface="Calibri"/>
                <a:sym typeface="Calibri"/>
              </a:rPr>
              <a:t>Cortega</a:t>
            </a:r>
            <a:r>
              <a:rPr lang="it-IT" sz="1800" b="1" dirty="0">
                <a:solidFill>
                  <a:srgbClr val="C00000"/>
                </a:solidFill>
                <a:latin typeface="Calibri"/>
                <a:ea typeface="Calibri"/>
                <a:cs typeface="Calibri"/>
                <a:sym typeface="Calibri"/>
              </a:rPr>
              <a:t> </a:t>
            </a:r>
            <a:r>
              <a:rPr lang="it-IT" sz="1800" b="1" dirty="0" err="1">
                <a:solidFill>
                  <a:srgbClr val="C00000"/>
                </a:solidFill>
                <a:latin typeface="Calibri"/>
                <a:ea typeface="Calibri"/>
                <a:cs typeface="Calibri"/>
                <a:sym typeface="Calibri"/>
              </a:rPr>
              <a:t>Silleda</a:t>
            </a:r>
            <a:r>
              <a:rPr lang="it-IT" sz="1800" b="1" dirty="0">
                <a:solidFill>
                  <a:srgbClr val="C00000"/>
                </a:solidFill>
                <a:latin typeface="Calibri"/>
                <a:ea typeface="Calibri"/>
                <a:cs typeface="Calibri"/>
                <a:sym typeface="Calibri"/>
              </a:rPr>
              <a:t> (Galizia) che svolge svariate attività </a:t>
            </a:r>
            <a:r>
              <a:rPr lang="it-IT" sz="1800" b="1" dirty="0" smtClean="0">
                <a:solidFill>
                  <a:srgbClr val="C00000"/>
                </a:solidFill>
                <a:latin typeface="Calibri"/>
                <a:ea typeface="Calibri"/>
                <a:cs typeface="Calibri"/>
                <a:sym typeface="Calibri"/>
              </a:rPr>
              <a:t>quali:</a:t>
            </a:r>
          </a:p>
          <a:p>
            <a:pPr lvl="0" algn="just"/>
            <a:endParaRPr lang="it-IT" sz="500" b="1" dirty="0">
              <a:solidFill>
                <a:srgbClr val="C00000"/>
              </a:solidFill>
              <a:latin typeface="Calibri"/>
              <a:ea typeface="Calibri"/>
              <a:cs typeface="Calibri"/>
              <a:sym typeface="Calibri"/>
            </a:endParaRPr>
          </a:p>
          <a:p>
            <a:pPr marL="285750" lvl="0" indent="-285750" algn="just">
              <a:buFont typeface="Arial" panose="020B0604020202020204" pitchFamily="34" charset="0"/>
              <a:buChar char="•"/>
            </a:pPr>
            <a:r>
              <a:rPr lang="it-IT" sz="1800" dirty="0" smtClean="0">
                <a:solidFill>
                  <a:schemeClr val="dk1"/>
                </a:solidFill>
                <a:latin typeface="Calibri"/>
                <a:ea typeface="Calibri"/>
                <a:cs typeface="Calibri"/>
                <a:sym typeface="Calibri"/>
              </a:rPr>
              <a:t>Recupero </a:t>
            </a:r>
            <a:r>
              <a:rPr lang="it-IT" sz="1800" dirty="0">
                <a:solidFill>
                  <a:schemeClr val="dk1"/>
                </a:solidFill>
                <a:latin typeface="Calibri"/>
                <a:ea typeface="Calibri"/>
                <a:cs typeface="Calibri"/>
                <a:sym typeface="Calibri"/>
              </a:rPr>
              <a:t>di frutta e verdura </a:t>
            </a:r>
            <a:r>
              <a:rPr lang="it-IT" sz="1800" dirty="0" smtClean="0">
                <a:solidFill>
                  <a:schemeClr val="dk1"/>
                </a:solidFill>
                <a:latin typeface="Calibri"/>
                <a:ea typeface="Calibri"/>
                <a:cs typeface="Calibri"/>
                <a:sym typeface="Calibri"/>
              </a:rPr>
              <a:t>locale</a:t>
            </a:r>
          </a:p>
          <a:p>
            <a:pPr marL="285750" lvl="0" indent="-285750" algn="just">
              <a:buFont typeface="Arial" panose="020B0604020202020204" pitchFamily="34" charset="0"/>
              <a:buChar char="•"/>
            </a:pPr>
            <a:r>
              <a:rPr lang="it-IT" sz="1800" dirty="0" smtClean="0">
                <a:solidFill>
                  <a:schemeClr val="dk1"/>
                </a:solidFill>
                <a:latin typeface="Calibri"/>
                <a:ea typeface="Calibri"/>
                <a:cs typeface="Calibri"/>
                <a:sym typeface="Calibri"/>
              </a:rPr>
              <a:t>Trasformazione </a:t>
            </a:r>
            <a:r>
              <a:rPr lang="it-IT" sz="1800" dirty="0">
                <a:solidFill>
                  <a:schemeClr val="dk1"/>
                </a:solidFill>
                <a:latin typeface="Calibri"/>
                <a:ea typeface="Calibri"/>
                <a:cs typeface="Calibri"/>
                <a:sym typeface="Calibri"/>
              </a:rPr>
              <a:t>degli alimenti in prodotti </a:t>
            </a:r>
            <a:r>
              <a:rPr lang="it-IT" sz="1800" dirty="0" smtClean="0">
                <a:solidFill>
                  <a:schemeClr val="dk1"/>
                </a:solidFill>
                <a:latin typeface="Calibri"/>
                <a:ea typeface="Calibri"/>
                <a:cs typeface="Calibri"/>
                <a:sym typeface="Calibri"/>
              </a:rPr>
              <a:t>disidratati</a:t>
            </a:r>
          </a:p>
          <a:p>
            <a:pPr marL="285750" lvl="0" indent="-285750" algn="just">
              <a:buFont typeface="Arial" panose="020B0604020202020204" pitchFamily="34" charset="0"/>
              <a:buChar char="•"/>
            </a:pPr>
            <a:r>
              <a:rPr lang="it-IT" sz="1800" dirty="0" smtClean="0">
                <a:solidFill>
                  <a:schemeClr val="dk1"/>
                </a:solidFill>
                <a:latin typeface="Calibri"/>
                <a:ea typeface="Calibri"/>
                <a:cs typeface="Calibri"/>
                <a:sym typeface="Calibri"/>
              </a:rPr>
              <a:t>Utilizzo </a:t>
            </a:r>
            <a:r>
              <a:rPr lang="it-IT" sz="1800" dirty="0">
                <a:solidFill>
                  <a:schemeClr val="dk1"/>
                </a:solidFill>
                <a:latin typeface="Calibri"/>
                <a:ea typeface="Calibri"/>
                <a:cs typeface="Calibri"/>
                <a:sym typeface="Calibri"/>
              </a:rPr>
              <a:t>dell'energia solare per il processo di </a:t>
            </a:r>
            <a:r>
              <a:rPr lang="it-IT" sz="1800" dirty="0" smtClean="0">
                <a:solidFill>
                  <a:schemeClr val="dk1"/>
                </a:solidFill>
                <a:latin typeface="Calibri"/>
                <a:ea typeface="Calibri"/>
                <a:cs typeface="Calibri"/>
                <a:sym typeface="Calibri"/>
              </a:rPr>
              <a:t>disidratazione</a:t>
            </a:r>
          </a:p>
          <a:p>
            <a:pPr marL="285750" lvl="0" indent="-285750" algn="just">
              <a:buFont typeface="Arial" panose="020B0604020202020204" pitchFamily="34" charset="0"/>
              <a:buChar char="•"/>
            </a:pPr>
            <a:r>
              <a:rPr lang="it-IT" sz="1800" dirty="0" smtClean="0">
                <a:solidFill>
                  <a:schemeClr val="dk1"/>
                </a:solidFill>
                <a:latin typeface="Calibri"/>
                <a:ea typeface="Calibri"/>
                <a:cs typeface="Calibri"/>
                <a:sym typeface="Calibri"/>
              </a:rPr>
              <a:t>Uso </a:t>
            </a:r>
            <a:r>
              <a:rPr lang="it-IT" sz="1800" dirty="0">
                <a:solidFill>
                  <a:schemeClr val="dk1"/>
                </a:solidFill>
                <a:latin typeface="Calibri"/>
                <a:ea typeface="Calibri"/>
                <a:cs typeface="Calibri"/>
                <a:sym typeface="Calibri"/>
              </a:rPr>
              <a:t>di acque reflue (laghetto vegetale, filtro verde</a:t>
            </a:r>
            <a:r>
              <a:rPr lang="it-IT" sz="1800" dirty="0" smtClean="0">
                <a:solidFill>
                  <a:schemeClr val="dk1"/>
                </a:solidFill>
                <a:latin typeface="Calibri"/>
                <a:ea typeface="Calibri"/>
                <a:cs typeface="Calibri"/>
                <a:sym typeface="Calibri"/>
              </a:rPr>
              <a:t>)</a:t>
            </a:r>
          </a:p>
          <a:p>
            <a:pPr marL="285750" lvl="0" indent="-285750" algn="just">
              <a:buFont typeface="Arial" panose="020B0604020202020204" pitchFamily="34" charset="0"/>
              <a:buChar char="•"/>
            </a:pPr>
            <a:r>
              <a:rPr lang="it-IT" sz="1800" dirty="0" smtClean="0">
                <a:solidFill>
                  <a:schemeClr val="dk1"/>
                </a:solidFill>
                <a:latin typeface="Calibri"/>
                <a:ea typeface="Calibri"/>
                <a:cs typeface="Calibri"/>
                <a:sym typeface="Calibri"/>
              </a:rPr>
              <a:t>Riutilizzo dell’acqua per l'irrigazione</a:t>
            </a:r>
          </a:p>
          <a:p>
            <a:pPr marL="285750" lvl="0" indent="-285750" algn="just">
              <a:buFont typeface="Arial" panose="020B0604020202020204" pitchFamily="34" charset="0"/>
              <a:buChar char="•"/>
            </a:pPr>
            <a:r>
              <a:rPr lang="it-IT" sz="1800" dirty="0" smtClean="0">
                <a:solidFill>
                  <a:schemeClr val="dk1"/>
                </a:solidFill>
                <a:latin typeface="Calibri"/>
                <a:ea typeface="Calibri"/>
                <a:cs typeface="Calibri"/>
                <a:sym typeface="Calibri"/>
              </a:rPr>
              <a:t>Confezionamento con </a:t>
            </a:r>
            <a:r>
              <a:rPr lang="it-IT" sz="1800" dirty="0">
                <a:solidFill>
                  <a:schemeClr val="dk1"/>
                </a:solidFill>
                <a:latin typeface="Calibri"/>
                <a:ea typeface="Calibri"/>
                <a:cs typeface="Calibri"/>
                <a:sym typeface="Calibri"/>
              </a:rPr>
              <a:t>materiali riciclabili e </a:t>
            </a:r>
            <a:r>
              <a:rPr lang="it-IT" sz="1800" dirty="0" smtClean="0">
                <a:solidFill>
                  <a:schemeClr val="dk1"/>
                </a:solidFill>
                <a:latin typeface="Calibri"/>
                <a:ea typeface="Calibri"/>
                <a:cs typeface="Calibri"/>
                <a:sym typeface="Calibri"/>
              </a:rPr>
              <a:t>compostabili</a:t>
            </a:r>
            <a:endParaRPr lang="it-IT" sz="1800" dirty="0">
              <a:solidFill>
                <a:schemeClr val="dk1"/>
              </a:solidFill>
              <a:latin typeface="Calibri"/>
              <a:ea typeface="Calibri"/>
              <a:cs typeface="Calibri"/>
              <a:sym typeface="Calibri"/>
            </a:endParaRPr>
          </a:p>
        </p:txBody>
      </p:sp>
      <p:sp>
        <p:nvSpPr>
          <p:cNvPr id="616" name="Google Shape;616;g19d164b436d_0_128"/>
          <p:cNvSpPr txBox="1"/>
          <p:nvPr/>
        </p:nvSpPr>
        <p:spPr>
          <a:xfrm>
            <a:off x="6829500" y="1955175"/>
            <a:ext cx="5167500" cy="1791219"/>
          </a:xfrm>
          <a:prstGeom prst="rect">
            <a:avLst/>
          </a:prstGeom>
          <a:noFill/>
          <a:ln w="28575" cap="flat" cmpd="sng">
            <a:solidFill>
              <a:srgbClr val="1C8C7F"/>
            </a:solidFill>
            <a:prstDash val="solid"/>
            <a:round/>
            <a:headEnd type="none" w="sm" len="sm"/>
            <a:tailEnd type="none" w="sm" len="sm"/>
          </a:ln>
        </p:spPr>
        <p:txBody>
          <a:bodyPr spcFirstLastPara="1" wrap="square" lIns="91425" tIns="45700" rIns="91425" bIns="45700" anchor="t" anchorCtr="0">
            <a:spAutoFit/>
          </a:bodyPr>
          <a:lstStyle/>
          <a:p>
            <a:pPr lvl="0" algn="just">
              <a:lnSpc>
                <a:spcPct val="115000"/>
              </a:lnSpc>
              <a:buSzPts val="1500"/>
            </a:pPr>
            <a:r>
              <a:rPr lang="it-IT" sz="1600" dirty="0">
                <a:solidFill>
                  <a:schemeClr val="dk1"/>
                </a:solidFill>
                <a:latin typeface="Calibri"/>
                <a:ea typeface="Calibri"/>
                <a:cs typeface="Calibri"/>
                <a:sym typeface="Calibri"/>
              </a:rPr>
              <a:t>Questo progetto pionieristico è diretto da María José </a:t>
            </a:r>
            <a:r>
              <a:rPr lang="it-IT" sz="1600" dirty="0" err="1">
                <a:solidFill>
                  <a:schemeClr val="dk1"/>
                </a:solidFill>
                <a:latin typeface="Calibri"/>
                <a:ea typeface="Calibri"/>
                <a:cs typeface="Calibri"/>
                <a:sym typeface="Calibri"/>
              </a:rPr>
              <a:t>Tallón</a:t>
            </a:r>
            <a:r>
              <a:rPr lang="it-IT" sz="1600" dirty="0">
                <a:solidFill>
                  <a:schemeClr val="dk1"/>
                </a:solidFill>
                <a:latin typeface="Calibri"/>
                <a:ea typeface="Calibri"/>
                <a:cs typeface="Calibri"/>
                <a:sym typeface="Calibri"/>
              </a:rPr>
              <a:t> García e ha come specializzazione la tecnica di disidratazione solare </a:t>
            </a:r>
            <a:r>
              <a:rPr lang="it-IT" sz="1600" dirty="0" smtClean="0">
                <a:solidFill>
                  <a:schemeClr val="dk1"/>
                </a:solidFill>
                <a:latin typeface="Calibri"/>
                <a:ea typeface="Calibri"/>
                <a:cs typeface="Calibri"/>
                <a:sym typeface="Calibri"/>
              </a:rPr>
              <a:t>della </a:t>
            </a:r>
            <a:r>
              <a:rPr lang="it-IT" sz="1600" dirty="0">
                <a:solidFill>
                  <a:schemeClr val="dk1"/>
                </a:solidFill>
                <a:latin typeface="Calibri"/>
                <a:ea typeface="Calibri"/>
                <a:cs typeface="Calibri"/>
                <a:sym typeface="Calibri"/>
              </a:rPr>
              <a:t>frutta e verdura </a:t>
            </a:r>
            <a:r>
              <a:rPr lang="it-IT" sz="1600" dirty="0" smtClean="0">
                <a:solidFill>
                  <a:schemeClr val="dk1"/>
                </a:solidFill>
                <a:latin typeface="Calibri"/>
                <a:ea typeface="Calibri"/>
                <a:cs typeface="Calibri"/>
                <a:sym typeface="Calibri"/>
              </a:rPr>
              <a:t>raccolta </a:t>
            </a:r>
            <a:r>
              <a:rPr lang="it-IT" sz="1600" dirty="0">
                <a:solidFill>
                  <a:schemeClr val="dk1"/>
                </a:solidFill>
                <a:latin typeface="Calibri"/>
                <a:ea typeface="Calibri"/>
                <a:cs typeface="Calibri"/>
                <a:sym typeface="Calibri"/>
              </a:rPr>
              <a:t>nel giardino. Questo tipo di tecnica fornisce un nuovo modo di conservazione e garantisce una maggiore durata del prodotto senza perdere le sue proprietà nutrizionali.</a:t>
            </a:r>
            <a:endParaRPr sz="1600" b="0" i="0" u="none" strike="noStrike" cap="none" dirty="0">
              <a:solidFill>
                <a:schemeClr val="dk1"/>
              </a:solidFill>
              <a:latin typeface="Calibri"/>
              <a:ea typeface="Calibri"/>
              <a:cs typeface="Calibri"/>
              <a:sym typeface="Calibri"/>
            </a:endParaRPr>
          </a:p>
        </p:txBody>
      </p:sp>
      <p:sp>
        <p:nvSpPr>
          <p:cNvPr id="617" name="Google Shape;617;g19d164b436d_0_128"/>
          <p:cNvSpPr txBox="1"/>
          <p:nvPr/>
        </p:nvSpPr>
        <p:spPr>
          <a:xfrm>
            <a:off x="6829500" y="3985224"/>
            <a:ext cx="5156400" cy="1493100"/>
          </a:xfrm>
          <a:prstGeom prst="rect">
            <a:avLst/>
          </a:prstGeom>
          <a:solidFill>
            <a:srgbClr val="F4CCCC"/>
          </a:solidFill>
          <a:ln w="28575" cap="flat" cmpd="sng">
            <a:solidFill>
              <a:srgbClr val="DD473F"/>
            </a:solidFill>
            <a:prstDash val="solid"/>
            <a:round/>
            <a:headEnd type="none" w="sm" len="sm"/>
            <a:tailEnd type="none" w="sm" len="sm"/>
          </a:ln>
        </p:spPr>
        <p:txBody>
          <a:bodyPr spcFirstLastPara="1" wrap="square" lIns="91425" tIns="91425" rIns="91425" bIns="91425" anchor="t" anchorCtr="0">
            <a:spAutoFit/>
          </a:bodyPr>
          <a:lstStyle/>
          <a:p>
            <a:pPr lvl="0" algn="just">
              <a:buSzPts val="1700"/>
            </a:pPr>
            <a:r>
              <a:rPr lang="it-IT" sz="1700" dirty="0">
                <a:solidFill>
                  <a:schemeClr val="dk1"/>
                </a:solidFill>
                <a:latin typeface="Calibri"/>
                <a:ea typeface="Calibri"/>
                <a:cs typeface="Calibri"/>
                <a:sym typeface="Calibri"/>
              </a:rPr>
              <a:t>Tra i premi che questa iniziativa ha ricevuto ci sono il premio del programma </a:t>
            </a:r>
            <a:r>
              <a:rPr lang="it-IT" sz="1700" dirty="0" err="1">
                <a:solidFill>
                  <a:schemeClr val="dk1"/>
                </a:solidFill>
                <a:latin typeface="Calibri"/>
                <a:ea typeface="Calibri"/>
                <a:cs typeface="Calibri"/>
                <a:sym typeface="Calibri"/>
              </a:rPr>
              <a:t>TalentA</a:t>
            </a:r>
            <a:r>
              <a:rPr lang="it-IT" sz="1700" dirty="0">
                <a:solidFill>
                  <a:schemeClr val="dk1"/>
                </a:solidFill>
                <a:latin typeface="Calibri"/>
                <a:ea typeface="Calibri"/>
                <a:cs typeface="Calibri"/>
                <a:sym typeface="Calibri"/>
              </a:rPr>
              <a:t> 2021 per l'imprenditoria rurale organizzato da </a:t>
            </a:r>
            <a:r>
              <a:rPr lang="it-IT" sz="1700" dirty="0" err="1">
                <a:solidFill>
                  <a:schemeClr val="dk1"/>
                </a:solidFill>
                <a:latin typeface="Calibri"/>
                <a:ea typeface="Calibri"/>
                <a:cs typeface="Calibri"/>
                <a:sym typeface="Calibri"/>
              </a:rPr>
              <a:t>Corteva</a:t>
            </a:r>
            <a:r>
              <a:rPr lang="it-IT" sz="1700" dirty="0">
                <a:solidFill>
                  <a:schemeClr val="dk1"/>
                </a:solidFill>
                <a:latin typeface="Calibri"/>
                <a:ea typeface="Calibri"/>
                <a:cs typeface="Calibri"/>
                <a:sym typeface="Calibri"/>
              </a:rPr>
              <a:t> </a:t>
            </a:r>
            <a:r>
              <a:rPr lang="it-IT" sz="1700" dirty="0" err="1">
                <a:solidFill>
                  <a:schemeClr val="dk1"/>
                </a:solidFill>
                <a:latin typeface="Calibri"/>
                <a:ea typeface="Calibri"/>
                <a:cs typeface="Calibri"/>
                <a:sym typeface="Calibri"/>
              </a:rPr>
              <a:t>Agrisciencie</a:t>
            </a:r>
            <a:r>
              <a:rPr lang="it-IT" sz="1700" dirty="0">
                <a:solidFill>
                  <a:schemeClr val="dk1"/>
                </a:solidFill>
                <a:latin typeface="Calibri"/>
                <a:ea typeface="Calibri"/>
                <a:cs typeface="Calibri"/>
                <a:sym typeface="Calibri"/>
              </a:rPr>
              <a:t> e dalla Federazione delle associazioni delle donne rurali in Spagna (</a:t>
            </a:r>
            <a:r>
              <a:rPr lang="it-IT" sz="1700" dirty="0" err="1">
                <a:solidFill>
                  <a:schemeClr val="dk1"/>
                </a:solidFill>
                <a:latin typeface="Calibri"/>
                <a:ea typeface="Calibri"/>
                <a:cs typeface="Calibri"/>
                <a:sym typeface="Calibri"/>
              </a:rPr>
              <a:t>Fademur</a:t>
            </a:r>
            <a:r>
              <a:rPr lang="it-IT" sz="1700" dirty="0">
                <a:solidFill>
                  <a:schemeClr val="dk1"/>
                </a:solidFill>
                <a:latin typeface="Calibri"/>
                <a:ea typeface="Calibri"/>
                <a:cs typeface="Calibri"/>
                <a:sym typeface="Calibri"/>
              </a:rPr>
              <a:t>).</a:t>
            </a:r>
            <a:endParaRPr sz="1700" b="0" i="0" u="none" strike="noStrike" cap="none" dirty="0">
              <a:solidFill>
                <a:schemeClr val="dk1"/>
              </a:solidFill>
              <a:latin typeface="Calibri"/>
              <a:ea typeface="Calibri"/>
              <a:cs typeface="Calibri"/>
              <a:sym typeface="Calibri"/>
            </a:endParaRPr>
          </a:p>
        </p:txBody>
      </p:sp>
      <p:pic>
        <p:nvPicPr>
          <p:cNvPr id="618" name="Google Shape;618;g19d164b436d_0_128"/>
          <p:cNvPicPr preferRelativeResize="0"/>
          <p:nvPr/>
        </p:nvPicPr>
        <p:blipFill rotWithShape="1">
          <a:blip r:embed="rId4">
            <a:alphaModFix/>
          </a:blip>
          <a:srcRect/>
          <a:stretch/>
        </p:blipFill>
        <p:spPr>
          <a:xfrm>
            <a:off x="6744100" y="374275"/>
            <a:ext cx="1654218" cy="1650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2"/>
        <p:cNvGrpSpPr/>
        <p:nvPr/>
      </p:nvGrpSpPr>
      <p:grpSpPr>
        <a:xfrm>
          <a:off x="0" y="0"/>
          <a:ext cx="0" cy="0"/>
          <a:chOff x="0" y="0"/>
          <a:chExt cx="0" cy="0"/>
        </a:xfrm>
      </p:grpSpPr>
      <p:sp>
        <p:nvSpPr>
          <p:cNvPr id="623" name="Google Shape;623;g19d164b436d_0_146"/>
          <p:cNvSpPr/>
          <p:nvPr/>
        </p:nvSpPr>
        <p:spPr>
          <a:xfrm>
            <a:off x="1057830" y="2524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 4: Buone </a:t>
            </a:r>
            <a:r>
              <a:rPr lang="it-IT" sz="3600" b="1" dirty="0" err="1" smtClean="0">
                <a:solidFill>
                  <a:srgbClr val="FAB632"/>
                </a:solidFill>
                <a:latin typeface="Calibri"/>
                <a:ea typeface="Calibri"/>
                <a:cs typeface="Calibri"/>
                <a:sym typeface="Calibri"/>
              </a:rPr>
              <a:t>partcihe</a:t>
            </a:r>
            <a:endParaRPr lang="it-IT" sz="3600" b="0" i="0" u="none" strike="noStrike" cap="none" dirty="0">
              <a:solidFill>
                <a:srgbClr val="000000"/>
              </a:solidFill>
              <a:sym typeface="Arial"/>
            </a:endParaRPr>
          </a:p>
        </p:txBody>
      </p:sp>
      <p:sp>
        <p:nvSpPr>
          <p:cNvPr id="625" name="Google Shape;625;g19d164b436d_0_146"/>
          <p:cNvSpPr/>
          <p:nvPr/>
        </p:nvSpPr>
        <p:spPr>
          <a:xfrm>
            <a:off x="1057830" y="1002874"/>
            <a:ext cx="76929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0" i="0" u="none" strike="noStrike" cap="none" dirty="0" smtClean="0">
                <a:solidFill>
                  <a:srgbClr val="21B4A9"/>
                </a:solidFill>
                <a:latin typeface="Calibri"/>
                <a:ea typeface="Calibri"/>
                <a:cs typeface="Calibri"/>
                <a:sym typeface="Calibri"/>
              </a:rPr>
              <a:t>Sezione 2: EcoAlpispa (Isole Canarie, Spagna</a:t>
            </a:r>
            <a:r>
              <a:rPr lang="it-IT" sz="2400" dirty="0" smtClean="0">
                <a:solidFill>
                  <a:srgbClr val="21B4A9"/>
                </a:solidFill>
                <a:latin typeface="Calibri"/>
                <a:ea typeface="Calibri"/>
                <a:cs typeface="Calibri"/>
                <a:sym typeface="Calibri"/>
              </a:rPr>
              <a:t>)</a:t>
            </a:r>
            <a:endParaRPr lang="it-IT" sz="2400" b="0" i="0" u="none" strike="noStrike" cap="none" dirty="0">
              <a:solidFill>
                <a:srgbClr val="000000"/>
              </a:solidFill>
              <a:sym typeface="Arial"/>
            </a:endParaRPr>
          </a:p>
        </p:txBody>
      </p:sp>
      <p:sp>
        <p:nvSpPr>
          <p:cNvPr id="626" name="Google Shape;626;g19d164b436d_0_146"/>
          <p:cNvSpPr/>
          <p:nvPr/>
        </p:nvSpPr>
        <p:spPr>
          <a:xfrm>
            <a:off x="1057825" y="1624825"/>
            <a:ext cx="8208600" cy="39213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it-IT" sz="1800" b="1" dirty="0" smtClean="0">
                <a:solidFill>
                  <a:srgbClr val="C00000"/>
                </a:solidFill>
                <a:latin typeface="Calibri"/>
                <a:ea typeface="Calibri"/>
                <a:cs typeface="Calibri"/>
                <a:sym typeface="Calibri"/>
              </a:rPr>
              <a:t>L’apicoltura come settore imprenditoriale...</a:t>
            </a:r>
          </a:p>
          <a:p>
            <a:pPr lvl="0" algn="just">
              <a:buSzPts val="1800"/>
            </a:pPr>
            <a:r>
              <a:rPr lang="it-IT" sz="1800" dirty="0" smtClean="0">
                <a:solidFill>
                  <a:schemeClr val="dk1"/>
                </a:solidFill>
                <a:latin typeface="Calibri"/>
                <a:ea typeface="Calibri"/>
                <a:cs typeface="Calibri"/>
                <a:sym typeface="Calibri"/>
              </a:rPr>
              <a:t>Natalia </a:t>
            </a:r>
            <a:r>
              <a:rPr lang="it-IT" sz="1800" dirty="0">
                <a:solidFill>
                  <a:schemeClr val="dk1"/>
                </a:solidFill>
                <a:latin typeface="Calibri"/>
                <a:ea typeface="Calibri"/>
                <a:cs typeface="Calibri"/>
                <a:sym typeface="Calibri"/>
              </a:rPr>
              <a:t>Díaz, apicoltrice che vive sull'isola di Tenerife (Spagna), ha fondato EcoAlpispa, un'azienda dedicata alla cura delle api non solo come impollinatrici del suo orto e produttrice di miele, ma anche produttrici di imballaggi ecologici. La cera prodotta dalle api permette infatti di realizzare imballaggi per conservare il cibo. Nel suo obiettivo di combattere la produzione di materie plastiche, sta lanciando la produzione di altri materiali come i sacchetti di cotone organico</a:t>
            </a:r>
            <a:r>
              <a:rPr lang="it-IT" sz="1800" dirty="0" smtClean="0">
                <a:solidFill>
                  <a:schemeClr val="dk1"/>
                </a:solidFill>
                <a:latin typeface="Calibri"/>
                <a:ea typeface="Calibri"/>
                <a:cs typeface="Calibri"/>
                <a:sym typeface="Calibri"/>
              </a:rPr>
              <a:t>.</a:t>
            </a:r>
          </a:p>
          <a:p>
            <a:pPr lvl="0" algn="just">
              <a:buSzPts val="1800"/>
            </a:pPr>
            <a:endParaRPr sz="18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it-IT" sz="1800" b="1" dirty="0" smtClean="0">
                <a:solidFill>
                  <a:srgbClr val="C00000"/>
                </a:solidFill>
                <a:latin typeface="Calibri"/>
                <a:ea typeface="Calibri"/>
                <a:cs typeface="Calibri"/>
                <a:sym typeface="Calibri"/>
              </a:rPr>
              <a:t>Il cerchio eco-sostenibile…</a:t>
            </a:r>
          </a:p>
          <a:p>
            <a:pPr lvl="0" algn="just">
              <a:buSzPts val="1800"/>
            </a:pPr>
            <a:r>
              <a:rPr lang="it-IT" sz="1800" dirty="0" smtClean="0">
                <a:solidFill>
                  <a:schemeClr val="dk1"/>
                </a:solidFill>
                <a:latin typeface="Calibri"/>
                <a:ea typeface="Calibri"/>
                <a:cs typeface="Calibri"/>
                <a:sym typeface="Calibri"/>
              </a:rPr>
              <a:t>Questa </a:t>
            </a:r>
            <a:r>
              <a:rPr lang="it-IT" sz="1800" dirty="0">
                <a:solidFill>
                  <a:schemeClr val="dk1"/>
                </a:solidFill>
                <a:latin typeface="Calibri"/>
                <a:ea typeface="Calibri"/>
                <a:cs typeface="Calibri"/>
                <a:sym typeface="Calibri"/>
              </a:rPr>
              <a:t>donna intraprendente si è posta l'obiettivo di non generare più rifiuti, motivo per cui utilizza energia rinnovabile. La sua fattoria è alimentata da energia eolica e pannelli solari. Il suo orto è irrigato con acqua naturale che passa attraverso un sistema di depurazione da lei stessa creato. Inoltre, questo giardino è impollinato dalle sue api, Natalia ha già più di 200 alveari.</a:t>
            </a:r>
            <a:endParaRPr sz="1800" b="1" dirty="0">
              <a:solidFill>
                <a:srgbClr val="C00000"/>
              </a:solidFill>
              <a:latin typeface="Calibri"/>
              <a:ea typeface="Calibri"/>
              <a:cs typeface="Calibri"/>
              <a:sym typeface="Calibri"/>
            </a:endParaRPr>
          </a:p>
        </p:txBody>
      </p:sp>
      <p:pic>
        <p:nvPicPr>
          <p:cNvPr id="627" name="Google Shape;627;g19d164b436d_0_146"/>
          <p:cNvPicPr preferRelativeResize="0"/>
          <p:nvPr/>
        </p:nvPicPr>
        <p:blipFill rotWithShape="1">
          <a:blip r:embed="rId4">
            <a:alphaModFix/>
          </a:blip>
          <a:srcRect/>
          <a:stretch/>
        </p:blipFill>
        <p:spPr>
          <a:xfrm>
            <a:off x="9266425" y="1170524"/>
            <a:ext cx="3035075" cy="2697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1"/>
        <p:cNvGrpSpPr/>
        <p:nvPr/>
      </p:nvGrpSpPr>
      <p:grpSpPr>
        <a:xfrm>
          <a:off x="0" y="0"/>
          <a:ext cx="0" cy="0"/>
          <a:chOff x="0" y="0"/>
          <a:chExt cx="0" cy="0"/>
        </a:xfrm>
      </p:grpSpPr>
      <p:sp>
        <p:nvSpPr>
          <p:cNvPr id="633" name="Google Shape;633;p20"/>
          <p:cNvSpPr txBox="1"/>
          <p:nvPr/>
        </p:nvSpPr>
        <p:spPr>
          <a:xfrm>
            <a:off x="1818446" y="1719068"/>
            <a:ext cx="8293800" cy="3126900"/>
          </a:xfrm>
          <a:prstGeom prst="rect">
            <a:avLst/>
          </a:prstGeom>
          <a:noFill/>
          <a:ln>
            <a:noFill/>
          </a:ln>
        </p:spPr>
        <p:txBody>
          <a:bodyPr spcFirstLastPara="1" wrap="square" lIns="0" tIns="0" rIns="0" bIns="0" anchor="t" anchorCtr="0">
            <a:noAutofit/>
          </a:bodyPr>
          <a:lstStyle/>
          <a:p>
            <a:pPr marL="0" marR="0" lvl="0" indent="0" algn="l" rtl="0">
              <a:lnSpc>
                <a:spcPct val="2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4999"/>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r>
            <a:br>
              <a:rPr lang="en-GB"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634" name="Google Shape;634;p20"/>
          <p:cNvSpPr txBox="1"/>
          <p:nvPr/>
        </p:nvSpPr>
        <p:spPr>
          <a:xfrm>
            <a:off x="2030638" y="332675"/>
            <a:ext cx="8081700" cy="4252500"/>
          </a:xfrm>
          <a:prstGeom prst="rect">
            <a:avLst/>
          </a:prstGeom>
          <a:noFill/>
          <a:ln>
            <a:noFill/>
          </a:ln>
        </p:spPr>
        <p:txBody>
          <a:bodyPr spcFirstLastPara="1" wrap="square" lIns="91425" tIns="45700" rIns="91425" bIns="45700" anchor="t" anchorCtr="0">
            <a:noAutofit/>
          </a:bodyPr>
          <a:lstStyle/>
          <a:p>
            <a:pPr marL="457200" marR="0" lvl="0" indent="0" algn="l" rtl="0">
              <a:lnSpc>
                <a:spcPct val="150000"/>
              </a:lnSpc>
              <a:spcBef>
                <a:spcPts val="0"/>
              </a:spcBef>
              <a:spcAft>
                <a:spcPts val="0"/>
              </a:spcAft>
              <a:buClr>
                <a:srgbClr val="000000"/>
              </a:buClr>
              <a:buSzPts val="1000"/>
              <a:buFont typeface="Arial"/>
              <a:buNone/>
            </a:pPr>
            <a:endParaRPr sz="1000" b="0" i="0" u="sng" strike="noStrike" cap="none" dirty="0">
              <a:solidFill>
                <a:srgbClr val="000000"/>
              </a:solidFill>
              <a:latin typeface="Arial"/>
              <a:ea typeface="Arial"/>
              <a:cs typeface="Arial"/>
              <a:sym typeface="Arial"/>
            </a:endParaRPr>
          </a:p>
          <a:p>
            <a:pPr marL="457200" marR="0" lvl="0" indent="0" algn="l" rtl="0">
              <a:lnSpc>
                <a:spcPct val="150000"/>
              </a:lnSpc>
              <a:spcBef>
                <a:spcPts val="0"/>
              </a:spcBef>
              <a:spcAft>
                <a:spcPts val="0"/>
              </a:spcAft>
              <a:buClr>
                <a:srgbClr val="000000"/>
              </a:buClr>
              <a:buSzPts val="1000"/>
              <a:buFont typeface="Arial"/>
              <a:buNone/>
            </a:pPr>
            <a:r>
              <a:rPr lang="en-GB" sz="1000" u="sng" dirty="0" smtClean="0"/>
              <a:t>BIBLIOGRAFIA</a:t>
            </a:r>
            <a:r>
              <a:rPr lang="en-GB" sz="1000" b="0" i="0" u="sng" strike="noStrike" cap="none" dirty="0" smtClean="0">
                <a:solidFill>
                  <a:srgbClr val="000000"/>
                </a:solidFill>
                <a:latin typeface="Arial"/>
                <a:ea typeface="Arial"/>
                <a:cs typeface="Arial"/>
                <a:sym typeface="Arial"/>
              </a:rPr>
              <a:t>: </a:t>
            </a:r>
            <a:endParaRPr sz="1000" b="0" i="0" u="sng"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4"/>
              </a:rPr>
              <a:t>https://www.ecologiaverde.com/que-es-la-agroecologia-y-su-importancia-452.html</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5"/>
              </a:rPr>
              <a:t>https://www.miteco.gob.es/es/ceneam/articulos-de-opinion/2014-07-08-daniel-lopez_tcm30-163552.pdf</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6"/>
              </a:rPr>
              <a:t>https://publications.iadb.org/publications/spanish/document/Genero-e-inclusion-en-la-agenda-verde-donde-estamos-y-como-avanzar.pdf</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7"/>
              </a:rPr>
              <a:t>https://www.empleaverde.es/sites/default/files/informe_empleo_verde.pdf</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8"/>
              </a:rPr>
              <a:t>https://join.clickoala.com/empleos-verdes-que-son-que-tipos/</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9"/>
              </a:rPr>
              <a:t>https://www.ceupe.com/blog/turismo-sostenible-y-turismo-rural.html</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0"/>
              </a:rPr>
              <a:t>https://www.redalyc.org/pdf/1934/193414420001.pdf</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1"/>
              </a:rPr>
              <a:t>http://nulan.mdp.edu.ar/320/1/Apo2006a10v2pp25-35.pdf</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2"/>
              </a:rPr>
              <a:t>https://argentinambiental.com/wp-content/uploads/pdf/AA49-28-Turismo_Rural_Politica_Agropecuaria_Multifuncionalidad_Y_Turismo_Rural_Van_De_La_Mano.pdf</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3"/>
              </a:rPr>
              <a:t>https://efeverde.com/mujer-apicultora-fabrica-envoltorios-cera-abeja-contra-plastico/</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4"/>
              </a:rPr>
              <a:t>https://theconversation.com/digitalizacion-de-las-areas-rurales-si-pero-no-a-cualquier-precio-162877</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5"/>
              </a:rPr>
              <a:t>https://www.redalyc.org/journal/290/29069612016/29069612016.pdf</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6"/>
              </a:rPr>
              <a:t>https://www.uv.mx/blogs/uvi/2009/01/15/el-turismo-rural-sostenible-como-una-oportunidad-de-desarrollo-de-las-pequenas-comunidades-de-los-paises-en-desarrollo/</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none" strike="noStrike" cap="none" dirty="0">
                <a:solidFill>
                  <a:srgbClr val="000000"/>
                </a:solidFill>
                <a:latin typeface="Arial"/>
                <a:ea typeface="Arial"/>
                <a:cs typeface="Arial"/>
                <a:sym typeface="Arial"/>
              </a:rPr>
              <a:t>file:///C:/Users/Usuario/Downloads/38364-Texto%20del%20art%C3%ADculo-100313-1-10-20220301.pdf</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7"/>
              </a:rPr>
              <a:t>https://www.meetwork.es/negocio-verde-sustentabilidad-de-tu-empresa/</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none" strike="noStrike" cap="none" dirty="0">
                <a:solidFill>
                  <a:srgbClr val="000000"/>
                </a:solidFill>
                <a:latin typeface="Arial"/>
                <a:ea typeface="Arial"/>
                <a:cs typeface="Arial"/>
                <a:sym typeface="Arial"/>
              </a:rPr>
              <a:t>file:///C:/Users/Usuario/Downloads/1633-Texto%20del%20art%C3%ADculo-7830-1-10-20210323.pdf</a:t>
            </a:r>
            <a:endParaRPr sz="10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grpSp>
        <p:nvGrpSpPr>
          <p:cNvPr id="635" name="Google Shape;635;p20"/>
          <p:cNvGrpSpPr/>
          <p:nvPr/>
        </p:nvGrpSpPr>
        <p:grpSpPr>
          <a:xfrm>
            <a:off x="952526" y="227870"/>
            <a:ext cx="10286940" cy="5495329"/>
            <a:chOff x="1177450" y="241631"/>
            <a:chExt cx="6173152" cy="3616776"/>
          </a:xfrm>
        </p:grpSpPr>
        <p:sp>
          <p:nvSpPr>
            <p:cNvPr id="636" name="Google Shape;636;p20"/>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37" name="Google Shape;637;p20"/>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8" name="Google Shape;638;p20"/>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9" name="Google Shape;639;p20"/>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rgbClr val="1A1135">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Google Shape;142;p3"/>
          <p:cNvSpPr/>
          <p:nvPr/>
        </p:nvSpPr>
        <p:spPr>
          <a:xfrm rot="5400000">
            <a:off x="5747925" y="882056"/>
            <a:ext cx="3471900" cy="2866800"/>
          </a:xfrm>
          <a:prstGeom prst="hexagon">
            <a:avLst>
              <a:gd name="adj" fmla="val 25000"/>
              <a:gd name="vf" fmla="val 115470"/>
            </a:avLst>
          </a:prstGeom>
          <a:noFill/>
          <a:ln w="12700" cap="flat" cmpd="sng">
            <a:solidFill>
              <a:srgbClr val="FAB6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3" name="Google Shape;143;p3"/>
          <p:cNvSpPr/>
          <p:nvPr/>
        </p:nvSpPr>
        <p:spPr>
          <a:xfrm rot="5400000">
            <a:off x="2799757" y="2131425"/>
            <a:ext cx="3471900" cy="2866800"/>
          </a:xfrm>
          <a:prstGeom prst="hexagon">
            <a:avLst>
              <a:gd name="adj" fmla="val 25000"/>
              <a:gd name="vf" fmla="val 115470"/>
            </a:avLst>
          </a:prstGeom>
          <a:noFill/>
          <a:ln w="12700" cap="flat" cmpd="sng">
            <a:solidFill>
              <a:srgbClr val="EA4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3"/>
          <p:cNvSpPr/>
          <p:nvPr/>
        </p:nvSpPr>
        <p:spPr>
          <a:xfrm rot="5400000">
            <a:off x="-148401" y="882056"/>
            <a:ext cx="3471900" cy="2866800"/>
          </a:xfrm>
          <a:prstGeom prst="hexagon">
            <a:avLst>
              <a:gd name="adj" fmla="val 25000"/>
              <a:gd name="vf" fmla="val 115470"/>
            </a:avLst>
          </a:prstGeom>
          <a:noFill/>
          <a:ln w="12700" cap="flat" cmpd="sng">
            <a:solidFill>
              <a:srgbClr val="FAB6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3"/>
          <p:cNvSpPr/>
          <p:nvPr/>
        </p:nvSpPr>
        <p:spPr>
          <a:xfrm rot="5400000">
            <a:off x="8696107" y="2025300"/>
            <a:ext cx="3471900" cy="2866800"/>
          </a:xfrm>
          <a:prstGeom prst="hexagon">
            <a:avLst>
              <a:gd name="adj" fmla="val 25000"/>
              <a:gd name="vf" fmla="val 115470"/>
            </a:avLst>
          </a:prstGeom>
          <a:noFill/>
          <a:ln w="12700" cap="flat" cmpd="sng">
            <a:solidFill>
              <a:srgbClr val="EA4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3"/>
          <p:cNvSpPr txBox="1"/>
          <p:nvPr/>
        </p:nvSpPr>
        <p:spPr>
          <a:xfrm>
            <a:off x="6439425" y="1378000"/>
            <a:ext cx="2569500" cy="2521163"/>
          </a:xfrm>
          <a:prstGeom prst="rect">
            <a:avLst/>
          </a:prstGeom>
          <a:noFill/>
          <a:ln>
            <a:noFill/>
          </a:ln>
        </p:spPr>
        <p:txBody>
          <a:bodyPr spcFirstLastPara="1" wrap="square" lIns="91425" tIns="45700" rIns="91425" bIns="45700" anchor="t" anchorCtr="0">
            <a:spAutoFit/>
          </a:bodyPr>
          <a:lstStyle/>
          <a:p>
            <a:pPr lvl="0">
              <a:lnSpc>
                <a:spcPct val="150000"/>
              </a:lnSpc>
              <a:buSzPts val="1300"/>
            </a:pPr>
            <a:r>
              <a:rPr lang="it-IT" sz="1300" dirty="0" smtClean="0">
                <a:latin typeface="Calibri"/>
                <a:ea typeface="Calibri"/>
                <a:cs typeface="Calibri"/>
                <a:sym typeface="Calibri"/>
              </a:rPr>
              <a:t>Cosa </a:t>
            </a:r>
            <a:r>
              <a:rPr lang="it-IT" sz="1300" dirty="0">
                <a:latin typeface="Calibri"/>
                <a:ea typeface="Calibri"/>
                <a:cs typeface="Calibri"/>
                <a:sym typeface="Calibri"/>
              </a:rPr>
              <a:t>sono le imprese verdi?</a:t>
            </a:r>
          </a:p>
          <a:p>
            <a:pPr lvl="0">
              <a:lnSpc>
                <a:spcPct val="150000"/>
              </a:lnSpc>
              <a:buSzPts val="1300"/>
            </a:pPr>
            <a:r>
              <a:rPr lang="it-IT" sz="1300" dirty="0" smtClean="0">
                <a:latin typeface="Calibri"/>
                <a:ea typeface="Calibri"/>
                <a:cs typeface="Calibri"/>
                <a:sym typeface="Calibri"/>
              </a:rPr>
              <a:t>Il </a:t>
            </a:r>
            <a:r>
              <a:rPr lang="it-IT" sz="1300" dirty="0">
                <a:latin typeface="Calibri"/>
                <a:ea typeface="Calibri"/>
                <a:cs typeface="Calibri"/>
                <a:sym typeface="Calibri"/>
              </a:rPr>
              <a:t>settore dell’Agroecologia</a:t>
            </a:r>
          </a:p>
          <a:p>
            <a:pPr lvl="0">
              <a:lnSpc>
                <a:spcPct val="150000"/>
              </a:lnSpc>
              <a:buSzPts val="1300"/>
            </a:pPr>
            <a:r>
              <a:rPr lang="it-IT" sz="1300" dirty="0" smtClean="0">
                <a:latin typeface="Calibri"/>
                <a:ea typeface="Calibri"/>
                <a:cs typeface="Calibri"/>
                <a:sym typeface="Calibri"/>
              </a:rPr>
              <a:t>Turismo </a:t>
            </a:r>
            <a:r>
              <a:rPr lang="it-IT" sz="1300" dirty="0">
                <a:latin typeface="Calibri"/>
                <a:ea typeface="Calibri"/>
                <a:cs typeface="Calibri"/>
                <a:sym typeface="Calibri"/>
              </a:rPr>
              <a:t>rurale sostenibile</a:t>
            </a:r>
          </a:p>
          <a:p>
            <a:pPr lvl="0">
              <a:lnSpc>
                <a:spcPct val="150000"/>
              </a:lnSpc>
              <a:buSzPts val="1300"/>
            </a:pPr>
            <a:r>
              <a:rPr lang="it-IT" sz="1300" dirty="0" smtClean="0">
                <a:latin typeface="Calibri"/>
                <a:ea typeface="Calibri"/>
                <a:cs typeface="Calibri"/>
                <a:sym typeface="Calibri"/>
              </a:rPr>
              <a:t>Digitalizzazione </a:t>
            </a:r>
            <a:r>
              <a:rPr lang="it-IT" sz="1300" dirty="0">
                <a:latin typeface="Calibri"/>
                <a:ea typeface="Calibri"/>
                <a:cs typeface="Calibri"/>
                <a:sym typeface="Calibri"/>
              </a:rPr>
              <a:t>rurale</a:t>
            </a:r>
          </a:p>
          <a:p>
            <a:pPr lvl="0">
              <a:lnSpc>
                <a:spcPct val="150000"/>
              </a:lnSpc>
              <a:buSzPts val="1300"/>
            </a:pPr>
            <a:r>
              <a:rPr lang="it-IT" sz="1300" dirty="0" smtClean="0">
                <a:latin typeface="Calibri"/>
                <a:ea typeface="Calibri"/>
                <a:cs typeface="Calibri"/>
                <a:sym typeface="Calibri"/>
              </a:rPr>
              <a:t>Moda </a:t>
            </a:r>
            <a:r>
              <a:rPr lang="it-IT" sz="1300" dirty="0">
                <a:latin typeface="Calibri"/>
                <a:ea typeface="Calibri"/>
                <a:cs typeface="Calibri"/>
                <a:sym typeface="Calibri"/>
              </a:rPr>
              <a:t>sostenibile o “slow fashion”</a:t>
            </a:r>
          </a:p>
          <a:p>
            <a:pPr lvl="0">
              <a:lnSpc>
                <a:spcPct val="150000"/>
              </a:lnSpc>
              <a:buSzPts val="1300"/>
            </a:pPr>
            <a:r>
              <a:rPr lang="it-IT" sz="1300" dirty="0" smtClean="0">
                <a:latin typeface="Calibri"/>
                <a:ea typeface="Calibri"/>
                <a:cs typeface="Calibri"/>
                <a:sym typeface="Calibri"/>
              </a:rPr>
              <a:t>Modello </a:t>
            </a:r>
            <a:r>
              <a:rPr lang="it-IT" sz="1300" dirty="0">
                <a:latin typeface="Calibri"/>
                <a:ea typeface="Calibri"/>
                <a:cs typeface="Calibri"/>
                <a:sym typeface="Calibri"/>
              </a:rPr>
              <a:t>di gestione di un’impresa verde</a:t>
            </a:r>
          </a:p>
          <a:p>
            <a:pPr marL="0" marR="0" lvl="0" indent="0" algn="l" rtl="0">
              <a:lnSpc>
                <a:spcPct val="100000"/>
              </a:lnSpc>
              <a:spcBef>
                <a:spcPts val="1000"/>
              </a:spcBef>
              <a:spcAft>
                <a:spcPts val="0"/>
              </a:spcAft>
              <a:buClr>
                <a:srgbClr val="000000"/>
              </a:buClr>
              <a:buSzPts val="1300"/>
              <a:buFont typeface="Arial"/>
              <a:buNone/>
            </a:pPr>
            <a:r>
              <a:rPr lang="en-GB" sz="1300" dirty="0" smtClean="0">
                <a:latin typeface="Calibri"/>
                <a:ea typeface="Calibri"/>
                <a:cs typeface="Calibri"/>
                <a:sym typeface="Calibri"/>
              </a:rPr>
              <a:t>.</a:t>
            </a:r>
            <a:endParaRPr sz="1300" dirty="0">
              <a:latin typeface="Calibri"/>
              <a:ea typeface="Calibri"/>
              <a:cs typeface="Calibri"/>
              <a:sym typeface="Calibri"/>
            </a:endParaRPr>
          </a:p>
        </p:txBody>
      </p:sp>
      <p:sp>
        <p:nvSpPr>
          <p:cNvPr id="149" name="Google Shape;149;p3"/>
          <p:cNvSpPr txBox="1"/>
          <p:nvPr/>
        </p:nvSpPr>
        <p:spPr>
          <a:xfrm>
            <a:off x="6446068" y="886580"/>
            <a:ext cx="22029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it-IT" sz="1600" b="1" dirty="0" smtClean="0">
                <a:solidFill>
                  <a:srgbClr val="EA4E46"/>
                </a:solidFill>
                <a:latin typeface="Oxygen"/>
                <a:ea typeface="Oxygen"/>
                <a:cs typeface="Oxygen"/>
                <a:sym typeface="Oxygen"/>
              </a:rPr>
              <a:t>Imprese</a:t>
            </a:r>
          </a:p>
          <a:p>
            <a:pPr marL="0" marR="0" lvl="0" indent="0" algn="ctr" rtl="0">
              <a:lnSpc>
                <a:spcPct val="100000"/>
              </a:lnSpc>
              <a:spcBef>
                <a:spcPts val="0"/>
              </a:spcBef>
              <a:spcAft>
                <a:spcPts val="0"/>
              </a:spcAft>
              <a:buClr>
                <a:srgbClr val="000000"/>
              </a:buClr>
              <a:buSzPts val="1600"/>
              <a:buFont typeface="Arial"/>
              <a:buNone/>
            </a:pPr>
            <a:r>
              <a:rPr lang="it-IT" sz="1600" b="1" dirty="0" smtClean="0">
                <a:solidFill>
                  <a:srgbClr val="EA4E46"/>
                </a:solidFill>
                <a:latin typeface="Oxygen"/>
                <a:ea typeface="Oxygen"/>
                <a:cs typeface="Oxygen"/>
                <a:sym typeface="Oxygen"/>
              </a:rPr>
              <a:t>verdi</a:t>
            </a:r>
            <a:endParaRPr lang="it-IT" sz="1600" b="1" i="0" u="none" strike="noStrike" cap="none" dirty="0">
              <a:solidFill>
                <a:srgbClr val="EA4E46"/>
              </a:solidFill>
              <a:latin typeface="Oxygen"/>
              <a:ea typeface="Oxygen"/>
              <a:cs typeface="Oxygen"/>
              <a:sym typeface="Oxygen"/>
            </a:endParaRPr>
          </a:p>
        </p:txBody>
      </p:sp>
      <p:sp>
        <p:nvSpPr>
          <p:cNvPr id="150" name="Google Shape;150;p3"/>
          <p:cNvSpPr txBox="1"/>
          <p:nvPr/>
        </p:nvSpPr>
        <p:spPr>
          <a:xfrm>
            <a:off x="431025" y="1532950"/>
            <a:ext cx="2616300" cy="1892785"/>
          </a:xfrm>
          <a:prstGeom prst="rect">
            <a:avLst/>
          </a:prstGeom>
          <a:noFill/>
          <a:ln>
            <a:noFill/>
          </a:ln>
        </p:spPr>
        <p:txBody>
          <a:bodyPr spcFirstLastPara="1" wrap="square" lIns="91425" tIns="45700" rIns="91425" bIns="45700" anchor="t" anchorCtr="0">
            <a:spAutoFit/>
          </a:bodyPr>
          <a:lstStyle/>
          <a:p>
            <a:pPr lvl="0">
              <a:lnSpc>
                <a:spcPct val="150000"/>
              </a:lnSpc>
              <a:buSzPts val="1300"/>
            </a:pPr>
            <a:r>
              <a:rPr lang="it-IT" sz="1300" dirty="0" smtClean="0">
                <a:latin typeface="Calibri"/>
                <a:ea typeface="Calibri"/>
                <a:cs typeface="Calibri"/>
                <a:sym typeface="Calibri"/>
              </a:rPr>
              <a:t>Cos’è </a:t>
            </a:r>
            <a:r>
              <a:rPr lang="it-IT" sz="1300" dirty="0">
                <a:latin typeface="Calibri"/>
                <a:ea typeface="Calibri"/>
                <a:cs typeface="Calibri"/>
                <a:sym typeface="Calibri"/>
              </a:rPr>
              <a:t>la Green Economy?</a:t>
            </a:r>
          </a:p>
          <a:p>
            <a:pPr lvl="0">
              <a:lnSpc>
                <a:spcPct val="150000"/>
              </a:lnSpc>
              <a:buSzPts val="1300"/>
            </a:pPr>
            <a:r>
              <a:rPr lang="it-IT" sz="1300" dirty="0" smtClean="0">
                <a:latin typeface="Calibri"/>
                <a:ea typeface="Calibri"/>
                <a:cs typeface="Calibri"/>
                <a:sym typeface="Calibri"/>
              </a:rPr>
              <a:t>I </a:t>
            </a:r>
            <a:r>
              <a:rPr lang="it-IT" sz="1300" dirty="0">
                <a:latin typeface="Calibri"/>
                <a:ea typeface="Calibri"/>
                <a:cs typeface="Calibri"/>
                <a:sym typeface="Calibri"/>
              </a:rPr>
              <a:t>principi della Green </a:t>
            </a:r>
            <a:r>
              <a:rPr lang="it-IT" sz="1300" dirty="0" smtClean="0">
                <a:latin typeface="Calibri"/>
                <a:ea typeface="Calibri"/>
                <a:cs typeface="Calibri"/>
                <a:sym typeface="Calibri"/>
              </a:rPr>
              <a:t>Economy</a:t>
            </a:r>
          </a:p>
          <a:p>
            <a:pPr lvl="0">
              <a:lnSpc>
                <a:spcPct val="150000"/>
              </a:lnSpc>
              <a:buSzPts val="1300"/>
            </a:pPr>
            <a:r>
              <a:rPr lang="it-IT" sz="1300" dirty="0" smtClean="0">
                <a:latin typeface="Calibri"/>
                <a:ea typeface="Calibri"/>
                <a:cs typeface="Calibri"/>
                <a:sym typeface="Calibri"/>
              </a:rPr>
              <a:t>I </a:t>
            </a:r>
            <a:r>
              <a:rPr lang="it-IT" sz="1300" dirty="0">
                <a:latin typeface="Calibri"/>
                <a:ea typeface="Calibri"/>
                <a:cs typeface="Calibri"/>
                <a:sym typeface="Calibri"/>
              </a:rPr>
              <a:t>benefici della Green Economy</a:t>
            </a:r>
          </a:p>
          <a:p>
            <a:pPr lvl="0">
              <a:lnSpc>
                <a:spcPct val="150000"/>
              </a:lnSpc>
              <a:buSzPts val="1300"/>
            </a:pPr>
            <a:r>
              <a:rPr lang="it-IT" sz="1300" dirty="0" smtClean="0">
                <a:latin typeface="Calibri"/>
                <a:ea typeface="Calibri"/>
                <a:cs typeface="Calibri"/>
                <a:sym typeface="Calibri"/>
              </a:rPr>
              <a:t>Trend </a:t>
            </a:r>
            <a:r>
              <a:rPr lang="it-IT" sz="1300" dirty="0">
                <a:latin typeface="Calibri"/>
                <a:ea typeface="Calibri"/>
                <a:cs typeface="Calibri"/>
                <a:sym typeface="Calibri"/>
              </a:rPr>
              <a:t>ed esempi di Green </a:t>
            </a:r>
            <a:r>
              <a:rPr lang="it-IT" sz="1300" dirty="0" smtClean="0">
                <a:latin typeface="Calibri"/>
                <a:ea typeface="Calibri"/>
                <a:cs typeface="Calibri"/>
                <a:sym typeface="Calibri"/>
              </a:rPr>
              <a:t>Economy</a:t>
            </a:r>
          </a:p>
          <a:p>
            <a:pPr lvl="0">
              <a:lnSpc>
                <a:spcPct val="150000"/>
              </a:lnSpc>
              <a:buSzPts val="1300"/>
            </a:pPr>
            <a:r>
              <a:rPr lang="it-IT" sz="1300" dirty="0" smtClean="0">
                <a:latin typeface="Calibri"/>
                <a:ea typeface="Calibri"/>
                <a:cs typeface="Calibri"/>
                <a:sym typeface="Calibri"/>
              </a:rPr>
              <a:t>Consigli </a:t>
            </a:r>
            <a:r>
              <a:rPr lang="it-IT" sz="1300" dirty="0">
                <a:latin typeface="Calibri"/>
                <a:ea typeface="Calibri"/>
                <a:cs typeface="Calibri"/>
                <a:sym typeface="Calibri"/>
              </a:rPr>
              <a:t>per rendere un business verde e sostenibile</a:t>
            </a:r>
          </a:p>
        </p:txBody>
      </p:sp>
      <p:sp>
        <p:nvSpPr>
          <p:cNvPr id="151" name="Google Shape;151;p3"/>
          <p:cNvSpPr txBox="1"/>
          <p:nvPr/>
        </p:nvSpPr>
        <p:spPr>
          <a:xfrm>
            <a:off x="680914" y="1162185"/>
            <a:ext cx="2616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dirty="0" smtClean="0">
                <a:solidFill>
                  <a:srgbClr val="21B4A9"/>
                </a:solidFill>
                <a:latin typeface="Oxygen"/>
                <a:ea typeface="Oxygen"/>
                <a:cs typeface="Oxygen"/>
                <a:sym typeface="Oxygen"/>
              </a:rPr>
              <a:t>Green </a:t>
            </a:r>
            <a:r>
              <a:rPr lang="en-GB" sz="1600" b="1" dirty="0">
                <a:solidFill>
                  <a:srgbClr val="21B4A9"/>
                </a:solidFill>
                <a:latin typeface="Oxygen"/>
                <a:ea typeface="Oxygen"/>
                <a:cs typeface="Oxygen"/>
                <a:sym typeface="Oxygen"/>
              </a:rPr>
              <a:t>Economy</a:t>
            </a:r>
            <a:endParaRPr sz="1600" b="1" i="0" u="none" strike="noStrike" cap="none" dirty="0">
              <a:solidFill>
                <a:srgbClr val="21B4A9"/>
              </a:solidFill>
              <a:latin typeface="Oxygen"/>
              <a:ea typeface="Oxygen"/>
              <a:cs typeface="Oxygen"/>
              <a:sym typeface="Oxygen"/>
            </a:endParaRPr>
          </a:p>
        </p:txBody>
      </p:sp>
      <p:sp>
        <p:nvSpPr>
          <p:cNvPr id="152" name="Google Shape;152;p3"/>
          <p:cNvSpPr txBox="1"/>
          <p:nvPr/>
        </p:nvSpPr>
        <p:spPr>
          <a:xfrm>
            <a:off x="3552513" y="2862300"/>
            <a:ext cx="2303700" cy="992539"/>
          </a:xfrm>
          <a:prstGeom prst="rect">
            <a:avLst/>
          </a:prstGeom>
          <a:noFill/>
          <a:ln>
            <a:noFill/>
          </a:ln>
        </p:spPr>
        <p:txBody>
          <a:bodyPr spcFirstLastPara="1" wrap="square" lIns="91425" tIns="45700" rIns="91425" bIns="45700" anchor="t" anchorCtr="0">
            <a:spAutoFit/>
          </a:bodyPr>
          <a:lstStyle/>
          <a:p>
            <a:pPr lvl="0">
              <a:lnSpc>
                <a:spcPct val="150000"/>
              </a:lnSpc>
              <a:buSzPts val="1300"/>
            </a:pPr>
            <a:r>
              <a:rPr lang="it-IT" sz="1300" dirty="0" smtClean="0">
                <a:latin typeface="Calibri"/>
                <a:ea typeface="Calibri"/>
                <a:cs typeface="Calibri"/>
                <a:sym typeface="Calibri"/>
              </a:rPr>
              <a:t>Cosa </a:t>
            </a:r>
            <a:r>
              <a:rPr lang="it-IT" sz="1300" dirty="0">
                <a:latin typeface="Calibri"/>
                <a:ea typeface="Calibri"/>
                <a:cs typeface="Calibri"/>
                <a:sym typeface="Calibri"/>
              </a:rPr>
              <a:t>sono i Green Jobs?</a:t>
            </a:r>
          </a:p>
          <a:p>
            <a:pPr lvl="0">
              <a:lnSpc>
                <a:spcPct val="150000"/>
              </a:lnSpc>
              <a:buSzPts val="1300"/>
            </a:pPr>
            <a:r>
              <a:rPr lang="it-IT" sz="1300" dirty="0" smtClean="0">
                <a:latin typeface="Calibri"/>
                <a:ea typeface="Calibri"/>
                <a:cs typeface="Calibri"/>
                <a:sym typeface="Calibri"/>
              </a:rPr>
              <a:t>L’aria </a:t>
            </a:r>
            <a:r>
              <a:rPr lang="it-IT" sz="1300" dirty="0">
                <a:latin typeface="Calibri"/>
                <a:ea typeface="Calibri"/>
                <a:cs typeface="Calibri"/>
                <a:sym typeface="Calibri"/>
              </a:rPr>
              <a:t>d’azione dei Green Jobs</a:t>
            </a:r>
          </a:p>
          <a:p>
            <a:pPr lvl="0">
              <a:lnSpc>
                <a:spcPct val="150000"/>
              </a:lnSpc>
              <a:buSzPts val="1300"/>
            </a:pPr>
            <a:r>
              <a:rPr lang="it-IT" sz="1300" dirty="0" smtClean="0">
                <a:latin typeface="Calibri"/>
                <a:ea typeface="Calibri"/>
                <a:cs typeface="Calibri"/>
                <a:sym typeface="Calibri"/>
              </a:rPr>
              <a:t>Green </a:t>
            </a:r>
            <a:r>
              <a:rPr lang="it-IT" sz="1300" dirty="0">
                <a:latin typeface="Calibri"/>
                <a:ea typeface="Calibri"/>
                <a:cs typeface="Calibri"/>
                <a:sym typeface="Calibri"/>
              </a:rPr>
              <a:t>Jobs nelle aree rurali</a:t>
            </a:r>
          </a:p>
        </p:txBody>
      </p:sp>
      <p:sp>
        <p:nvSpPr>
          <p:cNvPr id="153" name="Google Shape;153;p3"/>
          <p:cNvSpPr txBox="1"/>
          <p:nvPr/>
        </p:nvSpPr>
        <p:spPr>
          <a:xfrm>
            <a:off x="3771679" y="2385475"/>
            <a:ext cx="1671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600" b="1" dirty="0" smtClean="0">
                <a:solidFill>
                  <a:srgbClr val="FAB632"/>
                </a:solidFill>
                <a:latin typeface="Oxygen"/>
                <a:ea typeface="Oxygen"/>
                <a:cs typeface="Oxygen"/>
                <a:sym typeface="Oxygen"/>
              </a:rPr>
              <a:t>Green Jobs</a:t>
            </a:r>
            <a:endParaRPr sz="1600" b="1" dirty="0">
              <a:solidFill>
                <a:srgbClr val="FAB632"/>
              </a:solidFill>
              <a:latin typeface="Oxygen"/>
              <a:ea typeface="Oxygen"/>
              <a:cs typeface="Oxygen"/>
              <a:sym typeface="Oxygen"/>
            </a:endParaRPr>
          </a:p>
        </p:txBody>
      </p:sp>
      <p:sp>
        <p:nvSpPr>
          <p:cNvPr id="154" name="Google Shape;154;p3"/>
          <p:cNvSpPr/>
          <p:nvPr/>
        </p:nvSpPr>
        <p:spPr>
          <a:xfrm>
            <a:off x="3552520" y="2437979"/>
            <a:ext cx="284100" cy="233700"/>
          </a:xfrm>
          <a:prstGeom prst="hexagon">
            <a:avLst>
              <a:gd name="adj" fmla="val 25000"/>
              <a:gd name="vf" fmla="val 115470"/>
            </a:avLst>
          </a:prstGeom>
          <a:noFill/>
          <a:ln w="12700" cap="flat" cmpd="sng">
            <a:solidFill>
              <a:srgbClr val="FAB6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3"/>
          <p:cNvSpPr/>
          <p:nvPr/>
        </p:nvSpPr>
        <p:spPr>
          <a:xfrm>
            <a:off x="431013" y="1214678"/>
            <a:ext cx="284100" cy="233700"/>
          </a:xfrm>
          <a:prstGeom prst="hexagon">
            <a:avLst>
              <a:gd name="adj" fmla="val 25000"/>
              <a:gd name="vf" fmla="val 115470"/>
            </a:avLst>
          </a:prstGeom>
          <a:noFill/>
          <a:ln w="12700" cap="flat" cmpd="sng">
            <a:solidFill>
              <a:srgbClr val="21B4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 name="Google Shape;156;p3"/>
          <p:cNvSpPr/>
          <p:nvPr/>
        </p:nvSpPr>
        <p:spPr>
          <a:xfrm>
            <a:off x="6845083" y="928523"/>
            <a:ext cx="284100" cy="233700"/>
          </a:xfrm>
          <a:prstGeom prst="hexagon">
            <a:avLst>
              <a:gd name="adj" fmla="val 25000"/>
              <a:gd name="vf" fmla="val 115470"/>
            </a:avLst>
          </a:prstGeom>
          <a:noFill/>
          <a:ln w="12700" cap="flat" cmpd="sng">
            <a:solidFill>
              <a:srgbClr val="EA4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 name="Google Shape;157;p3"/>
          <p:cNvSpPr txBox="1"/>
          <p:nvPr/>
        </p:nvSpPr>
        <p:spPr>
          <a:xfrm>
            <a:off x="199075" y="1463675"/>
            <a:ext cx="270300" cy="163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r>
              <a:rPr lang="en-GB" sz="2000" b="0" i="0" u="none" strike="noStrike" cap="none">
                <a:solidFill>
                  <a:srgbClr val="FAB632"/>
                </a:solidFill>
                <a:latin typeface="Calibri"/>
                <a:ea typeface="Calibri"/>
                <a:cs typeface="Calibri"/>
                <a:sym typeface="Calibri"/>
              </a:rPr>
              <a:t>+</a:t>
            </a:r>
            <a:r>
              <a:rPr lang="en-GB" sz="2000" b="0" i="0" u="none" strike="noStrike" cap="none">
                <a:solidFill>
                  <a:srgbClr val="21B4A9"/>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endParaRPr sz="2000" b="0" i="0" u="none" strike="noStrike" cap="none">
              <a:solidFill>
                <a:srgbClr val="EA4E4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GB" sz="2000" b="0" i="0" u="none" strike="noStrike" cap="none">
                <a:solidFill>
                  <a:srgbClr val="FAB632"/>
                </a:solidFill>
                <a:latin typeface="Calibri"/>
                <a:ea typeface="Calibri"/>
                <a:cs typeface="Calibri"/>
                <a:sym typeface="Calibri"/>
              </a:rPr>
              <a:t>+</a:t>
            </a:r>
            <a:endParaRPr sz="2000" b="0" i="0" u="none" strike="noStrike" cap="none">
              <a:solidFill>
                <a:srgbClr val="EA4E46"/>
              </a:solidFill>
              <a:latin typeface="Calibri"/>
              <a:ea typeface="Calibri"/>
              <a:cs typeface="Calibri"/>
              <a:sym typeface="Calibri"/>
            </a:endParaRPr>
          </a:p>
        </p:txBody>
      </p:sp>
      <p:sp>
        <p:nvSpPr>
          <p:cNvPr id="158" name="Google Shape;158;p3"/>
          <p:cNvSpPr txBox="1"/>
          <p:nvPr/>
        </p:nvSpPr>
        <p:spPr>
          <a:xfrm>
            <a:off x="3319225" y="2736600"/>
            <a:ext cx="270300" cy="114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r>
              <a:rPr lang="en-GB" sz="2000" b="0" i="0" u="none" strike="noStrike" cap="none">
                <a:solidFill>
                  <a:srgbClr val="FAB632"/>
                </a:solidFill>
                <a:latin typeface="Calibri"/>
                <a:ea typeface="Calibri"/>
                <a:cs typeface="Calibri"/>
                <a:sym typeface="Calibri"/>
              </a:rPr>
              <a:t>+</a:t>
            </a:r>
            <a:endParaRPr sz="2000" b="0" i="0" u="none" strike="noStrike" cap="none">
              <a:solidFill>
                <a:srgbClr val="FAB632"/>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2000"/>
              <a:buFont typeface="Arial"/>
              <a:buNone/>
            </a:pPr>
            <a:r>
              <a:rPr lang="en-GB" sz="2000" b="0" i="0" u="none" strike="noStrike" cap="none">
                <a:solidFill>
                  <a:srgbClr val="21B4A9"/>
                </a:solidFill>
                <a:latin typeface="Calibri"/>
                <a:ea typeface="Calibri"/>
                <a:cs typeface="Calibri"/>
                <a:sym typeface="Calibri"/>
              </a:rPr>
              <a:t>+</a:t>
            </a:r>
            <a:endParaRPr sz="2000" b="0" i="0" u="none" strike="noStrike" cap="none">
              <a:solidFill>
                <a:srgbClr val="21B4A9"/>
              </a:solidFill>
              <a:latin typeface="Calibri"/>
              <a:ea typeface="Calibri"/>
              <a:cs typeface="Calibri"/>
              <a:sym typeface="Calibri"/>
            </a:endParaRPr>
          </a:p>
        </p:txBody>
      </p:sp>
      <p:sp>
        <p:nvSpPr>
          <p:cNvPr id="159" name="Google Shape;159;p3"/>
          <p:cNvSpPr txBox="1"/>
          <p:nvPr/>
        </p:nvSpPr>
        <p:spPr>
          <a:xfrm rot="-3696419">
            <a:off x="2244560" y="240703"/>
            <a:ext cx="391153" cy="10158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r>
              <a:rPr lang="en-GB" sz="2000" b="0" i="0" u="none" strike="noStrike" cap="none">
                <a:solidFill>
                  <a:srgbClr val="FAB632"/>
                </a:solidFill>
                <a:latin typeface="Calibri"/>
                <a:ea typeface="Calibri"/>
                <a:cs typeface="Calibri"/>
                <a:sym typeface="Calibri"/>
              </a:rPr>
              <a:t>+</a:t>
            </a:r>
            <a:r>
              <a:rPr lang="en-GB" sz="2000" b="0" i="0" u="none" strike="noStrike" cap="none">
                <a:solidFill>
                  <a:srgbClr val="21B4A9"/>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0" name="Google Shape;160;p3"/>
          <p:cNvSpPr txBox="1"/>
          <p:nvPr/>
        </p:nvSpPr>
        <p:spPr>
          <a:xfrm rot="-6891297">
            <a:off x="8120107" y="3286801"/>
            <a:ext cx="391128" cy="10158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r>
              <a:rPr lang="en-GB" sz="2000" b="0" i="0" u="none" strike="noStrike" cap="none">
                <a:solidFill>
                  <a:srgbClr val="FAB632"/>
                </a:solidFill>
                <a:latin typeface="Calibri"/>
                <a:ea typeface="Calibri"/>
                <a:cs typeface="Calibri"/>
                <a:sym typeface="Calibri"/>
              </a:rPr>
              <a:t>+</a:t>
            </a:r>
            <a:r>
              <a:rPr lang="en-GB" sz="2000" b="0" i="0" u="none" strike="noStrike" cap="none">
                <a:solidFill>
                  <a:srgbClr val="21B4A9"/>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1" name="Google Shape;161;p3"/>
          <p:cNvSpPr txBox="1"/>
          <p:nvPr/>
        </p:nvSpPr>
        <p:spPr>
          <a:xfrm rot="-3696419">
            <a:off x="3552359" y="4591533"/>
            <a:ext cx="391153" cy="10158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r>
              <a:rPr lang="en-GB" sz="2000" b="0" i="0" u="none" strike="noStrike" cap="none">
                <a:solidFill>
                  <a:srgbClr val="FAB632"/>
                </a:solidFill>
                <a:latin typeface="Calibri"/>
                <a:ea typeface="Calibri"/>
                <a:cs typeface="Calibri"/>
                <a:sym typeface="Calibri"/>
              </a:rPr>
              <a:t>+</a:t>
            </a:r>
            <a:r>
              <a:rPr lang="en-GB" sz="2000" b="0" i="0" u="none" strike="noStrike" cap="none">
                <a:solidFill>
                  <a:srgbClr val="21B4A9"/>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2" name="Google Shape;162;p3"/>
          <p:cNvSpPr txBox="1"/>
          <p:nvPr/>
        </p:nvSpPr>
        <p:spPr>
          <a:xfrm>
            <a:off x="9637553" y="2898250"/>
            <a:ext cx="2400300" cy="605100"/>
          </a:xfrm>
          <a:prstGeom prst="rect">
            <a:avLst/>
          </a:prstGeom>
          <a:noFill/>
          <a:ln>
            <a:noFill/>
          </a:ln>
        </p:spPr>
        <p:txBody>
          <a:bodyPr spcFirstLastPara="1" wrap="square" lIns="91425" tIns="45700" rIns="91425" bIns="45700" anchor="t" anchorCtr="0">
            <a:spAutoFit/>
          </a:bodyPr>
          <a:lstStyle/>
          <a:p>
            <a:pPr marL="0" marR="0" lvl="0" indent="0" algn="l" rtl="0">
              <a:lnSpc>
                <a:spcPct val="156250"/>
              </a:lnSpc>
              <a:spcBef>
                <a:spcPts val="0"/>
              </a:spcBef>
              <a:spcAft>
                <a:spcPts val="0"/>
              </a:spcAft>
              <a:buClr>
                <a:srgbClr val="000000"/>
              </a:buClr>
              <a:buSzPts val="1300"/>
              <a:buFont typeface="Arial"/>
              <a:buNone/>
            </a:pPr>
            <a:r>
              <a:rPr lang="en-GB" sz="1300" b="0" i="0" u="none" strike="noStrike" cap="none">
                <a:solidFill>
                  <a:srgbClr val="000000"/>
                </a:solidFill>
                <a:latin typeface="Calibri"/>
                <a:ea typeface="Calibri"/>
                <a:cs typeface="Calibri"/>
                <a:sym typeface="Calibri"/>
              </a:rPr>
              <a:t>Trasdeza Natur</a:t>
            </a:r>
            <a:endParaRPr sz="1300" b="0" i="0" u="none" strike="noStrike" cap="none">
              <a:solidFill>
                <a:srgbClr val="000000"/>
              </a:solidFill>
              <a:latin typeface="Calibri"/>
              <a:ea typeface="Calibri"/>
              <a:cs typeface="Calibri"/>
              <a:sym typeface="Calibri"/>
            </a:endParaRPr>
          </a:p>
          <a:p>
            <a:pPr marL="0" marR="0" lvl="0" indent="0" algn="l" rtl="0">
              <a:lnSpc>
                <a:spcPct val="156250"/>
              </a:lnSpc>
              <a:spcBef>
                <a:spcPts val="0"/>
              </a:spcBef>
              <a:spcAft>
                <a:spcPts val="0"/>
              </a:spcAft>
              <a:buClr>
                <a:srgbClr val="000000"/>
              </a:buClr>
              <a:buSzPts val="1300"/>
              <a:buFont typeface="Arial"/>
              <a:buNone/>
            </a:pPr>
            <a:r>
              <a:rPr lang="en-GB" sz="1300" b="0" i="0" u="none" strike="noStrike" cap="none">
                <a:solidFill>
                  <a:srgbClr val="000000"/>
                </a:solidFill>
                <a:latin typeface="Calibri"/>
                <a:ea typeface="Calibri"/>
                <a:cs typeface="Calibri"/>
                <a:sym typeface="Calibri"/>
              </a:rPr>
              <a:t>EcoAlpispa</a:t>
            </a:r>
            <a:endParaRPr sz="1300" b="0" i="0" u="none" strike="noStrike" cap="none">
              <a:solidFill>
                <a:srgbClr val="000000"/>
              </a:solidFill>
              <a:latin typeface="Calibri"/>
              <a:ea typeface="Calibri"/>
              <a:cs typeface="Calibri"/>
              <a:sym typeface="Calibri"/>
            </a:endParaRPr>
          </a:p>
        </p:txBody>
      </p:sp>
      <p:sp>
        <p:nvSpPr>
          <p:cNvPr id="163" name="Google Shape;163;p3"/>
          <p:cNvSpPr txBox="1"/>
          <p:nvPr/>
        </p:nvSpPr>
        <p:spPr>
          <a:xfrm>
            <a:off x="9737757" y="2371103"/>
            <a:ext cx="21999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IT" sz="1600" b="1" dirty="0" smtClean="0">
                <a:solidFill>
                  <a:srgbClr val="21B4A9"/>
                </a:solidFill>
                <a:latin typeface="Oxygen"/>
                <a:ea typeface="Oxygen"/>
                <a:cs typeface="Oxygen"/>
                <a:sym typeface="Oxygen"/>
              </a:rPr>
              <a:t>Buone pratiche</a:t>
            </a:r>
            <a:endParaRPr lang="it-IT" sz="1600" b="1" i="0" u="none" strike="noStrike" cap="none" dirty="0">
              <a:solidFill>
                <a:srgbClr val="21B4A9"/>
              </a:solidFill>
              <a:latin typeface="Oxygen"/>
              <a:ea typeface="Oxygen"/>
              <a:cs typeface="Oxygen"/>
              <a:sym typeface="Oxygen"/>
            </a:endParaRPr>
          </a:p>
        </p:txBody>
      </p:sp>
      <p:sp>
        <p:nvSpPr>
          <p:cNvPr id="164" name="Google Shape;164;p3"/>
          <p:cNvSpPr/>
          <p:nvPr/>
        </p:nvSpPr>
        <p:spPr>
          <a:xfrm>
            <a:off x="9479258" y="2423604"/>
            <a:ext cx="284100" cy="233700"/>
          </a:xfrm>
          <a:prstGeom prst="hexagon">
            <a:avLst>
              <a:gd name="adj" fmla="val 25000"/>
              <a:gd name="vf" fmla="val 115470"/>
            </a:avLst>
          </a:prstGeom>
          <a:noFill/>
          <a:ln w="12700" cap="flat" cmpd="sng">
            <a:solidFill>
              <a:srgbClr val="21B4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 name="Google Shape;165;p3"/>
          <p:cNvSpPr txBox="1"/>
          <p:nvPr/>
        </p:nvSpPr>
        <p:spPr>
          <a:xfrm>
            <a:off x="9361112" y="2851608"/>
            <a:ext cx="2703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r>
              <a:rPr lang="en-GB" sz="2000" b="0" i="0" u="none" strike="noStrike" cap="none">
                <a:solidFill>
                  <a:srgbClr val="FAB632"/>
                </a:solidFill>
                <a:latin typeface="Calibri"/>
                <a:ea typeface="Calibri"/>
                <a:cs typeface="Calibri"/>
                <a:sym typeface="Calibri"/>
              </a:rPr>
              <a:t>+</a:t>
            </a:r>
            <a:endParaRPr sz="2000" b="0" i="0" u="none" strike="noStrike" cap="none">
              <a:solidFill>
                <a:srgbClr val="21B4A9"/>
              </a:solidFill>
              <a:latin typeface="Calibri"/>
              <a:ea typeface="Calibri"/>
              <a:cs typeface="Calibri"/>
              <a:sym typeface="Calibri"/>
            </a:endParaRPr>
          </a:p>
        </p:txBody>
      </p:sp>
      <p:sp>
        <p:nvSpPr>
          <p:cNvPr id="166" name="Google Shape;166;p3"/>
          <p:cNvSpPr txBox="1"/>
          <p:nvPr/>
        </p:nvSpPr>
        <p:spPr>
          <a:xfrm rot="-3696419">
            <a:off x="9448709" y="4485408"/>
            <a:ext cx="391153" cy="10158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r>
              <a:rPr lang="en-GB" sz="2000" b="0" i="0" u="none" strike="noStrike" cap="none">
                <a:solidFill>
                  <a:srgbClr val="FAB632"/>
                </a:solidFill>
                <a:latin typeface="Calibri"/>
                <a:ea typeface="Calibri"/>
                <a:cs typeface="Calibri"/>
                <a:sym typeface="Calibri"/>
              </a:rPr>
              <a:t>+</a:t>
            </a:r>
            <a:r>
              <a:rPr lang="en-GB" sz="2000" b="0" i="0" u="none" strike="noStrike" cap="none">
                <a:solidFill>
                  <a:srgbClr val="21B4A9"/>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7" name="Google Shape;167;p3"/>
          <p:cNvSpPr txBox="1"/>
          <p:nvPr/>
        </p:nvSpPr>
        <p:spPr>
          <a:xfrm>
            <a:off x="6194000" y="1309775"/>
            <a:ext cx="270300" cy="2067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r>
              <a:rPr lang="en-GB" sz="2000" b="0" i="0" u="none" strike="noStrike" cap="none">
                <a:solidFill>
                  <a:srgbClr val="FAB632"/>
                </a:solidFill>
                <a:latin typeface="Calibri"/>
                <a:ea typeface="Calibri"/>
                <a:cs typeface="Calibri"/>
                <a:sym typeface="Calibri"/>
              </a:rPr>
              <a:t>+</a:t>
            </a:r>
            <a:r>
              <a:rPr lang="en-GB" sz="2000" b="0" i="0" u="none" strike="noStrike" cap="none">
                <a:solidFill>
                  <a:srgbClr val="21B4A9"/>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endParaRPr sz="2000" b="0" i="0" u="none" strike="noStrike" cap="none">
              <a:solidFill>
                <a:srgbClr val="EA4E4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FAB632"/>
                </a:solidFill>
                <a:latin typeface="Calibri"/>
                <a:ea typeface="Calibri"/>
                <a:cs typeface="Calibri"/>
                <a:sym typeface="Calibri"/>
              </a:rPr>
              <a:t>+</a:t>
            </a:r>
            <a:endParaRPr sz="2000" b="0" i="0" u="none" strike="noStrike" cap="none">
              <a:solidFill>
                <a:srgbClr val="FAB632"/>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endParaRPr sz="2000" b="0" i="0" u="none" strike="noStrike" cap="none">
              <a:solidFill>
                <a:srgbClr val="FAB632"/>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3"/>
        <p:cNvGrpSpPr/>
        <p:nvPr/>
      </p:nvGrpSpPr>
      <p:grpSpPr>
        <a:xfrm>
          <a:off x="0" y="0"/>
          <a:ext cx="0" cy="0"/>
          <a:chOff x="0" y="0"/>
          <a:chExt cx="0" cy="0"/>
        </a:xfrm>
      </p:grpSpPr>
      <p:sp>
        <p:nvSpPr>
          <p:cNvPr id="644" name="Google Shape;644;p24"/>
          <p:cNvSpPr/>
          <p:nvPr/>
        </p:nvSpPr>
        <p:spPr>
          <a:xfrm>
            <a:off x="1856360" y="2086881"/>
            <a:ext cx="2788765" cy="2816433"/>
          </a:xfrm>
          <a:prstGeom prst="rect">
            <a:avLst/>
          </a:prstGeom>
          <a:noFill/>
          <a:ln>
            <a:noFill/>
          </a:ln>
        </p:spPr>
        <p:txBody>
          <a:bodyPr spcFirstLastPara="1" wrap="square" lIns="90000" tIns="45000" rIns="90000" bIns="45000" anchor="t" anchorCtr="0">
            <a:spAutoFit/>
          </a:bodyPr>
          <a:lstStyle/>
          <a:p>
            <a:pPr marL="0" marR="0" lvl="0" indent="0" algn="just" rtl="0">
              <a:lnSpc>
                <a:spcPct val="123333"/>
              </a:lnSpc>
              <a:spcBef>
                <a:spcPts val="0"/>
              </a:spcBef>
              <a:spcAft>
                <a:spcPts val="0"/>
              </a:spcAft>
              <a:buClr>
                <a:srgbClr val="000000"/>
              </a:buClr>
              <a:buSzPts val="1800"/>
              <a:buFont typeface="Arial"/>
              <a:buNone/>
            </a:pPr>
            <a:r>
              <a:rPr lang="it-IT" sz="1600" dirty="0" smtClean="0">
                <a:latin typeface="Calibri"/>
                <a:ea typeface="Calibri"/>
                <a:cs typeface="Calibri"/>
                <a:sym typeface="Calibri"/>
              </a:rPr>
              <a:t>L'economia verde è un modello che genera un cambiamento nell'interazione tra progresso economico e sostenibilità dell'ambiente naturale. Secondo i suoi principi, la ricchezza non si misura solo in produttività, ma anche in beni naturali.</a:t>
            </a:r>
            <a:endParaRPr sz="1600" b="0" i="0" u="none" strike="noStrike" cap="none" dirty="0">
              <a:solidFill>
                <a:srgbClr val="000000"/>
              </a:solidFill>
              <a:latin typeface="Arial"/>
              <a:ea typeface="Arial"/>
              <a:cs typeface="Arial"/>
              <a:sym typeface="Arial"/>
            </a:endParaRPr>
          </a:p>
        </p:txBody>
      </p:sp>
      <p:sp>
        <p:nvSpPr>
          <p:cNvPr id="645" name="Google Shape;645;p24"/>
          <p:cNvSpPr/>
          <p:nvPr/>
        </p:nvSpPr>
        <p:spPr>
          <a:xfrm>
            <a:off x="2210252" y="1661098"/>
            <a:ext cx="1748700" cy="39540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1800" b="1" dirty="0">
                <a:solidFill>
                  <a:srgbClr val="FAB632"/>
                </a:solidFill>
                <a:latin typeface="Calibri"/>
                <a:ea typeface="Calibri"/>
                <a:cs typeface="Calibri"/>
                <a:sym typeface="Calibri"/>
              </a:rPr>
              <a:t>Green Economy</a:t>
            </a:r>
            <a:endParaRPr sz="1800" b="0" i="0" u="none" strike="noStrike" cap="none" dirty="0">
              <a:solidFill>
                <a:srgbClr val="000000"/>
              </a:solidFill>
              <a:latin typeface="Arial"/>
              <a:ea typeface="Arial"/>
              <a:cs typeface="Arial"/>
              <a:sym typeface="Arial"/>
            </a:endParaRPr>
          </a:p>
        </p:txBody>
      </p:sp>
      <p:sp>
        <p:nvSpPr>
          <p:cNvPr id="646" name="Google Shape;646;p24"/>
          <p:cNvSpPr/>
          <p:nvPr/>
        </p:nvSpPr>
        <p:spPr>
          <a:xfrm>
            <a:off x="550800" y="565560"/>
            <a:ext cx="8245080" cy="54936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600"/>
              <a:buFont typeface="Arial"/>
              <a:buNone/>
            </a:pPr>
            <a:r>
              <a:rPr lang="it-IT" sz="3600" b="1" i="0" u="none" strike="noStrike" cap="none" dirty="0" smtClean="0">
                <a:solidFill>
                  <a:srgbClr val="EA4E46"/>
                </a:solidFill>
                <a:latin typeface="Calibri"/>
                <a:ea typeface="Calibri"/>
                <a:cs typeface="Calibri"/>
                <a:sym typeface="Calibri"/>
              </a:rPr>
              <a:t>Conclusi</a:t>
            </a:r>
            <a:r>
              <a:rPr lang="en-GB" sz="3600" b="1" i="0" u="none" strike="noStrike" cap="none" dirty="0" smtClean="0">
                <a:solidFill>
                  <a:srgbClr val="EA4E46"/>
                </a:solidFill>
                <a:latin typeface="Calibri"/>
                <a:ea typeface="Calibri"/>
                <a:cs typeface="Calibri"/>
                <a:sym typeface="Calibri"/>
              </a:rPr>
              <a:t>one</a:t>
            </a:r>
            <a:endParaRPr sz="3600" b="0" i="0" u="none" strike="noStrike" cap="none" dirty="0">
              <a:solidFill>
                <a:srgbClr val="000000"/>
              </a:solidFill>
              <a:latin typeface="Arial"/>
              <a:ea typeface="Arial"/>
              <a:cs typeface="Arial"/>
              <a:sym typeface="Arial"/>
            </a:endParaRPr>
          </a:p>
        </p:txBody>
      </p:sp>
      <p:sp>
        <p:nvSpPr>
          <p:cNvPr id="647" name="Google Shape;647;p24"/>
          <p:cNvSpPr/>
          <p:nvPr/>
        </p:nvSpPr>
        <p:spPr>
          <a:xfrm>
            <a:off x="1531826" y="2083677"/>
            <a:ext cx="238200" cy="1005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1800" b="0" i="0" u="none" strike="noStrike" cap="none" dirty="0">
                <a:solidFill>
                  <a:srgbClr val="EA4E46"/>
                </a:solidFill>
                <a:latin typeface="Calibri"/>
                <a:ea typeface="Calibri"/>
                <a:cs typeface="Calibri"/>
                <a:sym typeface="Calibri"/>
              </a:rPr>
              <a:t>+</a:t>
            </a:r>
            <a:r>
              <a:rPr lang="en-GB" sz="1800" b="0" i="0" u="none" strike="noStrike" cap="none" dirty="0">
                <a:solidFill>
                  <a:srgbClr val="FAB632"/>
                </a:solidFill>
                <a:latin typeface="Calibri"/>
                <a:ea typeface="Calibri"/>
                <a:cs typeface="Calibri"/>
                <a:sym typeface="Calibri"/>
              </a:rPr>
              <a:t>+</a:t>
            </a:r>
            <a:r>
              <a:rPr lang="en-GB" sz="1800" b="0" i="0" u="none" strike="noStrike" cap="none" dirty="0">
                <a:solidFill>
                  <a:srgbClr val="21B4A9"/>
                </a:solidFill>
                <a:latin typeface="Calibri"/>
                <a:ea typeface="Calibri"/>
                <a:cs typeface="Calibri"/>
                <a:sym typeface="Calibri"/>
              </a:rPr>
              <a:t>+</a:t>
            </a:r>
            <a:endParaRPr sz="1800" b="0" i="0" u="none" strike="noStrike" cap="none" dirty="0">
              <a:solidFill>
                <a:srgbClr val="000000"/>
              </a:solidFill>
              <a:latin typeface="Arial"/>
              <a:ea typeface="Arial"/>
              <a:cs typeface="Arial"/>
              <a:sym typeface="Arial"/>
            </a:endParaRPr>
          </a:p>
        </p:txBody>
      </p:sp>
      <p:sp>
        <p:nvSpPr>
          <p:cNvPr id="648" name="Google Shape;648;p24"/>
          <p:cNvSpPr/>
          <p:nvPr/>
        </p:nvSpPr>
        <p:spPr>
          <a:xfrm>
            <a:off x="5218470" y="2083677"/>
            <a:ext cx="2067234" cy="2513593"/>
          </a:xfrm>
          <a:prstGeom prst="rect">
            <a:avLst/>
          </a:prstGeom>
          <a:noFill/>
          <a:ln>
            <a:noFill/>
          </a:ln>
        </p:spPr>
        <p:txBody>
          <a:bodyPr spcFirstLastPara="1" wrap="square" lIns="90000" tIns="45000" rIns="90000" bIns="45000" anchor="t" anchorCtr="0">
            <a:spAutoFit/>
          </a:bodyPr>
          <a:lstStyle/>
          <a:p>
            <a:pPr marL="0" marR="0" lvl="0" indent="0" algn="just" rtl="0">
              <a:lnSpc>
                <a:spcPct val="123333"/>
              </a:lnSpc>
              <a:spcBef>
                <a:spcPts val="0"/>
              </a:spcBef>
              <a:spcAft>
                <a:spcPts val="0"/>
              </a:spcAft>
              <a:buClr>
                <a:srgbClr val="000000"/>
              </a:buClr>
              <a:buSzPts val="1800"/>
              <a:buFont typeface="Arial"/>
              <a:buNone/>
            </a:pPr>
            <a:r>
              <a:rPr lang="it-IT" sz="1600" dirty="0" smtClean="0">
                <a:latin typeface="Calibri"/>
                <a:ea typeface="Calibri"/>
                <a:cs typeface="Calibri"/>
                <a:sym typeface="Calibri"/>
              </a:rPr>
              <a:t>Questo modello promuove la crescita, la creazione di reddito e l'occupazione.</a:t>
            </a:r>
          </a:p>
          <a:p>
            <a:pPr marL="0" marR="0" lvl="0" indent="0" algn="just" rtl="0">
              <a:lnSpc>
                <a:spcPct val="123333"/>
              </a:lnSpc>
              <a:spcBef>
                <a:spcPts val="0"/>
              </a:spcBef>
              <a:spcAft>
                <a:spcPts val="0"/>
              </a:spcAft>
              <a:buClr>
                <a:srgbClr val="000000"/>
              </a:buClr>
              <a:buSzPts val="1800"/>
              <a:buFont typeface="Arial"/>
              <a:buNone/>
            </a:pPr>
            <a:r>
              <a:rPr lang="it-IT" sz="1600" dirty="0" smtClean="0">
                <a:latin typeface="Calibri"/>
                <a:ea typeface="Calibri"/>
                <a:cs typeface="Calibri"/>
                <a:sym typeface="Calibri"/>
              </a:rPr>
              <a:t>Ciò ha un effetto diretto sulla riduzione delle disuguaglianze sociali e della povertà.</a:t>
            </a:r>
            <a:endParaRPr sz="1600" b="0" i="0" u="none" strike="noStrike" cap="none" dirty="0">
              <a:solidFill>
                <a:srgbClr val="000000"/>
              </a:solidFill>
              <a:latin typeface="Arial"/>
              <a:ea typeface="Arial"/>
              <a:cs typeface="Arial"/>
              <a:sym typeface="Arial"/>
            </a:endParaRPr>
          </a:p>
        </p:txBody>
      </p:sp>
      <p:sp>
        <p:nvSpPr>
          <p:cNvPr id="649" name="Google Shape;649;p24"/>
          <p:cNvSpPr/>
          <p:nvPr/>
        </p:nvSpPr>
        <p:spPr>
          <a:xfrm>
            <a:off x="5341963" y="1688736"/>
            <a:ext cx="1748700" cy="39540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1800" b="1" dirty="0">
                <a:solidFill>
                  <a:srgbClr val="FAB632"/>
                </a:solidFill>
                <a:latin typeface="Calibri"/>
                <a:ea typeface="Calibri"/>
                <a:cs typeface="Calibri"/>
                <a:sym typeface="Calibri"/>
              </a:rPr>
              <a:t>Green Jobs</a:t>
            </a:r>
            <a:endParaRPr sz="1800" b="0" i="0" u="none" strike="noStrike" cap="none" dirty="0">
              <a:solidFill>
                <a:srgbClr val="000000"/>
              </a:solidFill>
              <a:latin typeface="Arial"/>
              <a:ea typeface="Arial"/>
              <a:cs typeface="Arial"/>
              <a:sym typeface="Arial"/>
            </a:endParaRPr>
          </a:p>
        </p:txBody>
      </p:sp>
      <p:sp>
        <p:nvSpPr>
          <p:cNvPr id="650" name="Google Shape;650;p24"/>
          <p:cNvSpPr/>
          <p:nvPr/>
        </p:nvSpPr>
        <p:spPr>
          <a:xfrm>
            <a:off x="4901737" y="2083677"/>
            <a:ext cx="238200" cy="1005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1800" b="0" i="0" u="none" strike="noStrike" cap="none" dirty="0">
                <a:solidFill>
                  <a:srgbClr val="EA4E46"/>
                </a:solidFill>
                <a:latin typeface="Calibri"/>
                <a:ea typeface="Calibri"/>
                <a:cs typeface="Calibri"/>
                <a:sym typeface="Calibri"/>
              </a:rPr>
              <a:t>+</a:t>
            </a:r>
            <a:r>
              <a:rPr lang="en-GB" sz="1800" b="0" i="0" u="none" strike="noStrike" cap="none" dirty="0">
                <a:solidFill>
                  <a:srgbClr val="FAB632"/>
                </a:solidFill>
                <a:latin typeface="Calibri"/>
                <a:ea typeface="Calibri"/>
                <a:cs typeface="Calibri"/>
                <a:sym typeface="Calibri"/>
              </a:rPr>
              <a:t>+</a:t>
            </a:r>
            <a:r>
              <a:rPr lang="en-GB" sz="1800" b="0" i="0" u="none" strike="noStrike" cap="none" dirty="0">
                <a:solidFill>
                  <a:srgbClr val="21B4A9"/>
                </a:solidFill>
                <a:latin typeface="Calibri"/>
                <a:ea typeface="Calibri"/>
                <a:cs typeface="Calibri"/>
                <a:sym typeface="Calibri"/>
              </a:rPr>
              <a:t>+</a:t>
            </a:r>
            <a:endParaRPr sz="1800" b="0" i="0" u="none" strike="noStrike" cap="none" dirty="0">
              <a:solidFill>
                <a:srgbClr val="000000"/>
              </a:solidFill>
              <a:latin typeface="Arial"/>
              <a:ea typeface="Arial"/>
              <a:cs typeface="Arial"/>
              <a:sym typeface="Arial"/>
            </a:endParaRPr>
          </a:p>
        </p:txBody>
      </p:sp>
      <p:sp>
        <p:nvSpPr>
          <p:cNvPr id="652" name="Google Shape;652;p24"/>
          <p:cNvSpPr/>
          <p:nvPr/>
        </p:nvSpPr>
        <p:spPr>
          <a:xfrm>
            <a:off x="8185396" y="2099506"/>
            <a:ext cx="2305623" cy="2344800"/>
          </a:xfrm>
          <a:prstGeom prst="rect">
            <a:avLst/>
          </a:prstGeom>
          <a:noFill/>
          <a:ln>
            <a:noFill/>
          </a:ln>
        </p:spPr>
        <p:txBody>
          <a:bodyPr spcFirstLastPara="1" wrap="square" lIns="90000" tIns="45000" rIns="90000" bIns="45000" anchor="t" anchorCtr="0">
            <a:noAutofit/>
          </a:bodyPr>
          <a:lstStyle/>
          <a:p>
            <a:pPr marL="0" marR="0" lvl="0" indent="0" algn="just" rtl="0">
              <a:lnSpc>
                <a:spcPct val="123333"/>
              </a:lnSpc>
              <a:spcBef>
                <a:spcPts val="0"/>
              </a:spcBef>
              <a:spcAft>
                <a:spcPts val="0"/>
              </a:spcAft>
              <a:buClr>
                <a:srgbClr val="000000"/>
              </a:buClr>
              <a:buSzPts val="1800"/>
              <a:buFont typeface="Arial"/>
              <a:buNone/>
            </a:pPr>
            <a:r>
              <a:rPr lang="it-IT" sz="1600" dirty="0" smtClean="0">
                <a:latin typeface="Calibri"/>
                <a:ea typeface="Calibri"/>
                <a:cs typeface="Calibri"/>
                <a:sym typeface="Calibri"/>
              </a:rPr>
              <a:t>L'imprenditorialità verde è un concetto emergente la cui importanza sta progressivamente crescendo nel contesto dell'UE. Sono sempre di più le nicchie di mercato orientate alla sostenibilità ambientale.</a:t>
            </a:r>
            <a:endParaRPr sz="1600" b="0" i="0" u="none" strike="noStrike" cap="none" dirty="0">
              <a:solidFill>
                <a:srgbClr val="000000"/>
              </a:solidFill>
              <a:latin typeface="Arial"/>
              <a:ea typeface="Arial"/>
              <a:cs typeface="Arial"/>
              <a:sym typeface="Arial"/>
            </a:endParaRPr>
          </a:p>
        </p:txBody>
      </p:sp>
      <p:sp>
        <p:nvSpPr>
          <p:cNvPr id="653" name="Google Shape;653;p24"/>
          <p:cNvSpPr/>
          <p:nvPr/>
        </p:nvSpPr>
        <p:spPr>
          <a:xfrm>
            <a:off x="8097249" y="1660001"/>
            <a:ext cx="2205300" cy="3954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it-IT" sz="1800" b="1" dirty="0" smtClean="0">
                <a:solidFill>
                  <a:srgbClr val="FAB632"/>
                </a:solidFill>
                <a:latin typeface="Calibri"/>
                <a:ea typeface="Calibri"/>
                <a:cs typeface="Calibri"/>
                <a:sym typeface="Calibri"/>
              </a:rPr>
              <a:t>Imprese verdi</a:t>
            </a:r>
            <a:endParaRPr lang="it-IT" sz="1800" b="0" i="0" u="none" strike="noStrike" cap="none" dirty="0">
              <a:solidFill>
                <a:srgbClr val="000000"/>
              </a:solidFill>
              <a:sym typeface="Arial"/>
            </a:endParaRPr>
          </a:p>
        </p:txBody>
      </p:sp>
      <p:sp>
        <p:nvSpPr>
          <p:cNvPr id="654" name="Google Shape;654;p24"/>
          <p:cNvSpPr/>
          <p:nvPr/>
        </p:nvSpPr>
        <p:spPr>
          <a:xfrm>
            <a:off x="7859049" y="2099506"/>
            <a:ext cx="238200" cy="1005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1800" b="0" i="0" u="none" strike="noStrike" cap="none" dirty="0">
                <a:solidFill>
                  <a:srgbClr val="EA4E46"/>
                </a:solidFill>
                <a:latin typeface="Calibri"/>
                <a:ea typeface="Calibri"/>
                <a:cs typeface="Calibri"/>
                <a:sym typeface="Calibri"/>
              </a:rPr>
              <a:t>+</a:t>
            </a:r>
            <a:r>
              <a:rPr lang="en-GB" sz="1800" b="0" i="0" u="none" strike="noStrike" cap="none" dirty="0">
                <a:solidFill>
                  <a:srgbClr val="FAB632"/>
                </a:solidFill>
                <a:latin typeface="Calibri"/>
                <a:ea typeface="Calibri"/>
                <a:cs typeface="Calibri"/>
                <a:sym typeface="Calibri"/>
              </a:rPr>
              <a:t>+</a:t>
            </a:r>
            <a:r>
              <a:rPr lang="en-GB" sz="1800" b="0" i="0" u="none" strike="noStrike" cap="none" dirty="0">
                <a:solidFill>
                  <a:srgbClr val="21B4A9"/>
                </a:solidFill>
                <a:latin typeface="Calibri"/>
                <a:ea typeface="Calibri"/>
                <a:cs typeface="Calibri"/>
                <a:sym typeface="Calibri"/>
              </a:rPr>
              <a:t>+</a:t>
            </a: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8"/>
        <p:cNvGrpSpPr/>
        <p:nvPr/>
      </p:nvGrpSpPr>
      <p:grpSpPr>
        <a:xfrm>
          <a:off x="0" y="0"/>
          <a:ext cx="0" cy="0"/>
          <a:chOff x="0" y="0"/>
          <a:chExt cx="0" cy="0"/>
        </a:xfrm>
      </p:grpSpPr>
      <p:sp>
        <p:nvSpPr>
          <p:cNvPr id="659" name="Google Shape;659;p25"/>
          <p:cNvSpPr/>
          <p:nvPr/>
        </p:nvSpPr>
        <p:spPr>
          <a:xfrm>
            <a:off x="523450" y="924475"/>
            <a:ext cx="4518000" cy="1975500"/>
          </a:xfrm>
          <a:prstGeom prst="rect">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25"/>
          <p:cNvSpPr/>
          <p:nvPr/>
        </p:nvSpPr>
        <p:spPr>
          <a:xfrm>
            <a:off x="531360" y="924480"/>
            <a:ext cx="4510080" cy="615960"/>
          </a:xfrm>
          <a:prstGeom prst="roundRect">
            <a:avLst>
              <a:gd name="adj" fmla="val 16667"/>
            </a:avLst>
          </a:prstGeom>
          <a:solidFill>
            <a:srgbClr val="21B4A9"/>
          </a:solidFill>
          <a:ln w="25400" cap="flat" cmpd="sng">
            <a:solidFill>
              <a:srgbClr val="21B4A9"/>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dirty="0" smtClean="0">
                <a:solidFill>
                  <a:srgbClr val="FFFFFF"/>
                </a:solidFill>
                <a:latin typeface="Calibri"/>
                <a:ea typeface="Calibri"/>
                <a:cs typeface="Calibri"/>
                <a:sym typeface="Calibri"/>
              </a:rPr>
              <a:t>Quali pilastri valuta la green economy?</a:t>
            </a:r>
            <a:endParaRPr sz="1800" b="0" i="0" u="none" strike="noStrike" cap="none" dirty="0">
              <a:solidFill>
                <a:srgbClr val="000000"/>
              </a:solidFill>
              <a:latin typeface="Arial"/>
              <a:ea typeface="Arial"/>
              <a:cs typeface="Arial"/>
              <a:sym typeface="Arial"/>
            </a:endParaRPr>
          </a:p>
        </p:txBody>
      </p:sp>
      <p:sp>
        <p:nvSpPr>
          <p:cNvPr id="661" name="Google Shape;661;p25"/>
          <p:cNvSpPr/>
          <p:nvPr/>
        </p:nvSpPr>
        <p:spPr>
          <a:xfrm>
            <a:off x="550800" y="270000"/>
            <a:ext cx="8245080" cy="54936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600"/>
              <a:buFont typeface="Arial"/>
              <a:buNone/>
            </a:pPr>
            <a:r>
              <a:rPr lang="it-IT" sz="3600" b="1" i="0" u="none" strike="noStrike" cap="none" dirty="0" smtClean="0">
                <a:solidFill>
                  <a:srgbClr val="21B4A9"/>
                </a:solidFill>
                <a:latin typeface="Calibri"/>
                <a:ea typeface="Calibri"/>
                <a:cs typeface="Calibri"/>
                <a:sym typeface="Calibri"/>
              </a:rPr>
              <a:t>Test di auto-valutazione</a:t>
            </a:r>
            <a:endParaRPr lang="it-IT" sz="3600" b="0" i="0" u="none" strike="noStrike" cap="none" dirty="0">
              <a:solidFill>
                <a:srgbClr val="000000"/>
              </a:solidFill>
              <a:sym typeface="Arial"/>
            </a:endParaRPr>
          </a:p>
        </p:txBody>
      </p:sp>
      <p:sp>
        <p:nvSpPr>
          <p:cNvPr id="662" name="Google Shape;662;p25"/>
          <p:cNvSpPr/>
          <p:nvPr/>
        </p:nvSpPr>
        <p:spPr>
          <a:xfrm>
            <a:off x="5331600" y="924480"/>
            <a:ext cx="4518000" cy="1837440"/>
          </a:xfrm>
          <a:prstGeom prst="rect">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25"/>
          <p:cNvSpPr/>
          <p:nvPr/>
        </p:nvSpPr>
        <p:spPr>
          <a:xfrm>
            <a:off x="5331600" y="924473"/>
            <a:ext cx="4518000" cy="585000"/>
          </a:xfrm>
          <a:prstGeom prst="roundRect">
            <a:avLst>
              <a:gd name="adj" fmla="val 16667"/>
            </a:avLst>
          </a:prstGeom>
          <a:solidFill>
            <a:srgbClr val="FAB632"/>
          </a:solidFill>
          <a:ln w="25400" cap="flat" cmpd="sng">
            <a:solidFill>
              <a:srgbClr val="FAB632"/>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dirty="0" smtClean="0">
                <a:solidFill>
                  <a:srgbClr val="FFFFFF"/>
                </a:solidFill>
                <a:latin typeface="Calibri"/>
                <a:ea typeface="Calibri"/>
                <a:cs typeface="Calibri"/>
                <a:sym typeface="Calibri"/>
              </a:rPr>
              <a:t>I benefici della green economy sono...</a:t>
            </a:r>
            <a:endParaRPr sz="1800" b="0" i="0" u="none" strike="noStrike" cap="none" dirty="0">
              <a:solidFill>
                <a:srgbClr val="000000"/>
              </a:solidFill>
              <a:latin typeface="Arial"/>
              <a:ea typeface="Arial"/>
              <a:cs typeface="Arial"/>
              <a:sym typeface="Arial"/>
            </a:endParaRPr>
          </a:p>
        </p:txBody>
      </p:sp>
      <p:sp>
        <p:nvSpPr>
          <p:cNvPr id="664" name="Google Shape;664;p25"/>
          <p:cNvSpPr/>
          <p:nvPr/>
        </p:nvSpPr>
        <p:spPr>
          <a:xfrm>
            <a:off x="523440" y="3002040"/>
            <a:ext cx="4518000" cy="1837440"/>
          </a:xfrm>
          <a:prstGeom prst="rect">
            <a:avLst/>
          </a:prstGeom>
          <a:no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25"/>
          <p:cNvSpPr/>
          <p:nvPr/>
        </p:nvSpPr>
        <p:spPr>
          <a:xfrm>
            <a:off x="523450" y="3002050"/>
            <a:ext cx="4518000" cy="615900"/>
          </a:xfrm>
          <a:prstGeom prst="roundRect">
            <a:avLst>
              <a:gd name="adj" fmla="val 16667"/>
            </a:avLst>
          </a:prstGeom>
          <a:solidFill>
            <a:srgbClr val="EA4E46"/>
          </a:solidFill>
          <a:ln w="25400" cap="flat" cmpd="sng">
            <a:solidFill>
              <a:srgbClr val="EA4E46"/>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dirty="0" smtClean="0">
                <a:solidFill>
                  <a:srgbClr val="FFFFFF"/>
                </a:solidFill>
                <a:latin typeface="Calibri"/>
                <a:ea typeface="Calibri"/>
                <a:cs typeface="Calibri"/>
                <a:sym typeface="Calibri"/>
              </a:rPr>
              <a:t>I Green Jobs…</a:t>
            </a:r>
            <a:endParaRPr sz="1800" b="0" i="0" u="none" strike="noStrike" cap="none" dirty="0">
              <a:solidFill>
                <a:srgbClr val="000000"/>
              </a:solidFill>
              <a:latin typeface="Arial"/>
              <a:ea typeface="Arial"/>
              <a:cs typeface="Arial"/>
              <a:sym typeface="Arial"/>
            </a:endParaRPr>
          </a:p>
        </p:txBody>
      </p:sp>
      <p:sp>
        <p:nvSpPr>
          <p:cNvPr id="666" name="Google Shape;666;p25"/>
          <p:cNvSpPr/>
          <p:nvPr/>
        </p:nvSpPr>
        <p:spPr>
          <a:xfrm>
            <a:off x="531350" y="3724375"/>
            <a:ext cx="4518000" cy="783376"/>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it-IT" sz="1500" b="1" dirty="0" smtClean="0">
                <a:latin typeface="Calibri"/>
                <a:ea typeface="Calibri"/>
                <a:cs typeface="Calibri"/>
                <a:sym typeface="Calibri"/>
              </a:rPr>
              <a:t>Proteggono e ripristinano l'ecosistema</a:t>
            </a:r>
          </a:p>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Aumentano i rifiuti</a:t>
            </a:r>
          </a:p>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Promuovono l'esclusione sociale</a:t>
            </a:r>
            <a:endParaRPr sz="1500" i="0" u="none" strike="noStrike" cap="none" dirty="0">
              <a:solidFill>
                <a:srgbClr val="000000"/>
              </a:solidFill>
              <a:sym typeface="Arial"/>
            </a:endParaRPr>
          </a:p>
        </p:txBody>
      </p:sp>
      <p:sp>
        <p:nvSpPr>
          <p:cNvPr id="667" name="Google Shape;667;p25"/>
          <p:cNvSpPr/>
          <p:nvPr/>
        </p:nvSpPr>
        <p:spPr>
          <a:xfrm>
            <a:off x="5331600" y="3021840"/>
            <a:ext cx="4518000" cy="1837440"/>
          </a:xfrm>
          <a:prstGeom prst="rect">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25"/>
          <p:cNvSpPr/>
          <p:nvPr/>
        </p:nvSpPr>
        <p:spPr>
          <a:xfrm>
            <a:off x="5331600" y="3021840"/>
            <a:ext cx="4518000" cy="585000"/>
          </a:xfrm>
          <a:prstGeom prst="roundRect">
            <a:avLst>
              <a:gd name="adj" fmla="val 16667"/>
            </a:avLst>
          </a:prstGeom>
          <a:solidFill>
            <a:srgbClr val="21B4A9"/>
          </a:solidFill>
          <a:ln w="25400" cap="flat" cmpd="sng">
            <a:solidFill>
              <a:srgbClr val="21B4A9"/>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dirty="0" smtClean="0">
                <a:solidFill>
                  <a:srgbClr val="FFFFFF"/>
                </a:solidFill>
                <a:latin typeface="Calibri"/>
                <a:ea typeface="Calibri"/>
                <a:cs typeface="Calibri"/>
                <a:sym typeface="Calibri"/>
              </a:rPr>
              <a:t>Le tre assi delle imprese verdi sono?</a:t>
            </a:r>
            <a:endParaRPr lang="it-IT" sz="1800" b="0" i="0" u="none" strike="noStrike" cap="none" dirty="0">
              <a:solidFill>
                <a:srgbClr val="000000"/>
              </a:solidFill>
              <a:sym typeface="Arial"/>
            </a:endParaRPr>
          </a:p>
        </p:txBody>
      </p:sp>
      <p:sp>
        <p:nvSpPr>
          <p:cNvPr id="669" name="Google Shape;669;p25"/>
          <p:cNvSpPr/>
          <p:nvPr/>
        </p:nvSpPr>
        <p:spPr>
          <a:xfrm>
            <a:off x="2743200" y="4949280"/>
            <a:ext cx="4730040" cy="1837440"/>
          </a:xfrm>
          <a:prstGeom prst="rect">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25"/>
          <p:cNvSpPr/>
          <p:nvPr/>
        </p:nvSpPr>
        <p:spPr>
          <a:xfrm>
            <a:off x="2749675" y="4950000"/>
            <a:ext cx="4730100" cy="805800"/>
          </a:xfrm>
          <a:prstGeom prst="roundRect">
            <a:avLst>
              <a:gd name="adj" fmla="val 16667"/>
            </a:avLst>
          </a:prstGeom>
          <a:solidFill>
            <a:srgbClr val="FAB632"/>
          </a:solidFill>
          <a:ln w="25400" cap="flat" cmpd="sng">
            <a:solidFill>
              <a:srgbClr val="FAB632"/>
            </a:solidFill>
            <a:prstDash val="solid"/>
            <a:miter lim="8000"/>
            <a:headEnd type="none" w="sm" len="sm"/>
            <a:tailEnd type="none" w="sm" len="sm"/>
          </a:ln>
        </p:spPr>
        <p:txBody>
          <a:bodyPr spcFirstLastPara="1" wrap="square" lIns="90000" tIns="45000" rIns="90000" bIns="45000" anchor="ctr" anchorCtr="0">
            <a:noAutofit/>
          </a:bodyPr>
          <a:lstStyle/>
          <a:p>
            <a:pPr lvl="0" algn="ctr">
              <a:buSzPts val="1800"/>
            </a:pPr>
            <a:r>
              <a:rPr lang="it-IT" sz="1800" dirty="0">
                <a:solidFill>
                  <a:srgbClr val="FFFFFF"/>
                </a:solidFill>
                <a:latin typeface="Calibri"/>
                <a:ea typeface="Calibri"/>
                <a:cs typeface="Calibri"/>
                <a:sym typeface="Calibri"/>
              </a:rPr>
              <a:t>Lo studio del rapporto tra colture agricole e ambiente è la definizione di...</a:t>
            </a:r>
            <a:endParaRPr sz="1800" b="0" i="0" u="none" strike="noStrike" cap="none" dirty="0">
              <a:solidFill>
                <a:srgbClr val="000000"/>
              </a:solidFill>
              <a:latin typeface="Arial"/>
              <a:ea typeface="Arial"/>
              <a:cs typeface="Arial"/>
              <a:sym typeface="Arial"/>
            </a:endParaRPr>
          </a:p>
        </p:txBody>
      </p:sp>
      <p:sp>
        <p:nvSpPr>
          <p:cNvPr id="673" name="Google Shape;673;p25"/>
          <p:cNvSpPr/>
          <p:nvPr/>
        </p:nvSpPr>
        <p:spPr>
          <a:xfrm>
            <a:off x="5338440" y="3695760"/>
            <a:ext cx="4518000" cy="783376"/>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Ecologica, culturale, politica</a:t>
            </a:r>
          </a:p>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Ecologica, economica, politica</a:t>
            </a:r>
          </a:p>
          <a:p>
            <a:pPr marL="343080" marR="0" lvl="0" indent="-343080" algn="l" rtl="0">
              <a:lnSpc>
                <a:spcPct val="100000"/>
              </a:lnSpc>
              <a:spcBef>
                <a:spcPts val="0"/>
              </a:spcBef>
              <a:spcAft>
                <a:spcPts val="0"/>
              </a:spcAft>
              <a:buSzPts val="1500"/>
              <a:buFont typeface="Calibri"/>
              <a:buAutoNum type="alphaLcParenR"/>
            </a:pPr>
            <a:r>
              <a:rPr lang="it-IT" sz="1500" b="1" dirty="0" smtClean="0">
                <a:latin typeface="Calibri"/>
                <a:ea typeface="Calibri"/>
                <a:cs typeface="Calibri"/>
                <a:sym typeface="Calibri"/>
              </a:rPr>
              <a:t>Ambientale, economica, sociale</a:t>
            </a:r>
            <a:endParaRPr sz="1500" b="1" dirty="0">
              <a:latin typeface="Calibri"/>
              <a:ea typeface="Calibri"/>
              <a:cs typeface="Calibri"/>
              <a:sym typeface="Calibri"/>
            </a:endParaRPr>
          </a:p>
        </p:txBody>
      </p:sp>
      <p:sp>
        <p:nvSpPr>
          <p:cNvPr id="674" name="Google Shape;674;p25"/>
          <p:cNvSpPr/>
          <p:nvPr/>
        </p:nvSpPr>
        <p:spPr>
          <a:xfrm>
            <a:off x="2743200" y="5857875"/>
            <a:ext cx="4730100" cy="783376"/>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Agricoltura</a:t>
            </a:r>
          </a:p>
          <a:p>
            <a:pPr marL="343080" marR="0" lvl="0" indent="-343080" algn="l" rtl="0">
              <a:lnSpc>
                <a:spcPct val="100000"/>
              </a:lnSpc>
              <a:spcBef>
                <a:spcPts val="0"/>
              </a:spcBef>
              <a:spcAft>
                <a:spcPts val="0"/>
              </a:spcAft>
              <a:buSzPts val="1500"/>
              <a:buFont typeface="Calibri"/>
              <a:buAutoNum type="alphaLcParenR"/>
            </a:pPr>
            <a:r>
              <a:rPr lang="it-IT" sz="1500" b="1" dirty="0" smtClean="0">
                <a:latin typeface="Calibri"/>
                <a:ea typeface="Calibri"/>
                <a:cs typeface="Calibri"/>
                <a:sym typeface="Calibri"/>
              </a:rPr>
              <a:t>Agroecologia</a:t>
            </a:r>
          </a:p>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Agricoltura ecologica</a:t>
            </a:r>
            <a:endParaRPr lang="it-IT" sz="1500" dirty="0">
              <a:latin typeface="Calibri"/>
              <a:ea typeface="Calibri"/>
              <a:cs typeface="Calibri"/>
              <a:sym typeface="Calibri"/>
            </a:endParaRPr>
          </a:p>
        </p:txBody>
      </p:sp>
      <p:sp>
        <p:nvSpPr>
          <p:cNvPr id="675" name="Google Shape;675;p25"/>
          <p:cNvSpPr/>
          <p:nvPr/>
        </p:nvSpPr>
        <p:spPr>
          <a:xfrm>
            <a:off x="525600" y="1489201"/>
            <a:ext cx="4518000" cy="1475873"/>
          </a:xfrm>
          <a:prstGeom prst="rect">
            <a:avLst/>
          </a:prstGeom>
          <a:noFill/>
          <a:ln>
            <a:noFill/>
          </a:ln>
        </p:spPr>
        <p:txBody>
          <a:bodyPr spcFirstLastPara="1" wrap="square" lIns="90000" tIns="45000" rIns="90000" bIns="45000" anchor="t" anchorCtr="0">
            <a:spAutoFit/>
          </a:bodyPr>
          <a:lstStyle/>
          <a:p>
            <a:pPr marL="343080" lvl="0" indent="-343080">
              <a:buSzPts val="1500"/>
              <a:buFont typeface="Calibri"/>
              <a:buAutoNum type="alphaLcParenR"/>
            </a:pPr>
            <a:r>
              <a:rPr lang="it-IT" sz="1500" b="1" dirty="0" smtClean="0">
                <a:latin typeface="Calibri"/>
                <a:ea typeface="Calibri"/>
                <a:cs typeface="Calibri"/>
                <a:sym typeface="Calibri"/>
              </a:rPr>
              <a:t>Impatto </a:t>
            </a:r>
            <a:r>
              <a:rPr lang="it-IT" sz="1500" b="1" dirty="0">
                <a:latin typeface="Calibri"/>
                <a:ea typeface="Calibri"/>
                <a:cs typeface="Calibri"/>
                <a:sym typeface="Calibri"/>
              </a:rPr>
              <a:t>sociale, impatto sullo sviluppo, trasformazione economica</a:t>
            </a:r>
          </a:p>
          <a:p>
            <a:pPr marL="343080" lvl="0" indent="-343080">
              <a:buSzPts val="1500"/>
              <a:buFont typeface="Calibri"/>
              <a:buAutoNum type="alphaLcParenR"/>
            </a:pPr>
            <a:r>
              <a:rPr lang="it-IT" sz="1500" dirty="0" smtClean="0">
                <a:latin typeface="Calibri"/>
                <a:ea typeface="Calibri"/>
                <a:cs typeface="Calibri"/>
                <a:sym typeface="Calibri"/>
              </a:rPr>
              <a:t>Sviluppo </a:t>
            </a:r>
            <a:r>
              <a:rPr lang="it-IT" sz="1500" dirty="0">
                <a:latin typeface="Calibri"/>
                <a:ea typeface="Calibri"/>
                <a:cs typeface="Calibri"/>
                <a:sym typeface="Calibri"/>
              </a:rPr>
              <a:t>a </a:t>
            </a:r>
            <a:r>
              <a:rPr lang="it-IT" sz="1500" dirty="0" smtClean="0">
                <a:latin typeface="Calibri"/>
                <a:ea typeface="Calibri"/>
                <a:cs typeface="Calibri"/>
                <a:sym typeface="Calibri"/>
              </a:rPr>
              <a:t>bassa emissione </a:t>
            </a:r>
            <a:r>
              <a:rPr lang="it-IT" sz="1500" dirty="0">
                <a:latin typeface="Calibri"/>
                <a:ea typeface="Calibri"/>
                <a:cs typeface="Calibri"/>
                <a:sym typeface="Calibri"/>
              </a:rPr>
              <a:t>di carbonio, impatto sociale e impatto sullo sviluppo</a:t>
            </a:r>
          </a:p>
          <a:p>
            <a:pPr marL="343080" lvl="0" indent="-343080">
              <a:buSzPts val="1500"/>
              <a:buFont typeface="Calibri"/>
              <a:buAutoNum type="alphaLcParenR"/>
            </a:pPr>
            <a:r>
              <a:rPr lang="it-IT" sz="1500" dirty="0" smtClean="0">
                <a:latin typeface="Calibri"/>
                <a:ea typeface="Calibri"/>
                <a:cs typeface="Calibri"/>
                <a:sym typeface="Calibri"/>
              </a:rPr>
              <a:t>Efficienza </a:t>
            </a:r>
            <a:r>
              <a:rPr lang="it-IT" sz="1500" dirty="0">
                <a:latin typeface="Calibri"/>
                <a:ea typeface="Calibri"/>
                <a:cs typeface="Calibri"/>
                <a:sym typeface="Calibri"/>
              </a:rPr>
              <a:t>energetica, impatto sociale e impatto sullo sviluppo</a:t>
            </a:r>
          </a:p>
        </p:txBody>
      </p:sp>
      <p:sp>
        <p:nvSpPr>
          <p:cNvPr id="676" name="Google Shape;676;p25"/>
          <p:cNvSpPr/>
          <p:nvPr/>
        </p:nvSpPr>
        <p:spPr>
          <a:xfrm>
            <a:off x="5331600" y="1529640"/>
            <a:ext cx="4518000" cy="783376"/>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Promozione dello sviluppo economico</a:t>
            </a:r>
          </a:p>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Promozione del benessere sociale</a:t>
            </a:r>
          </a:p>
          <a:p>
            <a:pPr marL="343080" marR="0" lvl="0" indent="-343080" algn="l" rtl="0">
              <a:lnSpc>
                <a:spcPct val="100000"/>
              </a:lnSpc>
              <a:spcBef>
                <a:spcPts val="0"/>
              </a:spcBef>
              <a:spcAft>
                <a:spcPts val="0"/>
              </a:spcAft>
              <a:buSzPts val="1500"/>
              <a:buFont typeface="Calibri"/>
              <a:buAutoNum type="alphaLcParenR"/>
            </a:pPr>
            <a:r>
              <a:rPr lang="it-IT" sz="1500" b="1" dirty="0" smtClean="0">
                <a:latin typeface="Calibri"/>
                <a:ea typeface="Calibri"/>
                <a:cs typeface="Calibri"/>
                <a:sym typeface="Calibri"/>
              </a:rPr>
              <a:t>Entrambi</a:t>
            </a:r>
            <a:endParaRPr sz="1500" b="1" dirty="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0"/>
        <p:cNvGrpSpPr/>
        <p:nvPr/>
      </p:nvGrpSpPr>
      <p:grpSpPr>
        <a:xfrm>
          <a:off x="0" y="0"/>
          <a:ext cx="0" cy="0"/>
          <a:chOff x="0" y="0"/>
          <a:chExt cx="0" cy="0"/>
        </a:xfrm>
      </p:grpSpPr>
      <p:sp>
        <p:nvSpPr>
          <p:cNvPr id="681" name="Google Shape;681;p26"/>
          <p:cNvSpPr/>
          <p:nvPr/>
        </p:nvSpPr>
        <p:spPr>
          <a:xfrm>
            <a:off x="523440" y="924480"/>
            <a:ext cx="4518000" cy="1837440"/>
          </a:xfrm>
          <a:prstGeom prst="rect">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26"/>
          <p:cNvSpPr/>
          <p:nvPr/>
        </p:nvSpPr>
        <p:spPr>
          <a:xfrm>
            <a:off x="523550" y="924475"/>
            <a:ext cx="4518000" cy="775200"/>
          </a:xfrm>
          <a:prstGeom prst="roundRect">
            <a:avLst>
              <a:gd name="adj" fmla="val 16667"/>
            </a:avLst>
          </a:prstGeom>
          <a:solidFill>
            <a:srgbClr val="21B4A9"/>
          </a:solidFill>
          <a:ln w="25400" cap="flat" cmpd="sng">
            <a:solidFill>
              <a:srgbClr val="21B4A9"/>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dirty="0" smtClean="0">
                <a:solidFill>
                  <a:srgbClr val="FFFFFF"/>
                </a:solidFill>
                <a:latin typeface="Calibri"/>
                <a:ea typeface="Calibri"/>
                <a:cs typeface="Calibri"/>
                <a:sym typeface="Calibri"/>
              </a:rPr>
              <a:t>La tendenza più importante della green economy è…</a:t>
            </a:r>
            <a:endParaRPr lang="it-IT" sz="1800" b="0" i="0" u="none" strike="noStrike" cap="none" dirty="0">
              <a:solidFill>
                <a:srgbClr val="000000"/>
              </a:solidFill>
              <a:sym typeface="Arial"/>
            </a:endParaRPr>
          </a:p>
        </p:txBody>
      </p:sp>
      <p:sp>
        <p:nvSpPr>
          <p:cNvPr id="684" name="Google Shape;684;p26"/>
          <p:cNvSpPr/>
          <p:nvPr/>
        </p:nvSpPr>
        <p:spPr>
          <a:xfrm>
            <a:off x="5331600" y="924480"/>
            <a:ext cx="4518000" cy="1837440"/>
          </a:xfrm>
          <a:prstGeom prst="rect">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26"/>
          <p:cNvSpPr/>
          <p:nvPr/>
        </p:nvSpPr>
        <p:spPr>
          <a:xfrm>
            <a:off x="5331600" y="924480"/>
            <a:ext cx="4518000" cy="421560"/>
          </a:xfrm>
          <a:prstGeom prst="roundRect">
            <a:avLst>
              <a:gd name="adj" fmla="val 16667"/>
            </a:avLst>
          </a:prstGeom>
          <a:solidFill>
            <a:srgbClr val="FAB632"/>
          </a:solidFill>
          <a:ln w="25400" cap="flat" cmpd="sng">
            <a:solidFill>
              <a:srgbClr val="FAB632"/>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dirty="0" smtClean="0">
                <a:solidFill>
                  <a:srgbClr val="FFFFFF"/>
                </a:solidFill>
                <a:latin typeface="Calibri"/>
                <a:ea typeface="Calibri"/>
                <a:cs typeface="Calibri"/>
                <a:sym typeface="Calibri"/>
              </a:rPr>
              <a:t>Il turismo rurale sostenibile…</a:t>
            </a:r>
            <a:endParaRPr lang="it-IT" sz="1800" b="0" i="0" u="none" strike="noStrike" cap="none" dirty="0">
              <a:solidFill>
                <a:srgbClr val="000000"/>
              </a:solidFill>
              <a:sym typeface="Arial"/>
            </a:endParaRPr>
          </a:p>
        </p:txBody>
      </p:sp>
      <p:sp>
        <p:nvSpPr>
          <p:cNvPr id="686" name="Google Shape;686;p26"/>
          <p:cNvSpPr/>
          <p:nvPr/>
        </p:nvSpPr>
        <p:spPr>
          <a:xfrm>
            <a:off x="523440" y="3002040"/>
            <a:ext cx="4518000" cy="1837440"/>
          </a:xfrm>
          <a:prstGeom prst="rect">
            <a:avLst/>
          </a:prstGeom>
          <a:no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26"/>
          <p:cNvSpPr/>
          <p:nvPr/>
        </p:nvSpPr>
        <p:spPr>
          <a:xfrm>
            <a:off x="523450" y="2907850"/>
            <a:ext cx="4518000" cy="927300"/>
          </a:xfrm>
          <a:prstGeom prst="roundRect">
            <a:avLst>
              <a:gd name="adj" fmla="val 16667"/>
            </a:avLst>
          </a:prstGeom>
          <a:solidFill>
            <a:srgbClr val="EA4E46"/>
          </a:solidFill>
          <a:ln w="25400" cap="flat" cmpd="sng">
            <a:solidFill>
              <a:srgbClr val="EA4E46"/>
            </a:solidFill>
            <a:prstDash val="solid"/>
            <a:miter lim="8000"/>
            <a:headEnd type="none" w="sm" len="sm"/>
            <a:tailEnd type="none" w="sm" len="sm"/>
          </a:ln>
        </p:spPr>
        <p:txBody>
          <a:bodyPr spcFirstLastPara="1" wrap="square" lIns="90000" tIns="45000" rIns="90000" bIns="45000" anchor="ctr" anchorCtr="0">
            <a:noAutofit/>
          </a:bodyPr>
          <a:lstStyle/>
          <a:p>
            <a:pPr marL="457200" marR="0" lvl="0" indent="0" algn="ctr" rtl="0">
              <a:lnSpc>
                <a:spcPct val="100000"/>
              </a:lnSpc>
              <a:spcBef>
                <a:spcPts val="0"/>
              </a:spcBef>
              <a:spcAft>
                <a:spcPts val="0"/>
              </a:spcAft>
              <a:buClr>
                <a:srgbClr val="000000"/>
              </a:buClr>
              <a:buSzPts val="1800"/>
              <a:buFont typeface="Arial"/>
              <a:buNone/>
            </a:pPr>
            <a:r>
              <a:rPr lang="it-IT" sz="1800" dirty="0" smtClean="0">
                <a:solidFill>
                  <a:srgbClr val="FFFFFF"/>
                </a:solidFill>
                <a:latin typeface="Calibri"/>
                <a:ea typeface="Calibri"/>
                <a:cs typeface="Calibri"/>
                <a:sym typeface="Calibri"/>
              </a:rPr>
              <a:t>A quale principio dell'imprenditoria verde corrispondono le buone pratiche di governance?</a:t>
            </a:r>
            <a:endParaRPr sz="1800" b="0" i="0" u="none" strike="noStrike" cap="none" dirty="0">
              <a:solidFill>
                <a:srgbClr val="000000"/>
              </a:solidFill>
              <a:latin typeface="Arial"/>
              <a:ea typeface="Arial"/>
              <a:cs typeface="Arial"/>
              <a:sym typeface="Arial"/>
            </a:endParaRPr>
          </a:p>
        </p:txBody>
      </p:sp>
      <p:sp>
        <p:nvSpPr>
          <p:cNvPr id="688" name="Google Shape;688;p26"/>
          <p:cNvSpPr/>
          <p:nvPr/>
        </p:nvSpPr>
        <p:spPr>
          <a:xfrm>
            <a:off x="531350" y="3835150"/>
            <a:ext cx="4518000" cy="1262100"/>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Economia a bassa emissione di carbonio</a:t>
            </a:r>
          </a:p>
          <a:p>
            <a:pPr marL="343080" marR="0" lvl="0" indent="-343080" algn="l" rtl="0">
              <a:lnSpc>
                <a:spcPct val="100000"/>
              </a:lnSpc>
              <a:spcBef>
                <a:spcPts val="0"/>
              </a:spcBef>
              <a:spcAft>
                <a:spcPts val="0"/>
              </a:spcAft>
              <a:buSzPts val="1500"/>
              <a:buFont typeface="Calibri"/>
              <a:buAutoNum type="alphaLcParenR"/>
            </a:pPr>
            <a:r>
              <a:rPr lang="it-IT" sz="1500" b="1" dirty="0" smtClean="0">
                <a:latin typeface="Calibri"/>
                <a:ea typeface="Calibri"/>
                <a:cs typeface="Calibri"/>
                <a:sym typeface="Calibri"/>
              </a:rPr>
              <a:t>Protezione</a:t>
            </a:r>
          </a:p>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Trasparenza</a:t>
            </a:r>
          </a:p>
          <a:p>
            <a:pPr marL="0" marR="0" lvl="0" indent="0" algn="l" rtl="0">
              <a:lnSpc>
                <a:spcPct val="100000"/>
              </a:lnSpc>
              <a:spcBef>
                <a:spcPts val="0"/>
              </a:spcBef>
              <a:spcAft>
                <a:spcPts val="0"/>
              </a:spcAft>
              <a:buNone/>
            </a:pPr>
            <a:endParaRPr sz="15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689" name="Google Shape;689;p26"/>
          <p:cNvSpPr/>
          <p:nvPr/>
        </p:nvSpPr>
        <p:spPr>
          <a:xfrm>
            <a:off x="5331600" y="3021840"/>
            <a:ext cx="4518000" cy="1837440"/>
          </a:xfrm>
          <a:prstGeom prst="rect">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26"/>
          <p:cNvSpPr/>
          <p:nvPr/>
        </p:nvSpPr>
        <p:spPr>
          <a:xfrm>
            <a:off x="5331600" y="3021840"/>
            <a:ext cx="4518000" cy="585000"/>
          </a:xfrm>
          <a:prstGeom prst="roundRect">
            <a:avLst>
              <a:gd name="adj" fmla="val 16667"/>
            </a:avLst>
          </a:prstGeom>
          <a:solidFill>
            <a:srgbClr val="21B4A9"/>
          </a:solidFill>
          <a:ln w="25400" cap="flat" cmpd="sng">
            <a:solidFill>
              <a:srgbClr val="21B4A9"/>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dirty="0" smtClean="0">
                <a:solidFill>
                  <a:srgbClr val="FFFFFF"/>
                </a:solidFill>
                <a:latin typeface="Calibri"/>
                <a:ea typeface="Calibri"/>
                <a:cs typeface="Calibri"/>
                <a:sym typeface="Calibri"/>
              </a:rPr>
              <a:t>La trasformazione digitale favorisce…</a:t>
            </a:r>
            <a:endParaRPr lang="it-IT" sz="1800" b="0" i="0" u="none" strike="noStrike" cap="none" dirty="0">
              <a:solidFill>
                <a:srgbClr val="000000"/>
              </a:solidFill>
              <a:sym typeface="Arial"/>
            </a:endParaRPr>
          </a:p>
        </p:txBody>
      </p:sp>
      <p:sp>
        <p:nvSpPr>
          <p:cNvPr id="691" name="Google Shape;691;p26"/>
          <p:cNvSpPr/>
          <p:nvPr/>
        </p:nvSpPr>
        <p:spPr>
          <a:xfrm>
            <a:off x="2743200" y="4949280"/>
            <a:ext cx="4730040" cy="1837440"/>
          </a:xfrm>
          <a:prstGeom prst="rect">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26"/>
          <p:cNvSpPr/>
          <p:nvPr/>
        </p:nvSpPr>
        <p:spPr>
          <a:xfrm>
            <a:off x="2749675" y="4950000"/>
            <a:ext cx="4730100" cy="927300"/>
          </a:xfrm>
          <a:prstGeom prst="roundRect">
            <a:avLst>
              <a:gd name="adj" fmla="val 16667"/>
            </a:avLst>
          </a:prstGeom>
          <a:solidFill>
            <a:srgbClr val="FAB632"/>
          </a:solidFill>
          <a:ln w="25400" cap="flat" cmpd="sng">
            <a:solidFill>
              <a:srgbClr val="FAB632"/>
            </a:solidFill>
            <a:prstDash val="solid"/>
            <a:miter lim="8000"/>
            <a:headEnd type="none" w="sm" len="sm"/>
            <a:tailEnd type="none" w="sm" len="sm"/>
          </a:ln>
        </p:spPr>
        <p:txBody>
          <a:bodyPr spcFirstLastPara="1" wrap="square" lIns="90000" tIns="45000" rIns="90000" bIns="45000" anchor="ctr" anchorCtr="0">
            <a:noAutofit/>
          </a:bodyPr>
          <a:lstStyle/>
          <a:p>
            <a:pPr lvl="0" algn="ctr">
              <a:buSzPts val="1800"/>
            </a:pPr>
            <a:r>
              <a:rPr lang="it-IT" sz="1800" dirty="0">
                <a:solidFill>
                  <a:srgbClr val="FFFFFF"/>
                </a:solidFill>
                <a:latin typeface="Calibri"/>
                <a:ea typeface="Calibri"/>
                <a:cs typeface="Calibri"/>
                <a:sym typeface="Calibri"/>
              </a:rPr>
              <a:t>Uno degli obiettivi dello "slow fashion" è quello di ridurre l'utilizzo di acqua, energia e prodotti chimici durante il processo </a:t>
            </a:r>
            <a:r>
              <a:rPr lang="it-IT" sz="1800" dirty="0" smtClean="0">
                <a:solidFill>
                  <a:srgbClr val="FFFFFF"/>
                </a:solidFill>
                <a:latin typeface="Calibri"/>
                <a:ea typeface="Calibri"/>
                <a:cs typeface="Calibri"/>
                <a:sym typeface="Calibri"/>
              </a:rPr>
              <a:t>produttivo.</a:t>
            </a:r>
            <a:endParaRPr sz="1800" b="0" i="0" u="none" strike="noStrike" cap="none" dirty="0">
              <a:solidFill>
                <a:srgbClr val="000000"/>
              </a:solidFill>
              <a:latin typeface="Arial"/>
              <a:ea typeface="Arial"/>
              <a:cs typeface="Arial"/>
              <a:sym typeface="Arial"/>
            </a:endParaRPr>
          </a:p>
        </p:txBody>
      </p:sp>
      <p:sp>
        <p:nvSpPr>
          <p:cNvPr id="695" name="Google Shape;695;p26"/>
          <p:cNvSpPr/>
          <p:nvPr/>
        </p:nvSpPr>
        <p:spPr>
          <a:xfrm>
            <a:off x="5338440" y="3695760"/>
            <a:ext cx="4518000" cy="783376"/>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L’uso efficiente delle risorse</a:t>
            </a:r>
          </a:p>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Inclusione sociale</a:t>
            </a:r>
          </a:p>
          <a:p>
            <a:pPr marL="343080" marR="0" lvl="0" indent="-343080" algn="l" rtl="0">
              <a:lnSpc>
                <a:spcPct val="100000"/>
              </a:lnSpc>
              <a:spcBef>
                <a:spcPts val="0"/>
              </a:spcBef>
              <a:spcAft>
                <a:spcPts val="0"/>
              </a:spcAft>
              <a:buSzPts val="1500"/>
              <a:buFont typeface="Calibri"/>
              <a:buAutoNum type="alphaLcParenR"/>
            </a:pPr>
            <a:r>
              <a:rPr lang="it-IT" sz="1500" b="1" dirty="0" smtClean="0">
                <a:latin typeface="Calibri"/>
                <a:ea typeface="Calibri"/>
                <a:cs typeface="Calibri"/>
                <a:sym typeface="Calibri"/>
              </a:rPr>
              <a:t>Entrambe</a:t>
            </a:r>
            <a:endParaRPr lang="it-IT" sz="1500" b="1" dirty="0">
              <a:latin typeface="Calibri"/>
              <a:ea typeface="Calibri"/>
              <a:cs typeface="Calibri"/>
              <a:sym typeface="Calibri"/>
            </a:endParaRPr>
          </a:p>
        </p:txBody>
      </p:sp>
      <p:sp>
        <p:nvSpPr>
          <p:cNvPr id="696" name="Google Shape;696;p26"/>
          <p:cNvSpPr/>
          <p:nvPr/>
        </p:nvSpPr>
        <p:spPr>
          <a:xfrm>
            <a:off x="2743200" y="6009900"/>
            <a:ext cx="4730100" cy="552544"/>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it-IT" sz="1500" b="1" dirty="0" smtClean="0">
                <a:latin typeface="Calibri"/>
                <a:ea typeface="Calibri"/>
                <a:cs typeface="Calibri"/>
                <a:sym typeface="Calibri"/>
              </a:rPr>
              <a:t>Vero</a:t>
            </a:r>
          </a:p>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Falso</a:t>
            </a:r>
            <a:endParaRPr lang="it-IT" sz="1500" b="1" dirty="0">
              <a:latin typeface="Calibri"/>
              <a:ea typeface="Calibri"/>
              <a:cs typeface="Calibri"/>
              <a:sym typeface="Calibri"/>
            </a:endParaRPr>
          </a:p>
        </p:txBody>
      </p:sp>
      <p:sp>
        <p:nvSpPr>
          <p:cNvPr id="697" name="Google Shape;697;p26"/>
          <p:cNvSpPr/>
          <p:nvPr/>
        </p:nvSpPr>
        <p:spPr>
          <a:xfrm>
            <a:off x="525600" y="1783172"/>
            <a:ext cx="4518000" cy="783376"/>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Economia collaborativa</a:t>
            </a:r>
          </a:p>
          <a:p>
            <a:pPr marL="343080" marR="0" lvl="0" indent="-343080" algn="l" rtl="0">
              <a:lnSpc>
                <a:spcPct val="100000"/>
              </a:lnSpc>
              <a:spcBef>
                <a:spcPts val="0"/>
              </a:spcBef>
              <a:spcAft>
                <a:spcPts val="0"/>
              </a:spcAft>
              <a:buSzPts val="1500"/>
              <a:buFont typeface="Calibri"/>
              <a:buAutoNum type="alphaLcParenR"/>
            </a:pPr>
            <a:r>
              <a:rPr lang="it-IT" sz="1500" b="1" dirty="0" smtClean="0">
                <a:latin typeface="Calibri"/>
                <a:ea typeface="Calibri"/>
                <a:cs typeface="Calibri"/>
                <a:sym typeface="Calibri"/>
              </a:rPr>
              <a:t>Economia circolare</a:t>
            </a:r>
          </a:p>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Cultura aziendale</a:t>
            </a:r>
            <a:endParaRPr lang="it-IT" sz="1500" dirty="0">
              <a:latin typeface="Calibri"/>
              <a:ea typeface="Calibri"/>
              <a:cs typeface="Calibri"/>
              <a:sym typeface="Calibri"/>
            </a:endParaRPr>
          </a:p>
        </p:txBody>
      </p:sp>
      <p:sp>
        <p:nvSpPr>
          <p:cNvPr id="698" name="Google Shape;698;p26"/>
          <p:cNvSpPr/>
          <p:nvPr/>
        </p:nvSpPr>
        <p:spPr>
          <a:xfrm>
            <a:off x="5331600" y="1529640"/>
            <a:ext cx="4518000" cy="783376"/>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it-IT" sz="1500" b="1" dirty="0" smtClean="0">
                <a:latin typeface="Calibri"/>
                <a:ea typeface="Calibri"/>
                <a:cs typeface="Calibri"/>
                <a:sym typeface="Calibri"/>
              </a:rPr>
              <a:t>Promuove la crescita economica locale</a:t>
            </a:r>
          </a:p>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Diminuisce lo scambio culturale</a:t>
            </a:r>
          </a:p>
          <a:p>
            <a:pPr marL="343080" marR="0" lvl="0" indent="-343080" algn="l" rtl="0">
              <a:lnSpc>
                <a:spcPct val="100000"/>
              </a:lnSpc>
              <a:spcBef>
                <a:spcPts val="0"/>
              </a:spcBef>
              <a:spcAft>
                <a:spcPts val="0"/>
              </a:spcAft>
              <a:buSzPts val="1500"/>
              <a:buFont typeface="Calibri"/>
              <a:buAutoNum type="alphaLcParenR"/>
            </a:pPr>
            <a:r>
              <a:rPr lang="it-IT" sz="1500" dirty="0" smtClean="0">
                <a:latin typeface="Calibri"/>
                <a:ea typeface="Calibri"/>
                <a:cs typeface="Calibri"/>
                <a:sym typeface="Calibri"/>
              </a:rPr>
              <a:t>Migliora le condizioni di vita dei visitatori</a:t>
            </a:r>
            <a:endParaRPr lang="it-IT" sz="1500" dirty="0">
              <a:latin typeface="Calibri"/>
              <a:ea typeface="Calibri"/>
              <a:cs typeface="Calibri"/>
              <a:sym typeface="Calibri"/>
            </a:endParaRPr>
          </a:p>
        </p:txBody>
      </p:sp>
      <p:sp>
        <p:nvSpPr>
          <p:cNvPr id="20" name="Google Shape;661;p25"/>
          <p:cNvSpPr/>
          <p:nvPr/>
        </p:nvSpPr>
        <p:spPr>
          <a:xfrm>
            <a:off x="550800" y="270000"/>
            <a:ext cx="8245080" cy="54936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600"/>
              <a:buFont typeface="Arial"/>
              <a:buNone/>
            </a:pPr>
            <a:r>
              <a:rPr lang="it-IT" sz="3600" b="1" i="0" u="none" strike="noStrike" cap="none" dirty="0" smtClean="0">
                <a:solidFill>
                  <a:srgbClr val="21B4A9"/>
                </a:solidFill>
                <a:latin typeface="Calibri"/>
                <a:ea typeface="Calibri"/>
                <a:cs typeface="Calibri"/>
                <a:sym typeface="Calibri"/>
              </a:rPr>
              <a:t>Test di auto-valutazione</a:t>
            </a:r>
            <a:endParaRPr lang="it-IT" sz="3600" b="0" i="0" u="none" strike="noStrike" cap="none" dirty="0">
              <a:solidFill>
                <a:srgbClr val="000000"/>
              </a:solidFil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2"/>
        <p:cNvGrpSpPr/>
        <p:nvPr/>
      </p:nvGrpSpPr>
      <p:grpSpPr>
        <a:xfrm>
          <a:off x="0" y="0"/>
          <a:ext cx="0" cy="0"/>
          <a:chOff x="0" y="0"/>
          <a:chExt cx="0" cy="0"/>
        </a:xfrm>
      </p:grpSpPr>
      <p:sp>
        <p:nvSpPr>
          <p:cNvPr id="703" name="Google Shape;703;p27"/>
          <p:cNvSpPr/>
          <p:nvPr/>
        </p:nvSpPr>
        <p:spPr>
          <a:xfrm>
            <a:off x="4849560" y="4214160"/>
            <a:ext cx="1950480" cy="3952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rgbClr val="EA4E46"/>
                </a:solidFill>
                <a:latin typeface="Calibri"/>
                <a:ea typeface="Calibri"/>
                <a:cs typeface="Calibri"/>
                <a:sym typeface="Calibri"/>
              </a:rPr>
              <a:t>moreproject.eu</a:t>
            </a:r>
            <a:endParaRPr sz="2000" b="0" i="0" u="none" strike="noStrike" cap="none" dirty="0">
              <a:solidFill>
                <a:srgbClr val="000000"/>
              </a:solidFill>
              <a:latin typeface="Arial"/>
              <a:ea typeface="Arial"/>
              <a:cs typeface="Arial"/>
              <a:sym typeface="Arial"/>
            </a:endParaRPr>
          </a:p>
        </p:txBody>
      </p:sp>
      <p:pic>
        <p:nvPicPr>
          <p:cNvPr id="704" name="Google Shape;704;p27"/>
          <p:cNvPicPr preferRelativeResize="0"/>
          <p:nvPr/>
        </p:nvPicPr>
        <p:blipFill rotWithShape="1">
          <a:blip r:embed="rId4">
            <a:alphaModFix/>
          </a:blip>
          <a:srcRect l="17327" t="38446" r="19051" b="33333"/>
          <a:stretch/>
        </p:blipFill>
        <p:spPr>
          <a:xfrm>
            <a:off x="9123840" y="327960"/>
            <a:ext cx="2765880" cy="1225440"/>
          </a:xfrm>
          <a:prstGeom prst="rect">
            <a:avLst/>
          </a:prstGeom>
          <a:noFill/>
          <a:ln>
            <a:noFill/>
          </a:ln>
        </p:spPr>
      </p:pic>
      <p:pic>
        <p:nvPicPr>
          <p:cNvPr id="705" name="Google Shape;705;p27" descr="Texto&#10;&#10;Descripción generada automáticamente"/>
          <p:cNvPicPr preferRelativeResize="0"/>
          <p:nvPr/>
        </p:nvPicPr>
        <p:blipFill rotWithShape="1">
          <a:blip r:embed="rId5">
            <a:alphaModFix/>
          </a:blip>
          <a:srcRect/>
          <a:stretch/>
        </p:blipFill>
        <p:spPr>
          <a:xfrm>
            <a:off x="199080" y="6234480"/>
            <a:ext cx="2303640" cy="483120"/>
          </a:xfrm>
          <a:prstGeom prst="rect">
            <a:avLst/>
          </a:prstGeom>
          <a:noFill/>
          <a:ln>
            <a:noFill/>
          </a:ln>
        </p:spPr>
      </p:pic>
      <p:sp>
        <p:nvSpPr>
          <p:cNvPr id="6" name="Google Shape;123;p1"/>
          <p:cNvSpPr/>
          <p:nvPr/>
        </p:nvSpPr>
        <p:spPr>
          <a:xfrm>
            <a:off x="2503440" y="6117840"/>
            <a:ext cx="7901280" cy="598710"/>
          </a:xfrm>
          <a:prstGeom prst="rect">
            <a:avLst/>
          </a:prstGeom>
          <a:noFill/>
          <a:ln>
            <a:noFill/>
          </a:ln>
        </p:spPr>
        <p:txBody>
          <a:bodyPr spcFirstLastPara="1" wrap="square" lIns="90000" tIns="45000" rIns="90000" bIns="45000" anchor="t" anchorCtr="0">
            <a:spAutoFit/>
          </a:bodyPr>
          <a:lstStyle/>
          <a:p>
            <a:pPr lvl="0">
              <a:buSzPts val="1100"/>
            </a:pPr>
            <a:r>
              <a:rPr lang="it-IT" sz="1100" dirty="0" smtClean="0">
                <a:latin typeface="Calibri"/>
                <a:ea typeface="Calibri"/>
                <a:cs typeface="Calibri"/>
                <a:sym typeface="Calibri"/>
              </a:rPr>
              <a:t>Il </a:t>
            </a:r>
            <a:r>
              <a:rPr lang="it-IT" sz="1100" dirty="0">
                <a:latin typeface="Calibri"/>
                <a:ea typeface="Calibri"/>
                <a:cs typeface="Calibri"/>
                <a:sym typeface="Calibri"/>
              </a:rPr>
              <a:t>sostegno della Commissione europea alla produzione di questa pubblicazione non costituisce un'approvazione del contenuto che riflette le visualizzazioni soltanto degli autori e la Commissione non può essere ritenuta responsabile per qualunque informazione contenuto in esso</a:t>
            </a:r>
            <a:endParaRPr sz="1100" b="0" i="0" u="none" strike="noStrike" cap="none"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sp>
        <p:nvSpPr>
          <p:cNvPr id="172" name="Google Shape;172;p4"/>
          <p:cNvSpPr/>
          <p:nvPr/>
        </p:nvSpPr>
        <p:spPr>
          <a:xfrm>
            <a:off x="850805" y="251430"/>
            <a:ext cx="8208600" cy="639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it-IT" sz="3600" b="1" i="0" u="none" strike="noStrike" cap="none" dirty="0" smtClean="0">
                <a:solidFill>
                  <a:srgbClr val="FAB632"/>
                </a:solidFill>
                <a:latin typeface="Calibri"/>
                <a:ea typeface="Calibri"/>
                <a:cs typeface="Calibri"/>
                <a:sym typeface="Calibri"/>
              </a:rPr>
              <a:t>Uni</a:t>
            </a:r>
            <a:r>
              <a:rPr lang="it-IT" sz="3600" b="1" dirty="0" smtClean="0">
                <a:solidFill>
                  <a:srgbClr val="FAB632"/>
                </a:solidFill>
                <a:latin typeface="Calibri"/>
                <a:ea typeface="Calibri"/>
                <a:cs typeface="Calibri"/>
                <a:sym typeface="Calibri"/>
              </a:rPr>
              <a:t>tà</a:t>
            </a:r>
            <a:r>
              <a:rPr lang="it-IT" sz="3600" b="1" i="0" u="none" strike="noStrike" cap="none" dirty="0" smtClean="0">
                <a:solidFill>
                  <a:srgbClr val="FAB632"/>
                </a:solidFill>
                <a:latin typeface="Calibri"/>
                <a:ea typeface="Calibri"/>
                <a:cs typeface="Calibri"/>
                <a:sym typeface="Calibri"/>
              </a:rPr>
              <a:t> 1: </a:t>
            </a:r>
            <a:r>
              <a:rPr lang="it-IT" sz="3600" b="1" dirty="0" smtClean="0">
                <a:solidFill>
                  <a:srgbClr val="FAB632"/>
                </a:solidFill>
                <a:latin typeface="Calibri"/>
                <a:ea typeface="Calibri"/>
                <a:cs typeface="Calibri"/>
                <a:sym typeface="Calibri"/>
              </a:rPr>
              <a:t>Green Economy</a:t>
            </a:r>
            <a:r>
              <a:rPr lang="it-IT" sz="3600" b="1" i="0" u="none" strike="noStrike" cap="none" dirty="0" smtClean="0">
                <a:solidFill>
                  <a:srgbClr val="FAB632"/>
                </a:solidFill>
                <a:latin typeface="Calibri"/>
                <a:ea typeface="Calibri"/>
                <a:cs typeface="Calibri"/>
                <a:sym typeface="Calibri"/>
              </a:rPr>
              <a:t> </a:t>
            </a:r>
            <a:endParaRPr lang="it-IT" sz="3600" b="0" i="0" u="none" strike="noStrike" cap="none" dirty="0">
              <a:solidFill>
                <a:srgbClr val="000000"/>
              </a:solidFill>
              <a:sym typeface="Arial"/>
            </a:endParaRPr>
          </a:p>
        </p:txBody>
      </p:sp>
      <p:sp>
        <p:nvSpPr>
          <p:cNvPr id="173" name="Google Shape;173;p4"/>
          <p:cNvSpPr/>
          <p:nvPr/>
        </p:nvSpPr>
        <p:spPr>
          <a:xfrm>
            <a:off x="850805" y="830670"/>
            <a:ext cx="7692900" cy="460211"/>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dirty="0" smtClean="0">
                <a:solidFill>
                  <a:srgbClr val="21B4A9"/>
                </a:solidFill>
                <a:latin typeface="Calibri"/>
                <a:ea typeface="Calibri"/>
                <a:cs typeface="Calibri"/>
                <a:sym typeface="Calibri"/>
              </a:rPr>
              <a:t>Sezione </a:t>
            </a:r>
            <a:r>
              <a:rPr lang="en-GB" sz="2400" b="0" i="0" u="none" strike="noStrike" cap="none" dirty="0" smtClean="0">
                <a:solidFill>
                  <a:srgbClr val="21B4A9"/>
                </a:solidFill>
                <a:latin typeface="Calibri"/>
                <a:ea typeface="Calibri"/>
                <a:cs typeface="Calibri"/>
                <a:sym typeface="Calibri"/>
              </a:rPr>
              <a:t>1</a:t>
            </a:r>
            <a:r>
              <a:rPr lang="en-GB" sz="2400" b="0" i="0" u="none" strike="noStrike" cap="none" dirty="0">
                <a:solidFill>
                  <a:srgbClr val="21B4A9"/>
                </a:solidFill>
                <a:latin typeface="Calibri"/>
                <a:ea typeface="Calibri"/>
                <a:cs typeface="Calibri"/>
                <a:sym typeface="Calibri"/>
              </a:rPr>
              <a:t>: </a:t>
            </a:r>
            <a:r>
              <a:rPr lang="en-GB" sz="2400" b="0" i="0" u="none" strike="noStrike" cap="none" dirty="0" smtClean="0">
                <a:solidFill>
                  <a:srgbClr val="21B4A9"/>
                </a:solidFill>
                <a:latin typeface="Calibri"/>
                <a:ea typeface="Calibri"/>
                <a:cs typeface="Calibri"/>
                <a:sym typeface="Calibri"/>
              </a:rPr>
              <a:t>Cos’è la Green Economy</a:t>
            </a:r>
            <a:endParaRPr sz="2400" b="0" i="0" u="none" strike="noStrike" cap="none" dirty="0">
              <a:solidFill>
                <a:srgbClr val="000000"/>
              </a:solidFill>
              <a:latin typeface="Arial"/>
              <a:ea typeface="Arial"/>
              <a:cs typeface="Arial"/>
              <a:sym typeface="Arial"/>
            </a:endParaRPr>
          </a:p>
        </p:txBody>
      </p:sp>
      <p:sp>
        <p:nvSpPr>
          <p:cNvPr id="174" name="Google Shape;174;p4"/>
          <p:cNvSpPr/>
          <p:nvPr/>
        </p:nvSpPr>
        <p:spPr>
          <a:xfrm>
            <a:off x="850800" y="1458550"/>
            <a:ext cx="5740800" cy="1845205"/>
          </a:xfrm>
          <a:prstGeom prst="rect">
            <a:avLst/>
          </a:prstGeom>
          <a:noFill/>
          <a:ln w="9525" cap="flat" cmpd="sng">
            <a:solidFill>
              <a:srgbClr val="C00000"/>
            </a:solidFill>
            <a:prstDash val="solid"/>
            <a:round/>
            <a:headEnd type="none" w="sm" len="sm"/>
            <a:tailEnd type="none" w="sm" len="sm"/>
          </a:ln>
        </p:spPr>
        <p:txBody>
          <a:bodyPr spcFirstLastPara="1" wrap="square" lIns="90000" tIns="45000" rIns="90000" bIns="45000" anchor="t" anchorCtr="0">
            <a:spAutoFit/>
          </a:bodyPr>
          <a:lstStyle/>
          <a:p>
            <a:pPr lvl="0" algn="just">
              <a:buSzPts val="2000"/>
            </a:pPr>
            <a:r>
              <a:rPr lang="it-IT" sz="1900" dirty="0">
                <a:latin typeface="Calibri"/>
                <a:ea typeface="Calibri"/>
                <a:cs typeface="Calibri"/>
                <a:sym typeface="Calibri"/>
              </a:rPr>
              <a:t>Il Programma delle Nazioni Unite per l'ambiente (UNEP) definisce un'economia verde quando questa “si traduce in un miglioramento del benessere umano e dell'equità sociale, riducendo significativamente i rischi ambientali e la scarsità ecologica e raggiungendo lo sviluppo economico e l'efficienza delle risorse”.</a:t>
            </a:r>
            <a:endParaRPr sz="1900" b="0" i="0" u="none" strike="noStrike" cap="none" dirty="0">
              <a:solidFill>
                <a:srgbClr val="000000"/>
              </a:solidFill>
              <a:latin typeface="Arial"/>
              <a:ea typeface="Arial"/>
              <a:cs typeface="Arial"/>
              <a:sym typeface="Arial"/>
            </a:endParaRPr>
          </a:p>
        </p:txBody>
      </p:sp>
      <p:sp>
        <p:nvSpPr>
          <p:cNvPr id="176" name="Google Shape;176;p4"/>
          <p:cNvSpPr/>
          <p:nvPr/>
        </p:nvSpPr>
        <p:spPr>
          <a:xfrm>
            <a:off x="850799" y="3807213"/>
            <a:ext cx="5336625" cy="1537800"/>
          </a:xfrm>
          <a:prstGeom prst="rect">
            <a:avLst/>
          </a:prstGeom>
          <a:noFill/>
          <a:ln w="9525" cap="flat" cmpd="sng">
            <a:solidFill>
              <a:srgbClr val="1C8C7F"/>
            </a:solidFill>
            <a:prstDash val="solid"/>
            <a:round/>
            <a:headEnd type="none" w="sm" len="sm"/>
            <a:tailEnd type="none" w="sm" len="sm"/>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rgbClr val="000000"/>
              </a:buClr>
              <a:buSzPts val="2000"/>
              <a:buFont typeface="Arial"/>
              <a:buNone/>
            </a:pPr>
            <a:r>
              <a:rPr lang="it-IT" sz="1700" dirty="0" smtClean="0">
                <a:latin typeface="Calibri"/>
                <a:ea typeface="Calibri"/>
                <a:cs typeface="Calibri"/>
                <a:sym typeface="Calibri"/>
              </a:rPr>
              <a:t>Principali obiettivi della Green Economy:</a:t>
            </a:r>
          </a:p>
          <a:p>
            <a:pPr marL="0" marR="0" lvl="0" indent="0" algn="just" rtl="0">
              <a:lnSpc>
                <a:spcPct val="100000"/>
              </a:lnSpc>
              <a:spcBef>
                <a:spcPts val="0"/>
              </a:spcBef>
              <a:spcAft>
                <a:spcPts val="0"/>
              </a:spcAft>
              <a:buClr>
                <a:srgbClr val="000000"/>
              </a:buClr>
              <a:buSzPts val="2000"/>
              <a:buFont typeface="Arial"/>
              <a:buNone/>
            </a:pPr>
            <a:endParaRPr lang="it-IT" sz="600" b="0" i="0" u="none" strike="noStrike" cap="none" dirty="0" smtClean="0">
              <a:solidFill>
                <a:srgbClr val="000000"/>
              </a:solidFill>
              <a:latin typeface="Calibri"/>
              <a:ea typeface="Calibri"/>
              <a:cs typeface="Calibri"/>
              <a:sym typeface="Calibri"/>
            </a:endParaRPr>
          </a:p>
          <a:p>
            <a:pPr marL="457200" lvl="0" algn="just">
              <a:buClr>
                <a:schemeClr val="dk1"/>
              </a:buClr>
              <a:buSzPts val="1100"/>
            </a:pPr>
            <a:r>
              <a:rPr lang="it-IT" sz="1700" dirty="0" smtClean="0">
                <a:latin typeface="Calibri"/>
                <a:ea typeface="Calibri"/>
                <a:cs typeface="Calibri"/>
                <a:sym typeface="Calibri"/>
              </a:rPr>
              <a:t> Produzione di beni e servizi rispettosi dell'ambiente</a:t>
            </a:r>
          </a:p>
          <a:p>
            <a:pPr marL="457200" lvl="0" algn="just">
              <a:buClr>
                <a:schemeClr val="dk1"/>
              </a:buClr>
              <a:buSzPts val="1100"/>
            </a:pPr>
            <a:r>
              <a:rPr lang="it-IT" sz="1700" dirty="0" smtClean="0">
                <a:latin typeface="Calibri"/>
                <a:ea typeface="Calibri"/>
                <a:cs typeface="Calibri"/>
                <a:sym typeface="Calibri"/>
              </a:rPr>
              <a:t> Promozione della crescita del prodotto nazionale</a:t>
            </a:r>
          </a:p>
          <a:p>
            <a:pPr marL="457200" marR="0" lvl="0" indent="0" algn="just" rtl="0">
              <a:lnSpc>
                <a:spcPct val="100000"/>
              </a:lnSpc>
              <a:spcBef>
                <a:spcPts val="0"/>
              </a:spcBef>
              <a:spcAft>
                <a:spcPts val="0"/>
              </a:spcAft>
              <a:buClr>
                <a:schemeClr val="dk1"/>
              </a:buClr>
              <a:buSzPts val="1100"/>
              <a:buFont typeface="Arial"/>
              <a:buNone/>
            </a:pPr>
            <a:r>
              <a:rPr lang="it-IT" sz="1700" dirty="0" smtClean="0">
                <a:latin typeface="Calibri"/>
                <a:ea typeface="Calibri"/>
                <a:cs typeface="Calibri"/>
                <a:sym typeface="Calibri"/>
              </a:rPr>
              <a:t> Aumento dell’innovazione</a:t>
            </a:r>
          </a:p>
          <a:p>
            <a:pPr marL="457200" marR="0" lvl="0" indent="0" algn="just" rtl="0">
              <a:lnSpc>
                <a:spcPct val="100000"/>
              </a:lnSpc>
              <a:spcBef>
                <a:spcPts val="0"/>
              </a:spcBef>
              <a:spcAft>
                <a:spcPts val="0"/>
              </a:spcAft>
              <a:buClr>
                <a:schemeClr val="dk1"/>
              </a:buClr>
              <a:buSzPts val="1100"/>
              <a:buFont typeface="Arial"/>
              <a:buNone/>
            </a:pPr>
            <a:endParaRPr sz="1700" dirty="0">
              <a:latin typeface="Calibri"/>
              <a:ea typeface="Calibri"/>
              <a:cs typeface="Calibri"/>
              <a:sym typeface="Calibri"/>
            </a:endParaRPr>
          </a:p>
          <a:p>
            <a:pPr marL="457200" marR="0" lvl="0" indent="0" algn="just" rtl="0">
              <a:lnSpc>
                <a:spcPct val="100000"/>
              </a:lnSpc>
              <a:spcBef>
                <a:spcPts val="0"/>
              </a:spcBef>
              <a:spcAft>
                <a:spcPts val="0"/>
              </a:spcAft>
              <a:buClr>
                <a:srgbClr val="000000"/>
              </a:buClr>
              <a:buSzPts val="1700"/>
              <a:buFont typeface="Arial"/>
              <a:buNone/>
            </a:pPr>
            <a:endParaRPr sz="1700" dirty="0">
              <a:latin typeface="Calibri"/>
              <a:ea typeface="Calibri"/>
              <a:cs typeface="Calibri"/>
              <a:sym typeface="Calibri"/>
            </a:endParaRPr>
          </a:p>
        </p:txBody>
      </p:sp>
      <p:grpSp>
        <p:nvGrpSpPr>
          <p:cNvPr id="177" name="Google Shape;177;p4"/>
          <p:cNvGrpSpPr/>
          <p:nvPr/>
        </p:nvGrpSpPr>
        <p:grpSpPr>
          <a:xfrm>
            <a:off x="6710689" y="1196610"/>
            <a:ext cx="5148900" cy="5082300"/>
            <a:chOff x="6690150" y="1907550"/>
            <a:chExt cx="5148900" cy="5082300"/>
          </a:xfrm>
        </p:grpSpPr>
        <p:sp>
          <p:nvSpPr>
            <p:cNvPr id="178" name="Google Shape;178;p4"/>
            <p:cNvSpPr/>
            <p:nvPr/>
          </p:nvSpPr>
          <p:spPr>
            <a:xfrm>
              <a:off x="6690150" y="1907550"/>
              <a:ext cx="5148900" cy="5082300"/>
            </a:xfrm>
            <a:prstGeom prst="ellipse">
              <a:avLst/>
            </a:prstGeom>
            <a:solidFill>
              <a:srgbClr val="C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4"/>
            <p:cNvSpPr/>
            <p:nvPr/>
          </p:nvSpPr>
          <p:spPr>
            <a:xfrm>
              <a:off x="7365450" y="2876375"/>
              <a:ext cx="3798300" cy="3860700"/>
            </a:xfrm>
            <a:prstGeom prst="ellipse">
              <a:avLst/>
            </a:prstGeom>
            <a:solidFill>
              <a:srgbClr val="F29B2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0" name="Google Shape;180;p4"/>
            <p:cNvGrpSpPr/>
            <p:nvPr/>
          </p:nvGrpSpPr>
          <p:grpSpPr>
            <a:xfrm>
              <a:off x="7907825" y="3677122"/>
              <a:ext cx="2652030" cy="2396485"/>
              <a:chOff x="4766977" y="1849464"/>
              <a:chExt cx="4467706" cy="4313328"/>
            </a:xfrm>
          </p:grpSpPr>
          <p:sp>
            <p:nvSpPr>
              <p:cNvPr id="181" name="Google Shape;181;p4"/>
              <p:cNvSpPr/>
              <p:nvPr/>
            </p:nvSpPr>
            <p:spPr>
              <a:xfrm>
                <a:off x="5191429" y="1849464"/>
                <a:ext cx="3734208" cy="2110486"/>
              </a:xfrm>
              <a:custGeom>
                <a:avLst/>
                <a:gdLst/>
                <a:ahLst/>
                <a:cxnLst/>
                <a:rect l="l" t="t" r="r" b="b"/>
                <a:pathLst>
                  <a:path w="4160677" h="2384730" extrusionOk="0">
                    <a:moveTo>
                      <a:pt x="4115355" y="1224198"/>
                    </a:moveTo>
                    <a:cubicBezTo>
                      <a:pt x="3918414" y="1338439"/>
                      <a:pt x="3721323" y="1452377"/>
                      <a:pt x="3524232" y="1566165"/>
                    </a:cubicBezTo>
                    <a:cubicBezTo>
                      <a:pt x="3518045" y="1569787"/>
                      <a:pt x="3511707" y="1573107"/>
                      <a:pt x="3505368" y="1576276"/>
                    </a:cubicBezTo>
                    <a:cubicBezTo>
                      <a:pt x="3448625" y="1606458"/>
                      <a:pt x="3432930" y="1598913"/>
                      <a:pt x="3423574" y="1536888"/>
                    </a:cubicBezTo>
                    <a:cubicBezTo>
                      <a:pt x="3403955" y="1406349"/>
                      <a:pt x="3278246" y="1299956"/>
                      <a:pt x="3147405" y="1303276"/>
                    </a:cubicBezTo>
                    <a:cubicBezTo>
                      <a:pt x="3002379" y="1306898"/>
                      <a:pt x="2882253" y="1417215"/>
                      <a:pt x="2871387" y="1556356"/>
                    </a:cubicBezTo>
                    <a:cubicBezTo>
                      <a:pt x="2859012" y="1715568"/>
                      <a:pt x="2968273" y="1846409"/>
                      <a:pt x="3127183" y="1862707"/>
                    </a:cubicBezTo>
                    <a:cubicBezTo>
                      <a:pt x="3243385" y="1874629"/>
                      <a:pt x="3326085" y="1964573"/>
                      <a:pt x="3323368" y="2075946"/>
                    </a:cubicBezTo>
                    <a:cubicBezTo>
                      <a:pt x="3320803" y="2187017"/>
                      <a:pt x="3232821" y="2274546"/>
                      <a:pt x="3117374" y="2281035"/>
                    </a:cubicBezTo>
                    <a:cubicBezTo>
                      <a:pt x="2999813" y="2287524"/>
                      <a:pt x="2888440" y="2164078"/>
                      <a:pt x="2908210" y="2047121"/>
                    </a:cubicBezTo>
                    <a:cubicBezTo>
                      <a:pt x="2913190" y="2018146"/>
                      <a:pt x="2927677" y="1990831"/>
                      <a:pt x="2935072" y="1962158"/>
                    </a:cubicBezTo>
                    <a:cubicBezTo>
                      <a:pt x="2938996" y="1947218"/>
                      <a:pt x="2937034" y="1930768"/>
                      <a:pt x="2937788" y="1915074"/>
                    </a:cubicBezTo>
                    <a:cubicBezTo>
                      <a:pt x="2923603" y="1917790"/>
                      <a:pt x="2907304" y="1916884"/>
                      <a:pt x="2895231" y="1923676"/>
                    </a:cubicBezTo>
                    <a:cubicBezTo>
                      <a:pt x="2826868" y="1961705"/>
                      <a:pt x="2759561" y="2001697"/>
                      <a:pt x="2691802" y="2040934"/>
                    </a:cubicBezTo>
                    <a:cubicBezTo>
                      <a:pt x="2503464" y="2150044"/>
                      <a:pt x="2314673" y="2258247"/>
                      <a:pt x="2126938" y="2368715"/>
                    </a:cubicBezTo>
                    <a:cubicBezTo>
                      <a:pt x="2090719" y="2390145"/>
                      <a:pt x="2062499" y="2390145"/>
                      <a:pt x="2025374" y="2368262"/>
                    </a:cubicBezTo>
                    <a:cubicBezTo>
                      <a:pt x="1827982" y="2251909"/>
                      <a:pt x="1629079" y="2138725"/>
                      <a:pt x="1430479" y="2024334"/>
                    </a:cubicBezTo>
                    <a:cubicBezTo>
                      <a:pt x="1424292" y="2020863"/>
                      <a:pt x="1417954" y="2017543"/>
                      <a:pt x="1412068" y="2013770"/>
                    </a:cubicBezTo>
                    <a:cubicBezTo>
                      <a:pt x="1373887" y="1989322"/>
                      <a:pt x="1372680" y="1971062"/>
                      <a:pt x="1408899" y="1942238"/>
                    </a:cubicBezTo>
                    <a:cubicBezTo>
                      <a:pt x="1465944" y="1897115"/>
                      <a:pt x="1501710" y="1839316"/>
                      <a:pt x="1514990" y="1767632"/>
                    </a:cubicBezTo>
                    <a:cubicBezTo>
                      <a:pt x="1543060" y="1614759"/>
                      <a:pt x="1438478" y="1472449"/>
                      <a:pt x="1277455" y="1444228"/>
                    </a:cubicBezTo>
                    <a:cubicBezTo>
                      <a:pt x="1135446" y="1419478"/>
                      <a:pt x="991174" y="1525268"/>
                      <a:pt x="965369" y="1671049"/>
                    </a:cubicBezTo>
                    <a:cubicBezTo>
                      <a:pt x="954503" y="1732621"/>
                      <a:pt x="966123" y="1789213"/>
                      <a:pt x="989514" y="1845805"/>
                    </a:cubicBezTo>
                    <a:cubicBezTo>
                      <a:pt x="1026790" y="1935597"/>
                      <a:pt x="1007926" y="2028710"/>
                      <a:pt x="942128" y="2088773"/>
                    </a:cubicBezTo>
                    <a:cubicBezTo>
                      <a:pt x="875274" y="2150044"/>
                      <a:pt x="775370" y="2160758"/>
                      <a:pt x="696292" y="2115032"/>
                    </a:cubicBezTo>
                    <a:cubicBezTo>
                      <a:pt x="617667" y="2069607"/>
                      <a:pt x="576921" y="1979060"/>
                      <a:pt x="596540" y="1893191"/>
                    </a:cubicBezTo>
                    <a:cubicBezTo>
                      <a:pt x="617969" y="1799022"/>
                      <a:pt x="690709" y="1735337"/>
                      <a:pt x="783671" y="1725981"/>
                    </a:cubicBezTo>
                    <a:cubicBezTo>
                      <a:pt x="805855" y="1723717"/>
                      <a:pt x="827133" y="1712550"/>
                      <a:pt x="848864" y="1705457"/>
                    </a:cubicBezTo>
                    <a:cubicBezTo>
                      <a:pt x="832113" y="1689762"/>
                      <a:pt x="817777" y="1670143"/>
                      <a:pt x="798309" y="1658976"/>
                    </a:cubicBezTo>
                    <a:cubicBezTo>
                      <a:pt x="548550" y="1513798"/>
                      <a:pt x="298036" y="1369979"/>
                      <a:pt x="47824" y="1225858"/>
                    </a:cubicBezTo>
                    <a:cubicBezTo>
                      <a:pt x="-10428" y="1192356"/>
                      <a:pt x="-12390" y="1185112"/>
                      <a:pt x="25338" y="1127011"/>
                    </a:cubicBezTo>
                    <a:cubicBezTo>
                      <a:pt x="328671" y="661749"/>
                      <a:pt x="739604" y="331856"/>
                      <a:pt x="1262212" y="143366"/>
                    </a:cubicBezTo>
                    <a:cubicBezTo>
                      <a:pt x="1483148" y="63685"/>
                      <a:pt x="1711176" y="17506"/>
                      <a:pt x="1946146" y="7546"/>
                    </a:cubicBezTo>
                    <a:cubicBezTo>
                      <a:pt x="1990061" y="5735"/>
                      <a:pt x="2034127" y="2566"/>
                      <a:pt x="2078194" y="0"/>
                    </a:cubicBezTo>
                    <a:cubicBezTo>
                      <a:pt x="2562772" y="7847"/>
                      <a:pt x="3008113" y="141103"/>
                      <a:pt x="3416481" y="404142"/>
                    </a:cubicBezTo>
                    <a:cubicBezTo>
                      <a:pt x="3711363" y="594141"/>
                      <a:pt x="3947842" y="839071"/>
                      <a:pt x="4138142" y="1131538"/>
                    </a:cubicBezTo>
                    <a:cubicBezTo>
                      <a:pt x="4172097" y="1183905"/>
                      <a:pt x="4170135" y="1192356"/>
                      <a:pt x="4115355" y="1224198"/>
                    </a:cubicBezTo>
                    <a:close/>
                  </a:path>
                </a:pathLst>
              </a:custGeom>
              <a:solidFill>
                <a:srgbClr val="21B4A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 name="Google Shape;182;p4"/>
              <p:cNvSpPr/>
              <p:nvPr/>
            </p:nvSpPr>
            <p:spPr>
              <a:xfrm>
                <a:off x="6691374" y="2968805"/>
                <a:ext cx="2543309" cy="3193987"/>
              </a:xfrm>
              <a:custGeom>
                <a:avLst/>
                <a:gdLst/>
                <a:ahLst/>
                <a:cxnLst/>
                <a:rect l="l" t="t" r="r" b="b"/>
                <a:pathLst>
                  <a:path w="2833770" h="3609025" extrusionOk="0">
                    <a:moveTo>
                      <a:pt x="449902" y="3543039"/>
                    </a:moveTo>
                    <a:cubicBezTo>
                      <a:pt x="447789" y="3316067"/>
                      <a:pt x="446129" y="3089095"/>
                      <a:pt x="444469" y="2862124"/>
                    </a:cubicBezTo>
                    <a:cubicBezTo>
                      <a:pt x="444318" y="2855031"/>
                      <a:pt x="444620" y="2847787"/>
                      <a:pt x="444922" y="2840845"/>
                    </a:cubicBezTo>
                    <a:cubicBezTo>
                      <a:pt x="446733" y="2776707"/>
                      <a:pt x="461069" y="2766898"/>
                      <a:pt x="519472" y="2789534"/>
                    </a:cubicBezTo>
                    <a:cubicBezTo>
                      <a:pt x="642616" y="2837223"/>
                      <a:pt x="797000" y="2781235"/>
                      <a:pt x="858722" y="2666240"/>
                    </a:cubicBezTo>
                    <a:cubicBezTo>
                      <a:pt x="927086" y="2538870"/>
                      <a:pt x="890716" y="2380261"/>
                      <a:pt x="775117" y="2301938"/>
                    </a:cubicBezTo>
                    <a:cubicBezTo>
                      <a:pt x="642918" y="2212296"/>
                      <a:pt x="475406" y="2242026"/>
                      <a:pt x="382746" y="2371509"/>
                    </a:cubicBezTo>
                    <a:cubicBezTo>
                      <a:pt x="314987" y="2466130"/>
                      <a:pt x="196068" y="2493144"/>
                      <a:pt x="100691" y="2435646"/>
                    </a:cubicBezTo>
                    <a:cubicBezTo>
                      <a:pt x="5466" y="2378450"/>
                      <a:pt x="-27131" y="2258928"/>
                      <a:pt x="24179" y="2155855"/>
                    </a:cubicBezTo>
                    <a:cubicBezTo>
                      <a:pt x="76546" y="2050971"/>
                      <a:pt x="238776" y="2015658"/>
                      <a:pt x="330530" y="2090661"/>
                    </a:cubicBezTo>
                    <a:cubicBezTo>
                      <a:pt x="353318" y="2109374"/>
                      <a:pt x="369767" y="2135331"/>
                      <a:pt x="391046" y="2156006"/>
                    </a:cubicBezTo>
                    <a:cubicBezTo>
                      <a:pt x="402214" y="2166721"/>
                      <a:pt x="417305" y="2173210"/>
                      <a:pt x="430585" y="2181661"/>
                    </a:cubicBezTo>
                    <a:cubicBezTo>
                      <a:pt x="435263" y="2168079"/>
                      <a:pt x="444016" y="2154346"/>
                      <a:pt x="444167" y="2140462"/>
                    </a:cubicBezTo>
                    <a:cubicBezTo>
                      <a:pt x="444922" y="2062440"/>
                      <a:pt x="443262" y="1984419"/>
                      <a:pt x="442658" y="1906398"/>
                    </a:cubicBezTo>
                    <a:cubicBezTo>
                      <a:pt x="440847" y="1689386"/>
                      <a:pt x="439942" y="1472375"/>
                      <a:pt x="436622" y="1255212"/>
                    </a:cubicBezTo>
                    <a:cubicBezTo>
                      <a:pt x="435867" y="1213259"/>
                      <a:pt x="449751" y="1188962"/>
                      <a:pt x="487177" y="1167532"/>
                    </a:cubicBezTo>
                    <a:cubicBezTo>
                      <a:pt x="685626" y="1054348"/>
                      <a:pt x="882114" y="938297"/>
                      <a:pt x="1079507" y="823151"/>
                    </a:cubicBezTo>
                    <a:cubicBezTo>
                      <a:pt x="1085543" y="819529"/>
                      <a:pt x="1091580" y="815605"/>
                      <a:pt x="1097918" y="812436"/>
                    </a:cubicBezTo>
                    <a:cubicBezTo>
                      <a:pt x="1138061" y="791611"/>
                      <a:pt x="1154510" y="799609"/>
                      <a:pt x="1161603" y="845184"/>
                    </a:cubicBezTo>
                    <a:cubicBezTo>
                      <a:pt x="1172770" y="916868"/>
                      <a:pt x="1205216" y="976478"/>
                      <a:pt x="1260903" y="1023411"/>
                    </a:cubicBezTo>
                    <a:cubicBezTo>
                      <a:pt x="1379822" y="1123466"/>
                      <a:pt x="1555181" y="1103395"/>
                      <a:pt x="1659009" y="977987"/>
                    </a:cubicBezTo>
                    <a:cubicBezTo>
                      <a:pt x="1750612" y="867368"/>
                      <a:pt x="1729937" y="690047"/>
                      <a:pt x="1615999" y="595576"/>
                    </a:cubicBezTo>
                    <a:cubicBezTo>
                      <a:pt x="1567858" y="555735"/>
                      <a:pt x="1512926" y="537626"/>
                      <a:pt x="1452259" y="529929"/>
                    </a:cubicBezTo>
                    <a:cubicBezTo>
                      <a:pt x="1355827" y="517705"/>
                      <a:pt x="1284445" y="455228"/>
                      <a:pt x="1264525" y="368604"/>
                    </a:cubicBezTo>
                    <a:cubicBezTo>
                      <a:pt x="1244303" y="280321"/>
                      <a:pt x="1284294" y="188566"/>
                      <a:pt x="1362920" y="142840"/>
                    </a:cubicBezTo>
                    <a:cubicBezTo>
                      <a:pt x="1441092" y="97264"/>
                      <a:pt x="1539939" y="106923"/>
                      <a:pt x="1604831" y="166382"/>
                    </a:cubicBezTo>
                    <a:cubicBezTo>
                      <a:pt x="1676062" y="231576"/>
                      <a:pt x="1695529" y="326047"/>
                      <a:pt x="1657801" y="411161"/>
                    </a:cubicBezTo>
                    <a:cubicBezTo>
                      <a:pt x="1655387" y="416745"/>
                      <a:pt x="1653425" y="422631"/>
                      <a:pt x="1651916" y="428667"/>
                    </a:cubicBezTo>
                    <a:cubicBezTo>
                      <a:pt x="1646030" y="452511"/>
                      <a:pt x="1668365" y="472733"/>
                      <a:pt x="1691606" y="464584"/>
                    </a:cubicBezTo>
                    <a:cubicBezTo>
                      <a:pt x="1697491" y="462471"/>
                      <a:pt x="1703226" y="460057"/>
                      <a:pt x="1708659" y="457038"/>
                    </a:cubicBezTo>
                    <a:cubicBezTo>
                      <a:pt x="1957965" y="312616"/>
                      <a:pt x="2206366" y="167137"/>
                      <a:pt x="2455070" y="21959"/>
                    </a:cubicBezTo>
                    <a:cubicBezTo>
                      <a:pt x="2513020" y="-11845"/>
                      <a:pt x="2520264" y="-10034"/>
                      <a:pt x="2552106" y="51538"/>
                    </a:cubicBezTo>
                    <a:cubicBezTo>
                      <a:pt x="2806544" y="544417"/>
                      <a:pt x="2890451" y="1063403"/>
                      <a:pt x="2796281" y="1608950"/>
                    </a:cubicBezTo>
                    <a:cubicBezTo>
                      <a:pt x="2756592" y="1839544"/>
                      <a:pt x="2684154" y="2059724"/>
                      <a:pt x="2576856" y="2268134"/>
                    </a:cubicBezTo>
                    <a:cubicBezTo>
                      <a:pt x="2556784" y="2307069"/>
                      <a:pt x="2537769" y="2346608"/>
                      <a:pt x="2518302" y="2385996"/>
                    </a:cubicBezTo>
                    <a:cubicBezTo>
                      <a:pt x="2272315" y="2801457"/>
                      <a:pt x="1936838" y="3120787"/>
                      <a:pt x="1506739" y="3343986"/>
                    </a:cubicBezTo>
                    <a:cubicBezTo>
                      <a:pt x="1196162" y="3505159"/>
                      <a:pt x="866721" y="3588312"/>
                      <a:pt x="518718" y="3608082"/>
                    </a:cubicBezTo>
                    <a:cubicBezTo>
                      <a:pt x="456844" y="3612005"/>
                      <a:pt x="450505" y="3606120"/>
                      <a:pt x="449902" y="3543039"/>
                    </a:cubicBezTo>
                    <a:close/>
                  </a:path>
                </a:pathLst>
              </a:custGeom>
              <a:solidFill>
                <a:srgbClr val="21B4A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D473F"/>
                  </a:solidFill>
                  <a:latin typeface="Calibri"/>
                  <a:ea typeface="Calibri"/>
                  <a:cs typeface="Calibri"/>
                  <a:sym typeface="Calibri"/>
                </a:endParaRPr>
              </a:p>
            </p:txBody>
          </p:sp>
          <p:sp>
            <p:nvSpPr>
              <p:cNvPr id="183" name="Google Shape;183;p4"/>
              <p:cNvSpPr/>
              <p:nvPr/>
            </p:nvSpPr>
            <p:spPr>
              <a:xfrm>
                <a:off x="4876505" y="2968805"/>
                <a:ext cx="2547599" cy="3185530"/>
              </a:xfrm>
              <a:custGeom>
                <a:avLst/>
                <a:gdLst/>
                <a:ahLst/>
                <a:cxnLst/>
                <a:rect l="l" t="t" r="r" b="b"/>
                <a:pathLst>
                  <a:path w="2838550" h="3599469" extrusionOk="0">
                    <a:moveTo>
                      <a:pt x="366310" y="20199"/>
                    </a:moveTo>
                    <a:cubicBezTo>
                      <a:pt x="563250" y="133232"/>
                      <a:pt x="759888" y="246416"/>
                      <a:pt x="956677" y="359751"/>
                    </a:cubicBezTo>
                    <a:cubicBezTo>
                      <a:pt x="962865" y="363222"/>
                      <a:pt x="968901" y="367146"/>
                      <a:pt x="974787" y="370918"/>
                    </a:cubicBezTo>
                    <a:cubicBezTo>
                      <a:pt x="1029115" y="404874"/>
                      <a:pt x="1030322" y="422229"/>
                      <a:pt x="981276" y="461164"/>
                    </a:cubicBezTo>
                    <a:cubicBezTo>
                      <a:pt x="877901" y="543260"/>
                      <a:pt x="848323" y="704887"/>
                      <a:pt x="916233" y="816260"/>
                    </a:cubicBezTo>
                    <a:cubicBezTo>
                      <a:pt x="991538" y="939706"/>
                      <a:pt x="1146827" y="988299"/>
                      <a:pt x="1272838" y="928237"/>
                    </a:cubicBezTo>
                    <a:cubicBezTo>
                      <a:pt x="1416959" y="859572"/>
                      <a:pt x="1475966" y="699756"/>
                      <a:pt x="1411073" y="554427"/>
                    </a:cubicBezTo>
                    <a:cubicBezTo>
                      <a:pt x="1363687" y="448185"/>
                      <a:pt x="1400510" y="331832"/>
                      <a:pt x="1498301" y="278560"/>
                    </a:cubicBezTo>
                    <a:cubicBezTo>
                      <a:pt x="1595790" y="225288"/>
                      <a:pt x="1715463" y="257583"/>
                      <a:pt x="1778393" y="354016"/>
                    </a:cubicBezTo>
                    <a:cubicBezTo>
                      <a:pt x="1842531" y="452109"/>
                      <a:pt x="1791070" y="609963"/>
                      <a:pt x="1679697" y="651313"/>
                    </a:cubicBezTo>
                    <a:cubicBezTo>
                      <a:pt x="1652080" y="661575"/>
                      <a:pt x="1621294" y="662631"/>
                      <a:pt x="1592621" y="670479"/>
                    </a:cubicBezTo>
                    <a:cubicBezTo>
                      <a:pt x="1577680" y="674553"/>
                      <a:pt x="1564400" y="684513"/>
                      <a:pt x="1550516" y="691757"/>
                    </a:cubicBezTo>
                    <a:cubicBezTo>
                      <a:pt x="1559873" y="702774"/>
                      <a:pt x="1567267" y="717262"/>
                      <a:pt x="1579189" y="724203"/>
                    </a:cubicBezTo>
                    <a:cubicBezTo>
                      <a:pt x="1646194" y="764195"/>
                      <a:pt x="1714256" y="802376"/>
                      <a:pt x="1781864" y="841160"/>
                    </a:cubicBezTo>
                    <a:cubicBezTo>
                      <a:pt x="1970051" y="949364"/>
                      <a:pt x="2157786" y="1058172"/>
                      <a:pt x="2346728" y="1165018"/>
                    </a:cubicBezTo>
                    <a:cubicBezTo>
                      <a:pt x="2383249" y="1185542"/>
                      <a:pt x="2397283" y="1209838"/>
                      <a:pt x="2396831" y="1252848"/>
                    </a:cubicBezTo>
                    <a:cubicBezTo>
                      <a:pt x="2394265" y="1481178"/>
                      <a:pt x="2395020" y="1709508"/>
                      <a:pt x="2394718" y="1937989"/>
                    </a:cubicBezTo>
                    <a:cubicBezTo>
                      <a:pt x="2394718" y="1945082"/>
                      <a:pt x="2395171" y="1952174"/>
                      <a:pt x="2394718" y="1959267"/>
                    </a:cubicBezTo>
                    <a:cubicBezTo>
                      <a:pt x="2392454" y="2004390"/>
                      <a:pt x="2377212" y="2014652"/>
                      <a:pt x="2334353" y="1997599"/>
                    </a:cubicBezTo>
                    <a:cubicBezTo>
                      <a:pt x="2266896" y="1970888"/>
                      <a:pt x="2198985" y="1968775"/>
                      <a:pt x="2130320" y="1993223"/>
                    </a:cubicBezTo>
                    <a:cubicBezTo>
                      <a:pt x="1983935" y="2045287"/>
                      <a:pt x="1912554" y="2206763"/>
                      <a:pt x="1968240" y="2359788"/>
                    </a:cubicBezTo>
                    <a:cubicBezTo>
                      <a:pt x="2017438" y="2494703"/>
                      <a:pt x="2180875" y="2566537"/>
                      <a:pt x="2320016" y="2515831"/>
                    </a:cubicBezTo>
                    <a:cubicBezTo>
                      <a:pt x="2378721" y="2494401"/>
                      <a:pt x="2422033" y="2456221"/>
                      <a:pt x="2459459" y="2407778"/>
                    </a:cubicBezTo>
                    <a:cubicBezTo>
                      <a:pt x="2518767" y="2330662"/>
                      <a:pt x="2608711" y="2300631"/>
                      <a:pt x="2693524" y="2327342"/>
                    </a:cubicBezTo>
                    <a:cubicBezTo>
                      <a:pt x="2779845" y="2354506"/>
                      <a:pt x="2838852" y="2435395"/>
                      <a:pt x="2838550" y="2526244"/>
                    </a:cubicBezTo>
                    <a:cubicBezTo>
                      <a:pt x="2838248" y="2616791"/>
                      <a:pt x="2780147" y="2697076"/>
                      <a:pt x="2695938" y="2723033"/>
                    </a:cubicBezTo>
                    <a:cubicBezTo>
                      <a:pt x="2603580" y="2751556"/>
                      <a:pt x="2512278" y="2720468"/>
                      <a:pt x="2457950" y="2645012"/>
                    </a:cubicBezTo>
                    <a:cubicBezTo>
                      <a:pt x="2454328" y="2640031"/>
                      <a:pt x="2450253" y="2635504"/>
                      <a:pt x="2445726" y="2631128"/>
                    </a:cubicBezTo>
                    <a:cubicBezTo>
                      <a:pt x="2428069" y="2613924"/>
                      <a:pt x="2399396" y="2623129"/>
                      <a:pt x="2394567" y="2647275"/>
                    </a:cubicBezTo>
                    <a:cubicBezTo>
                      <a:pt x="2393360" y="2653463"/>
                      <a:pt x="2392605" y="2659650"/>
                      <a:pt x="2392605" y="2665837"/>
                    </a:cubicBezTo>
                    <a:cubicBezTo>
                      <a:pt x="2391247" y="2953929"/>
                      <a:pt x="2391247" y="3241869"/>
                      <a:pt x="2390794" y="3529809"/>
                    </a:cubicBezTo>
                    <a:cubicBezTo>
                      <a:pt x="2390643" y="3596814"/>
                      <a:pt x="2385361" y="3602247"/>
                      <a:pt x="2316244" y="3598625"/>
                    </a:cubicBezTo>
                    <a:cubicBezTo>
                      <a:pt x="1762397" y="3569197"/>
                      <a:pt x="1272084" y="3379199"/>
                      <a:pt x="848926" y="3022292"/>
                    </a:cubicBezTo>
                    <a:cubicBezTo>
                      <a:pt x="669945" y="2871380"/>
                      <a:pt x="516618" y="2697680"/>
                      <a:pt x="391059" y="2499834"/>
                    </a:cubicBezTo>
                    <a:cubicBezTo>
                      <a:pt x="367668" y="2462861"/>
                      <a:pt x="343069" y="2426491"/>
                      <a:pt x="318923" y="2389668"/>
                    </a:cubicBezTo>
                    <a:cubicBezTo>
                      <a:pt x="84708" y="1967417"/>
                      <a:pt x="-21232" y="1516642"/>
                      <a:pt x="3517" y="1032668"/>
                    </a:cubicBezTo>
                    <a:cubicBezTo>
                      <a:pt x="21476" y="683306"/>
                      <a:pt x="116098" y="356884"/>
                      <a:pt x="274857" y="46608"/>
                    </a:cubicBezTo>
                    <a:cubicBezTo>
                      <a:pt x="303379" y="-8625"/>
                      <a:pt x="311529" y="-11191"/>
                      <a:pt x="366310" y="20199"/>
                    </a:cubicBezTo>
                    <a:close/>
                  </a:path>
                </a:pathLst>
              </a:custGeom>
              <a:solidFill>
                <a:srgbClr val="21B4A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4"/>
              <p:cNvSpPr/>
              <p:nvPr/>
            </p:nvSpPr>
            <p:spPr>
              <a:xfrm>
                <a:off x="6185667" y="2322606"/>
                <a:ext cx="17457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b="1" dirty="0" smtClean="0">
                    <a:solidFill>
                      <a:srgbClr val="FFFFFF"/>
                    </a:solidFill>
                    <a:latin typeface="Calibri"/>
                    <a:ea typeface="Calibri"/>
                    <a:cs typeface="Calibri"/>
                    <a:sym typeface="Calibri"/>
                  </a:rPr>
                  <a:t>Equilibrio sociale</a:t>
                </a:r>
                <a:endParaRPr b="1"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b="1"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b="1" dirty="0">
                  <a:solidFill>
                    <a:srgbClr val="FFFFFF"/>
                  </a:solidFill>
                  <a:latin typeface="Calibri"/>
                  <a:ea typeface="Calibri"/>
                  <a:cs typeface="Calibri"/>
                  <a:sym typeface="Calibri"/>
                </a:endParaRPr>
              </a:p>
            </p:txBody>
          </p:sp>
          <p:sp>
            <p:nvSpPr>
              <p:cNvPr id="185" name="Google Shape;185;p4"/>
              <p:cNvSpPr/>
              <p:nvPr/>
            </p:nvSpPr>
            <p:spPr>
              <a:xfrm>
                <a:off x="7288670" y="4161763"/>
                <a:ext cx="17457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it-IT" b="1" dirty="0" smtClean="0">
                    <a:solidFill>
                      <a:srgbClr val="FFFFFF"/>
                    </a:solidFill>
                    <a:latin typeface="Calibri"/>
                    <a:ea typeface="Calibri"/>
                    <a:cs typeface="Calibri"/>
                    <a:sym typeface="Calibri"/>
                  </a:rPr>
                  <a:t>Equilibrio economico</a:t>
                </a:r>
                <a:endParaRPr lang="it-IT" sz="1400" b="1" i="0" u="none" strike="noStrike" cap="none" dirty="0">
                  <a:solidFill>
                    <a:srgbClr val="FFFFFF"/>
                  </a:solidFill>
                  <a:latin typeface="Calibri"/>
                  <a:ea typeface="Calibri"/>
                  <a:cs typeface="Calibri"/>
                  <a:sym typeface="Calibri"/>
                </a:endParaRPr>
              </a:p>
            </p:txBody>
          </p:sp>
          <p:sp>
            <p:nvSpPr>
              <p:cNvPr id="186" name="Google Shape;186;p4"/>
              <p:cNvSpPr/>
              <p:nvPr/>
            </p:nvSpPr>
            <p:spPr>
              <a:xfrm>
                <a:off x="4766977" y="4161744"/>
                <a:ext cx="22266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b="1" dirty="0" smtClean="0">
                    <a:solidFill>
                      <a:srgbClr val="FFFFFF"/>
                    </a:solidFill>
                    <a:latin typeface="Calibri"/>
                    <a:ea typeface="Calibri"/>
                    <a:cs typeface="Calibri"/>
                    <a:sym typeface="Calibri"/>
                  </a:rPr>
                  <a:t>Equilibrio ambientale</a:t>
                </a:r>
                <a:endParaRPr b="1"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b="1"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b="1" dirty="0">
                  <a:solidFill>
                    <a:srgbClr val="FFFFFF"/>
                  </a:solidFill>
                  <a:latin typeface="Calibri"/>
                  <a:ea typeface="Calibri"/>
                  <a:cs typeface="Calibri"/>
                  <a:sym typeface="Calibri"/>
                </a:endParaRPr>
              </a:p>
            </p:txBody>
          </p:sp>
        </p:grpSp>
        <p:sp>
          <p:nvSpPr>
            <p:cNvPr id="187" name="Google Shape;187;p4"/>
            <p:cNvSpPr/>
            <p:nvPr/>
          </p:nvSpPr>
          <p:spPr>
            <a:xfrm>
              <a:off x="8363250" y="3043763"/>
              <a:ext cx="1802700" cy="45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it-IT" b="1" dirty="0" smtClean="0">
                  <a:solidFill>
                    <a:srgbClr val="FFFFFF"/>
                  </a:solidFill>
                  <a:latin typeface="Calibri"/>
                  <a:ea typeface="Calibri"/>
                  <a:cs typeface="Calibri"/>
                  <a:sym typeface="Calibri"/>
                </a:rPr>
                <a:t>Promozione del benessere sociale</a:t>
              </a:r>
              <a:endParaRPr lang="it-IT" sz="1400" b="1" i="0" u="none" strike="noStrike" cap="none" dirty="0">
                <a:solidFill>
                  <a:srgbClr val="FFFFFF"/>
                </a:solidFill>
                <a:latin typeface="Calibri"/>
                <a:ea typeface="Calibri"/>
                <a:cs typeface="Calibri"/>
                <a:sym typeface="Calibri"/>
              </a:endParaRPr>
            </a:p>
          </p:txBody>
        </p:sp>
        <p:sp>
          <p:nvSpPr>
            <p:cNvPr id="188" name="Google Shape;188;p4"/>
            <p:cNvSpPr/>
            <p:nvPr/>
          </p:nvSpPr>
          <p:spPr>
            <a:xfrm>
              <a:off x="8162863" y="6118250"/>
              <a:ext cx="2210400" cy="35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b="1" dirty="0" smtClean="0">
                  <a:solidFill>
                    <a:srgbClr val="FFFFFF"/>
                  </a:solidFill>
                  <a:latin typeface="Calibri"/>
                  <a:ea typeface="Calibri"/>
                  <a:cs typeface="Calibri"/>
                  <a:sym typeface="Calibri"/>
                </a:rPr>
                <a:t>Cura dell’ambiente</a:t>
              </a:r>
              <a:endParaRPr b="1"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b="1"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b="1" dirty="0">
                <a:solidFill>
                  <a:srgbClr val="FFFFFF"/>
                </a:solidFill>
                <a:latin typeface="Calibri"/>
                <a:ea typeface="Calibri"/>
                <a:cs typeface="Calibri"/>
                <a:sym typeface="Calibri"/>
              </a:endParaRPr>
            </a:p>
          </p:txBody>
        </p:sp>
        <p:sp>
          <p:nvSpPr>
            <p:cNvPr id="189" name="Google Shape;189;p4"/>
            <p:cNvSpPr/>
            <p:nvPr/>
          </p:nvSpPr>
          <p:spPr>
            <a:xfrm>
              <a:off x="8159387" y="2100665"/>
              <a:ext cx="2213875" cy="3739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it-IT" sz="1500" b="1" dirty="0" smtClean="0">
                  <a:solidFill>
                    <a:srgbClr val="FFFFFF"/>
                  </a:solidFill>
                  <a:latin typeface="Calibri"/>
                  <a:ea typeface="Calibri"/>
                  <a:cs typeface="Calibri"/>
                  <a:sym typeface="Calibri"/>
                </a:rPr>
                <a:t>Nuovo paradigma nell’attuale modello economico</a:t>
              </a:r>
              <a:endParaRPr sz="1500" b="1" i="0" u="none" strike="noStrike" cap="none" dirty="0">
                <a:solidFill>
                  <a:srgbClr val="FFFFFF"/>
                </a:solidFill>
                <a:latin typeface="Calibri"/>
                <a:ea typeface="Calibri"/>
                <a:cs typeface="Calibri"/>
                <a:sym typeface="Calibri"/>
              </a:endParaRPr>
            </a:p>
          </p:txBody>
        </p:sp>
      </p:grpSp>
      <p:sp>
        <p:nvSpPr>
          <p:cNvPr id="190" name="Google Shape;190;p4"/>
          <p:cNvSpPr/>
          <p:nvPr/>
        </p:nvSpPr>
        <p:spPr>
          <a:xfrm>
            <a:off x="1192867" y="4491037"/>
            <a:ext cx="179700" cy="1695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191" name="Google Shape;191;p4"/>
          <p:cNvSpPr/>
          <p:nvPr/>
        </p:nvSpPr>
        <p:spPr>
          <a:xfrm>
            <a:off x="1192867" y="4221005"/>
            <a:ext cx="179700" cy="1695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192" name="Google Shape;192;p4"/>
          <p:cNvSpPr/>
          <p:nvPr/>
        </p:nvSpPr>
        <p:spPr>
          <a:xfrm>
            <a:off x="1192887" y="4760735"/>
            <a:ext cx="179700" cy="1695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pic>
        <p:nvPicPr>
          <p:cNvPr id="193" name="Google Shape;193;p4"/>
          <p:cNvPicPr preferRelativeResize="0"/>
          <p:nvPr/>
        </p:nvPicPr>
        <p:blipFill rotWithShape="1">
          <a:blip r:embed="rId4">
            <a:alphaModFix/>
          </a:blip>
          <a:srcRect/>
          <a:stretch/>
        </p:blipFill>
        <p:spPr>
          <a:xfrm>
            <a:off x="2001425" y="5126875"/>
            <a:ext cx="1005649" cy="1225149"/>
          </a:xfrm>
          <a:prstGeom prst="rect">
            <a:avLst/>
          </a:prstGeom>
          <a:noFill/>
          <a:ln>
            <a:noFill/>
          </a:ln>
        </p:spPr>
      </p:pic>
      <p:pic>
        <p:nvPicPr>
          <p:cNvPr id="194" name="Google Shape;194;p4"/>
          <p:cNvPicPr preferRelativeResize="0"/>
          <p:nvPr/>
        </p:nvPicPr>
        <p:blipFill rotWithShape="1">
          <a:blip r:embed="rId4">
            <a:alphaModFix/>
          </a:blip>
          <a:srcRect/>
          <a:stretch/>
        </p:blipFill>
        <p:spPr>
          <a:xfrm>
            <a:off x="2468276" y="5126875"/>
            <a:ext cx="1005649" cy="1225149"/>
          </a:xfrm>
          <a:prstGeom prst="rect">
            <a:avLst/>
          </a:prstGeom>
          <a:noFill/>
          <a:ln>
            <a:noFill/>
          </a:ln>
        </p:spPr>
      </p:pic>
      <p:pic>
        <p:nvPicPr>
          <p:cNvPr id="195" name="Google Shape;195;p4"/>
          <p:cNvPicPr preferRelativeResize="0"/>
          <p:nvPr/>
        </p:nvPicPr>
        <p:blipFill rotWithShape="1">
          <a:blip r:embed="rId4">
            <a:alphaModFix/>
          </a:blip>
          <a:srcRect/>
          <a:stretch/>
        </p:blipFill>
        <p:spPr>
          <a:xfrm>
            <a:off x="2984950" y="5168993"/>
            <a:ext cx="1005649" cy="1225149"/>
          </a:xfrm>
          <a:prstGeom prst="rect">
            <a:avLst/>
          </a:prstGeom>
          <a:noFill/>
          <a:ln>
            <a:noFill/>
          </a:ln>
        </p:spPr>
      </p:pic>
      <p:pic>
        <p:nvPicPr>
          <p:cNvPr id="196" name="Google Shape;196;p4"/>
          <p:cNvPicPr preferRelativeResize="0"/>
          <p:nvPr/>
        </p:nvPicPr>
        <p:blipFill rotWithShape="1">
          <a:blip r:embed="rId4">
            <a:alphaModFix/>
          </a:blip>
          <a:srcRect/>
          <a:stretch/>
        </p:blipFill>
        <p:spPr>
          <a:xfrm>
            <a:off x="3451801" y="5126875"/>
            <a:ext cx="1005649" cy="1225149"/>
          </a:xfrm>
          <a:prstGeom prst="rect">
            <a:avLst/>
          </a:prstGeom>
          <a:noFill/>
          <a:ln>
            <a:noFill/>
          </a:ln>
        </p:spPr>
      </p:pic>
      <p:pic>
        <p:nvPicPr>
          <p:cNvPr id="197" name="Google Shape;197;p4"/>
          <p:cNvPicPr preferRelativeResize="0"/>
          <p:nvPr/>
        </p:nvPicPr>
        <p:blipFill rotWithShape="1">
          <a:blip r:embed="rId4">
            <a:alphaModFix/>
          </a:blip>
          <a:srcRect/>
          <a:stretch/>
        </p:blipFill>
        <p:spPr>
          <a:xfrm>
            <a:off x="3990600" y="5126875"/>
            <a:ext cx="1005649" cy="1225149"/>
          </a:xfrm>
          <a:prstGeom prst="rect">
            <a:avLst/>
          </a:prstGeom>
          <a:noFill/>
          <a:ln>
            <a:noFill/>
          </a:ln>
        </p:spPr>
      </p:pic>
      <p:pic>
        <p:nvPicPr>
          <p:cNvPr id="198" name="Google Shape;198;p4"/>
          <p:cNvPicPr preferRelativeResize="0"/>
          <p:nvPr/>
        </p:nvPicPr>
        <p:blipFill rotWithShape="1">
          <a:blip r:embed="rId4">
            <a:alphaModFix/>
          </a:blip>
          <a:srcRect/>
          <a:stretch/>
        </p:blipFill>
        <p:spPr>
          <a:xfrm>
            <a:off x="4457451" y="5126875"/>
            <a:ext cx="1005649" cy="1225149"/>
          </a:xfrm>
          <a:prstGeom prst="rect">
            <a:avLst/>
          </a:prstGeom>
          <a:noFill/>
          <a:ln>
            <a:noFill/>
          </a:ln>
        </p:spPr>
      </p:pic>
      <p:pic>
        <p:nvPicPr>
          <p:cNvPr id="199" name="Google Shape;199;p4"/>
          <p:cNvPicPr preferRelativeResize="0"/>
          <p:nvPr/>
        </p:nvPicPr>
        <p:blipFill rotWithShape="1">
          <a:blip r:embed="rId4">
            <a:alphaModFix/>
          </a:blip>
          <a:srcRect/>
          <a:stretch/>
        </p:blipFill>
        <p:spPr>
          <a:xfrm>
            <a:off x="1512451" y="5126875"/>
            <a:ext cx="1005649" cy="1225149"/>
          </a:xfrm>
          <a:prstGeom prst="rect">
            <a:avLst/>
          </a:prstGeom>
          <a:noFill/>
          <a:ln>
            <a:noFill/>
          </a:ln>
        </p:spPr>
      </p:pic>
      <p:pic>
        <p:nvPicPr>
          <p:cNvPr id="200" name="Google Shape;200;p4"/>
          <p:cNvPicPr preferRelativeResize="0"/>
          <p:nvPr/>
        </p:nvPicPr>
        <p:blipFill rotWithShape="1">
          <a:blip r:embed="rId4">
            <a:alphaModFix/>
          </a:blip>
          <a:srcRect/>
          <a:stretch/>
        </p:blipFill>
        <p:spPr>
          <a:xfrm>
            <a:off x="4844214" y="5126875"/>
            <a:ext cx="1005649" cy="1225149"/>
          </a:xfrm>
          <a:prstGeom prst="rect">
            <a:avLst/>
          </a:prstGeom>
          <a:noFill/>
          <a:ln>
            <a:noFill/>
          </a:ln>
        </p:spPr>
      </p:pic>
      <p:pic>
        <p:nvPicPr>
          <p:cNvPr id="201" name="Google Shape;201;p4"/>
          <p:cNvPicPr preferRelativeResize="0"/>
          <p:nvPr/>
        </p:nvPicPr>
        <p:blipFill rotWithShape="1">
          <a:blip r:embed="rId4">
            <a:alphaModFix/>
          </a:blip>
          <a:srcRect/>
          <a:stretch/>
        </p:blipFill>
        <p:spPr>
          <a:xfrm>
            <a:off x="5318276" y="5126875"/>
            <a:ext cx="1005649" cy="1225149"/>
          </a:xfrm>
          <a:prstGeom prst="rect">
            <a:avLst/>
          </a:prstGeom>
          <a:noFill/>
          <a:ln>
            <a:noFill/>
          </a:ln>
        </p:spPr>
      </p:pic>
      <p:pic>
        <p:nvPicPr>
          <p:cNvPr id="202" name="Google Shape;202;p4"/>
          <p:cNvPicPr preferRelativeResize="0"/>
          <p:nvPr/>
        </p:nvPicPr>
        <p:blipFill rotWithShape="1">
          <a:blip r:embed="rId4">
            <a:alphaModFix/>
          </a:blip>
          <a:srcRect/>
          <a:stretch/>
        </p:blipFill>
        <p:spPr>
          <a:xfrm>
            <a:off x="5857075" y="5126875"/>
            <a:ext cx="1005649" cy="12251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8"/>
        <p:cNvGrpSpPr/>
        <p:nvPr/>
      </p:nvGrpSpPr>
      <p:grpSpPr>
        <a:xfrm>
          <a:off x="0" y="0"/>
          <a:ext cx="0" cy="0"/>
          <a:chOff x="0" y="0"/>
          <a:chExt cx="0" cy="0"/>
        </a:xfrm>
      </p:grpSpPr>
      <p:sp>
        <p:nvSpPr>
          <p:cNvPr id="210" name="Google Shape;210;g17dbe8cb7e9_0_13"/>
          <p:cNvSpPr/>
          <p:nvPr/>
        </p:nvSpPr>
        <p:spPr>
          <a:xfrm>
            <a:off x="850805" y="2514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a:t>
            </a:r>
            <a:r>
              <a:rPr lang="en-GB" sz="3600" b="1" dirty="0" smtClean="0">
                <a:solidFill>
                  <a:srgbClr val="FAB632"/>
                </a:solidFill>
                <a:latin typeface="Calibri"/>
                <a:ea typeface="Calibri"/>
                <a:cs typeface="Calibri"/>
                <a:sym typeface="Calibri"/>
              </a:rPr>
              <a:t> </a:t>
            </a:r>
            <a:r>
              <a:rPr lang="en-GB" sz="3600" b="1" dirty="0">
                <a:solidFill>
                  <a:srgbClr val="FAB632"/>
                </a:solidFill>
                <a:latin typeface="Calibri"/>
                <a:ea typeface="Calibri"/>
                <a:cs typeface="Calibri"/>
                <a:sym typeface="Calibri"/>
              </a:rPr>
              <a:t>1: Green Economy </a:t>
            </a:r>
            <a:endParaRPr sz="3600" dirty="0">
              <a:solidFill>
                <a:schemeClr val="dk1"/>
              </a:solidFill>
            </a:endParaRPr>
          </a:p>
          <a:p>
            <a:pPr marL="0" marR="0" lvl="0" indent="0" algn="l" rtl="0">
              <a:lnSpc>
                <a:spcPct val="100000"/>
              </a:lnSpc>
              <a:spcBef>
                <a:spcPts val="0"/>
              </a:spcBef>
              <a:spcAft>
                <a:spcPts val="0"/>
              </a:spcAft>
              <a:buClr>
                <a:srgbClr val="000000"/>
              </a:buClr>
              <a:buSzPts val="3600"/>
              <a:buFont typeface="Arial"/>
              <a:buNone/>
            </a:pPr>
            <a:endParaRPr sz="3600" b="1" dirty="0">
              <a:solidFill>
                <a:srgbClr val="FAB632"/>
              </a:solidFill>
              <a:latin typeface="Calibri"/>
              <a:ea typeface="Calibri"/>
              <a:cs typeface="Calibri"/>
              <a:sym typeface="Calibri"/>
            </a:endParaRPr>
          </a:p>
        </p:txBody>
      </p:sp>
      <p:sp>
        <p:nvSpPr>
          <p:cNvPr id="211" name="Google Shape;211;g17dbe8cb7e9_0_13"/>
          <p:cNvSpPr/>
          <p:nvPr/>
        </p:nvSpPr>
        <p:spPr>
          <a:xfrm>
            <a:off x="850799" y="890425"/>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dirty="0" smtClean="0">
                <a:solidFill>
                  <a:srgbClr val="21B4A9"/>
                </a:solidFill>
                <a:latin typeface="Calibri"/>
                <a:ea typeface="Calibri"/>
                <a:cs typeface="Calibri"/>
                <a:sym typeface="Calibri"/>
              </a:rPr>
              <a:t>Sezione </a:t>
            </a:r>
            <a:r>
              <a:rPr lang="en-GB" sz="2400" b="0" i="0" u="none" strike="noStrike" cap="none" dirty="0" smtClean="0">
                <a:solidFill>
                  <a:srgbClr val="21B4A9"/>
                </a:solidFill>
                <a:latin typeface="Calibri"/>
                <a:ea typeface="Calibri"/>
                <a:cs typeface="Calibri"/>
                <a:sym typeface="Calibri"/>
              </a:rPr>
              <a:t>2</a:t>
            </a:r>
            <a:r>
              <a:rPr lang="en-GB" sz="2400" b="0" i="0" u="none" strike="noStrike" cap="none" dirty="0">
                <a:solidFill>
                  <a:srgbClr val="21B4A9"/>
                </a:solidFill>
                <a:latin typeface="Calibri"/>
                <a:ea typeface="Calibri"/>
                <a:cs typeface="Calibri"/>
                <a:sym typeface="Calibri"/>
              </a:rPr>
              <a:t>: </a:t>
            </a:r>
            <a:r>
              <a:rPr lang="it-IT" sz="2400" b="0" i="0" u="none" strike="noStrike" cap="none" dirty="0" smtClean="0">
                <a:solidFill>
                  <a:srgbClr val="21B4A9"/>
                </a:solidFill>
                <a:latin typeface="Calibri"/>
                <a:ea typeface="Calibri"/>
                <a:cs typeface="Calibri"/>
                <a:sym typeface="Calibri"/>
              </a:rPr>
              <a:t>I principi della </a:t>
            </a:r>
            <a:r>
              <a:rPr lang="it-IT" sz="2400" dirty="0" smtClean="0">
                <a:solidFill>
                  <a:srgbClr val="21B4A9"/>
                </a:solidFill>
                <a:latin typeface="Calibri"/>
                <a:ea typeface="Calibri"/>
                <a:cs typeface="Calibri"/>
                <a:sym typeface="Calibri"/>
              </a:rPr>
              <a:t>Green Economy</a:t>
            </a:r>
            <a:endParaRPr lang="it-IT" sz="2400" b="0" i="0" u="none" strike="noStrike" cap="none" dirty="0">
              <a:solidFill>
                <a:srgbClr val="000000"/>
              </a:solidFill>
              <a:sym typeface="Arial"/>
            </a:endParaRPr>
          </a:p>
        </p:txBody>
      </p:sp>
      <p:sp>
        <p:nvSpPr>
          <p:cNvPr id="212" name="Google Shape;212;g17dbe8cb7e9_0_13"/>
          <p:cNvSpPr/>
          <p:nvPr/>
        </p:nvSpPr>
        <p:spPr>
          <a:xfrm>
            <a:off x="3008400" y="1710063"/>
            <a:ext cx="4780500" cy="4146900"/>
          </a:xfrm>
          <a:prstGeom prst="octagon">
            <a:avLst>
              <a:gd name="adj" fmla="val 29289"/>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3" name="Google Shape;213;g17dbe8cb7e9_0_13"/>
          <p:cNvCxnSpPr>
            <a:stCxn id="212" idx="6"/>
          </p:cNvCxnSpPr>
          <p:nvPr/>
        </p:nvCxnSpPr>
        <p:spPr>
          <a:xfrm>
            <a:off x="4222986" y="1710063"/>
            <a:ext cx="1169100" cy="2069100"/>
          </a:xfrm>
          <a:prstGeom prst="straightConnector1">
            <a:avLst/>
          </a:prstGeom>
          <a:noFill/>
          <a:ln w="19050" cap="flat" cmpd="sng">
            <a:solidFill>
              <a:srgbClr val="C00000"/>
            </a:solidFill>
            <a:prstDash val="solid"/>
            <a:round/>
            <a:headEnd type="none" w="sm" len="sm"/>
            <a:tailEnd type="none" w="sm" len="sm"/>
          </a:ln>
        </p:spPr>
      </p:cxnSp>
      <p:cxnSp>
        <p:nvCxnSpPr>
          <p:cNvPr id="214" name="Google Shape;214;g17dbe8cb7e9_0_13"/>
          <p:cNvCxnSpPr>
            <a:stCxn id="212" idx="5"/>
          </p:cNvCxnSpPr>
          <p:nvPr/>
        </p:nvCxnSpPr>
        <p:spPr>
          <a:xfrm>
            <a:off x="3008400" y="2924649"/>
            <a:ext cx="2410200" cy="881400"/>
          </a:xfrm>
          <a:prstGeom prst="straightConnector1">
            <a:avLst/>
          </a:prstGeom>
          <a:noFill/>
          <a:ln w="19050" cap="flat" cmpd="sng">
            <a:solidFill>
              <a:srgbClr val="C00000"/>
            </a:solidFill>
            <a:prstDash val="solid"/>
            <a:round/>
            <a:headEnd type="none" w="sm" len="sm"/>
            <a:tailEnd type="none" w="sm" len="sm"/>
          </a:ln>
        </p:spPr>
      </p:cxnSp>
      <p:cxnSp>
        <p:nvCxnSpPr>
          <p:cNvPr id="215" name="Google Shape;215;g17dbe8cb7e9_0_13"/>
          <p:cNvCxnSpPr/>
          <p:nvPr/>
        </p:nvCxnSpPr>
        <p:spPr>
          <a:xfrm rot="10800000" flipH="1">
            <a:off x="5398800" y="2924627"/>
            <a:ext cx="2390400" cy="856500"/>
          </a:xfrm>
          <a:prstGeom prst="straightConnector1">
            <a:avLst/>
          </a:prstGeom>
          <a:noFill/>
          <a:ln w="19050" cap="flat" cmpd="sng">
            <a:solidFill>
              <a:srgbClr val="F29B26"/>
            </a:solidFill>
            <a:prstDash val="solid"/>
            <a:round/>
            <a:headEnd type="none" w="sm" len="sm"/>
            <a:tailEnd type="none" w="sm" len="sm"/>
          </a:ln>
        </p:spPr>
      </p:cxnSp>
      <p:cxnSp>
        <p:nvCxnSpPr>
          <p:cNvPr id="216" name="Google Shape;216;g17dbe8cb7e9_0_13"/>
          <p:cNvCxnSpPr>
            <a:stCxn id="212" idx="3"/>
          </p:cNvCxnSpPr>
          <p:nvPr/>
        </p:nvCxnSpPr>
        <p:spPr>
          <a:xfrm rot="10800000" flipH="1">
            <a:off x="4222986" y="3792663"/>
            <a:ext cx="1175700" cy="2064300"/>
          </a:xfrm>
          <a:prstGeom prst="straightConnector1">
            <a:avLst/>
          </a:prstGeom>
          <a:noFill/>
          <a:ln w="19050" cap="flat" cmpd="sng">
            <a:solidFill>
              <a:srgbClr val="F29B26"/>
            </a:solidFill>
            <a:prstDash val="solid"/>
            <a:round/>
            <a:headEnd type="none" w="sm" len="sm"/>
            <a:tailEnd type="none" w="sm" len="sm"/>
          </a:ln>
        </p:spPr>
      </p:cxnSp>
      <p:cxnSp>
        <p:nvCxnSpPr>
          <p:cNvPr id="217" name="Google Shape;217;g17dbe8cb7e9_0_13"/>
          <p:cNvCxnSpPr>
            <a:stCxn id="212" idx="7"/>
            <a:endCxn id="212" idx="6"/>
          </p:cNvCxnSpPr>
          <p:nvPr/>
        </p:nvCxnSpPr>
        <p:spPr>
          <a:xfrm rot="10800000">
            <a:off x="4222914" y="1710063"/>
            <a:ext cx="2351400" cy="0"/>
          </a:xfrm>
          <a:prstGeom prst="straightConnector1">
            <a:avLst/>
          </a:prstGeom>
          <a:noFill/>
          <a:ln w="38100" cap="flat" cmpd="sng">
            <a:solidFill>
              <a:srgbClr val="C00000"/>
            </a:solidFill>
            <a:prstDash val="solid"/>
            <a:round/>
            <a:headEnd type="none" w="sm" len="sm"/>
            <a:tailEnd type="none" w="sm" len="sm"/>
          </a:ln>
        </p:spPr>
      </p:cxnSp>
      <p:cxnSp>
        <p:nvCxnSpPr>
          <p:cNvPr id="218" name="Google Shape;218;g17dbe8cb7e9_0_13"/>
          <p:cNvCxnSpPr>
            <a:stCxn id="212" idx="6"/>
            <a:endCxn id="212" idx="5"/>
          </p:cNvCxnSpPr>
          <p:nvPr/>
        </p:nvCxnSpPr>
        <p:spPr>
          <a:xfrm flipH="1">
            <a:off x="3008286" y="1710063"/>
            <a:ext cx="1214700" cy="1214700"/>
          </a:xfrm>
          <a:prstGeom prst="straightConnector1">
            <a:avLst/>
          </a:prstGeom>
          <a:noFill/>
          <a:ln w="38100" cap="flat" cmpd="sng">
            <a:solidFill>
              <a:srgbClr val="C00000"/>
            </a:solidFill>
            <a:prstDash val="solid"/>
            <a:round/>
            <a:headEnd type="none" w="sm" len="sm"/>
            <a:tailEnd type="none" w="sm" len="sm"/>
          </a:ln>
        </p:spPr>
      </p:cxnSp>
      <p:cxnSp>
        <p:nvCxnSpPr>
          <p:cNvPr id="219" name="Google Shape;219;g17dbe8cb7e9_0_13"/>
          <p:cNvCxnSpPr>
            <a:stCxn id="212" idx="5"/>
            <a:endCxn id="212" idx="4"/>
          </p:cNvCxnSpPr>
          <p:nvPr/>
        </p:nvCxnSpPr>
        <p:spPr>
          <a:xfrm>
            <a:off x="3008400" y="2924649"/>
            <a:ext cx="0" cy="1717800"/>
          </a:xfrm>
          <a:prstGeom prst="straightConnector1">
            <a:avLst/>
          </a:prstGeom>
          <a:noFill/>
          <a:ln w="38100" cap="flat" cmpd="sng">
            <a:solidFill>
              <a:srgbClr val="C00000"/>
            </a:solidFill>
            <a:prstDash val="solid"/>
            <a:round/>
            <a:headEnd type="none" w="sm" len="sm"/>
            <a:tailEnd type="none" w="sm" len="sm"/>
          </a:ln>
        </p:spPr>
      </p:cxnSp>
      <p:cxnSp>
        <p:nvCxnSpPr>
          <p:cNvPr id="220" name="Google Shape;220;g17dbe8cb7e9_0_13"/>
          <p:cNvCxnSpPr>
            <a:stCxn id="212" idx="7"/>
          </p:cNvCxnSpPr>
          <p:nvPr/>
        </p:nvCxnSpPr>
        <p:spPr>
          <a:xfrm>
            <a:off x="6574314" y="1710063"/>
            <a:ext cx="1214700" cy="1214700"/>
          </a:xfrm>
          <a:prstGeom prst="straightConnector1">
            <a:avLst/>
          </a:prstGeom>
          <a:noFill/>
          <a:ln w="38100" cap="flat" cmpd="sng">
            <a:solidFill>
              <a:srgbClr val="F29B26"/>
            </a:solidFill>
            <a:prstDash val="solid"/>
            <a:round/>
            <a:headEnd type="none" w="sm" len="sm"/>
            <a:tailEnd type="none" w="sm" len="sm"/>
          </a:ln>
        </p:spPr>
      </p:cxnSp>
      <p:cxnSp>
        <p:nvCxnSpPr>
          <p:cNvPr id="221" name="Google Shape;221;g17dbe8cb7e9_0_13"/>
          <p:cNvCxnSpPr>
            <a:stCxn id="212" idx="0"/>
            <a:endCxn id="212" idx="1"/>
          </p:cNvCxnSpPr>
          <p:nvPr/>
        </p:nvCxnSpPr>
        <p:spPr>
          <a:xfrm>
            <a:off x="7788900" y="2924649"/>
            <a:ext cx="0" cy="1717800"/>
          </a:xfrm>
          <a:prstGeom prst="straightConnector1">
            <a:avLst/>
          </a:prstGeom>
          <a:noFill/>
          <a:ln w="38100" cap="flat" cmpd="sng">
            <a:solidFill>
              <a:srgbClr val="F29B26"/>
            </a:solidFill>
            <a:prstDash val="solid"/>
            <a:round/>
            <a:headEnd type="none" w="sm" len="sm"/>
            <a:tailEnd type="none" w="sm" len="sm"/>
          </a:ln>
        </p:spPr>
      </p:cxnSp>
      <p:cxnSp>
        <p:nvCxnSpPr>
          <p:cNvPr id="222" name="Google Shape;222;g17dbe8cb7e9_0_13"/>
          <p:cNvCxnSpPr>
            <a:stCxn id="212" idx="1"/>
            <a:endCxn id="212" idx="2"/>
          </p:cNvCxnSpPr>
          <p:nvPr/>
        </p:nvCxnSpPr>
        <p:spPr>
          <a:xfrm flipH="1">
            <a:off x="6574200" y="4642377"/>
            <a:ext cx="1214700" cy="1214700"/>
          </a:xfrm>
          <a:prstGeom prst="straightConnector1">
            <a:avLst/>
          </a:prstGeom>
          <a:noFill/>
          <a:ln w="38100" cap="flat" cmpd="sng">
            <a:solidFill>
              <a:srgbClr val="F29B26"/>
            </a:solidFill>
            <a:prstDash val="solid"/>
            <a:round/>
            <a:headEnd type="none" w="sm" len="sm"/>
            <a:tailEnd type="none" w="sm" len="sm"/>
          </a:ln>
        </p:spPr>
      </p:cxnSp>
      <p:cxnSp>
        <p:nvCxnSpPr>
          <p:cNvPr id="223" name="Google Shape;223;g17dbe8cb7e9_0_13"/>
          <p:cNvCxnSpPr>
            <a:stCxn id="212" idx="2"/>
            <a:endCxn id="212" idx="3"/>
          </p:cNvCxnSpPr>
          <p:nvPr/>
        </p:nvCxnSpPr>
        <p:spPr>
          <a:xfrm rot="10800000">
            <a:off x="4222914" y="5856963"/>
            <a:ext cx="2351400" cy="0"/>
          </a:xfrm>
          <a:prstGeom prst="straightConnector1">
            <a:avLst/>
          </a:prstGeom>
          <a:noFill/>
          <a:ln w="38100" cap="flat" cmpd="sng">
            <a:solidFill>
              <a:srgbClr val="F29B26"/>
            </a:solidFill>
            <a:prstDash val="solid"/>
            <a:round/>
            <a:headEnd type="none" w="sm" len="sm"/>
            <a:tailEnd type="none" w="sm" len="sm"/>
          </a:ln>
        </p:spPr>
      </p:cxnSp>
      <p:cxnSp>
        <p:nvCxnSpPr>
          <p:cNvPr id="224" name="Google Shape;224;g17dbe8cb7e9_0_13"/>
          <p:cNvCxnSpPr>
            <a:stCxn id="212" idx="3"/>
            <a:endCxn id="212" idx="4"/>
          </p:cNvCxnSpPr>
          <p:nvPr/>
        </p:nvCxnSpPr>
        <p:spPr>
          <a:xfrm rot="10800000">
            <a:off x="3008286" y="4642263"/>
            <a:ext cx="1214700" cy="1214700"/>
          </a:xfrm>
          <a:prstGeom prst="straightConnector1">
            <a:avLst/>
          </a:prstGeom>
          <a:noFill/>
          <a:ln w="38100" cap="flat" cmpd="sng">
            <a:solidFill>
              <a:srgbClr val="F29B26"/>
            </a:solidFill>
            <a:prstDash val="solid"/>
            <a:round/>
            <a:headEnd type="none" w="sm" len="sm"/>
            <a:tailEnd type="none" w="sm" len="sm"/>
          </a:ln>
        </p:spPr>
      </p:cxnSp>
      <p:cxnSp>
        <p:nvCxnSpPr>
          <p:cNvPr id="225" name="Google Shape;225;g17dbe8cb7e9_0_13"/>
          <p:cNvCxnSpPr/>
          <p:nvPr/>
        </p:nvCxnSpPr>
        <p:spPr>
          <a:xfrm>
            <a:off x="5388900" y="3773448"/>
            <a:ext cx="2410200" cy="881400"/>
          </a:xfrm>
          <a:prstGeom prst="straightConnector1">
            <a:avLst/>
          </a:prstGeom>
          <a:noFill/>
          <a:ln w="19050" cap="flat" cmpd="sng">
            <a:solidFill>
              <a:srgbClr val="F29B26"/>
            </a:solidFill>
            <a:prstDash val="solid"/>
            <a:round/>
            <a:headEnd type="none" w="sm" len="sm"/>
            <a:tailEnd type="none" w="sm" len="sm"/>
          </a:ln>
        </p:spPr>
      </p:cxnSp>
      <p:cxnSp>
        <p:nvCxnSpPr>
          <p:cNvPr id="226" name="Google Shape;226;g17dbe8cb7e9_0_13"/>
          <p:cNvCxnSpPr/>
          <p:nvPr/>
        </p:nvCxnSpPr>
        <p:spPr>
          <a:xfrm>
            <a:off x="5401961" y="3787863"/>
            <a:ext cx="1169100" cy="2069100"/>
          </a:xfrm>
          <a:prstGeom prst="straightConnector1">
            <a:avLst/>
          </a:prstGeom>
          <a:noFill/>
          <a:ln w="19050" cap="flat" cmpd="sng">
            <a:solidFill>
              <a:srgbClr val="F29B26"/>
            </a:solidFill>
            <a:prstDash val="solid"/>
            <a:round/>
            <a:headEnd type="none" w="sm" len="sm"/>
            <a:tailEnd type="none" w="sm" len="sm"/>
          </a:ln>
        </p:spPr>
      </p:cxnSp>
      <p:cxnSp>
        <p:nvCxnSpPr>
          <p:cNvPr id="227" name="Google Shape;227;g17dbe8cb7e9_0_13"/>
          <p:cNvCxnSpPr>
            <a:stCxn id="212" idx="4"/>
          </p:cNvCxnSpPr>
          <p:nvPr/>
        </p:nvCxnSpPr>
        <p:spPr>
          <a:xfrm rot="10800000" flipH="1">
            <a:off x="3008400" y="3785877"/>
            <a:ext cx="2390400" cy="856500"/>
          </a:xfrm>
          <a:prstGeom prst="straightConnector1">
            <a:avLst/>
          </a:prstGeom>
          <a:noFill/>
          <a:ln w="38100" cap="flat" cmpd="sng">
            <a:solidFill>
              <a:srgbClr val="C00000"/>
            </a:solidFill>
            <a:prstDash val="solid"/>
            <a:round/>
            <a:headEnd type="none" w="sm" len="sm"/>
            <a:tailEnd type="none" w="sm" len="sm"/>
          </a:ln>
        </p:spPr>
      </p:cxnSp>
      <p:cxnSp>
        <p:nvCxnSpPr>
          <p:cNvPr id="228" name="Google Shape;228;g17dbe8cb7e9_0_13"/>
          <p:cNvCxnSpPr/>
          <p:nvPr/>
        </p:nvCxnSpPr>
        <p:spPr>
          <a:xfrm rot="10800000" flipH="1">
            <a:off x="5398675" y="1710063"/>
            <a:ext cx="1174200" cy="2089200"/>
          </a:xfrm>
          <a:prstGeom prst="straightConnector1">
            <a:avLst/>
          </a:prstGeom>
          <a:noFill/>
          <a:ln w="38100" cap="flat" cmpd="sng">
            <a:solidFill>
              <a:srgbClr val="C00000"/>
            </a:solidFill>
            <a:prstDash val="solid"/>
            <a:round/>
            <a:headEnd type="none" w="sm" len="sm"/>
            <a:tailEnd type="none" w="sm" len="sm"/>
          </a:ln>
        </p:spPr>
      </p:cxnSp>
      <p:sp>
        <p:nvSpPr>
          <p:cNvPr id="229" name="Google Shape;229;g17dbe8cb7e9_0_13"/>
          <p:cNvSpPr/>
          <p:nvPr/>
        </p:nvSpPr>
        <p:spPr>
          <a:xfrm>
            <a:off x="6142050" y="2520963"/>
            <a:ext cx="1169100" cy="4560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600" b="1" dirty="0">
                <a:latin typeface="Calibri"/>
                <a:ea typeface="Calibri"/>
                <a:cs typeface="Calibri"/>
                <a:sym typeface="Calibri"/>
              </a:rPr>
              <a:t>Welfare</a:t>
            </a:r>
            <a:endParaRPr sz="1600" b="1" i="0" u="none" strike="noStrike" cap="none" dirty="0">
              <a:solidFill>
                <a:srgbClr val="000000"/>
              </a:solidFill>
              <a:latin typeface="Arial"/>
              <a:ea typeface="Arial"/>
              <a:cs typeface="Arial"/>
              <a:sym typeface="Arial"/>
            </a:endParaRPr>
          </a:p>
        </p:txBody>
      </p:sp>
      <p:sp>
        <p:nvSpPr>
          <p:cNvPr id="230" name="Google Shape;230;g17dbe8cb7e9_0_13"/>
          <p:cNvSpPr/>
          <p:nvPr/>
        </p:nvSpPr>
        <p:spPr>
          <a:xfrm>
            <a:off x="6374100" y="3355335"/>
            <a:ext cx="1414800" cy="8565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600" b="1" dirty="0" smtClean="0">
                <a:latin typeface="Calibri"/>
                <a:ea typeface="Calibri"/>
                <a:cs typeface="Calibri"/>
                <a:sym typeface="Calibri"/>
              </a:rPr>
              <a:t>Giustizia e buona governance</a:t>
            </a:r>
            <a:endParaRPr sz="1600" b="1"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b="1"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600" b="1" dirty="0">
              <a:latin typeface="Calibri"/>
              <a:ea typeface="Calibri"/>
              <a:cs typeface="Calibri"/>
              <a:sym typeface="Calibri"/>
            </a:endParaRPr>
          </a:p>
        </p:txBody>
      </p:sp>
      <p:sp>
        <p:nvSpPr>
          <p:cNvPr id="231" name="Google Shape;231;g17dbe8cb7e9_0_13"/>
          <p:cNvSpPr/>
          <p:nvPr/>
        </p:nvSpPr>
        <p:spPr>
          <a:xfrm>
            <a:off x="6009300" y="4508613"/>
            <a:ext cx="1414800" cy="6390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600" b="1" dirty="0" smtClean="0">
                <a:latin typeface="Calibri"/>
                <a:ea typeface="Calibri"/>
                <a:cs typeface="Calibri"/>
                <a:sym typeface="Calibri"/>
              </a:rPr>
              <a:t>Eliminazione della povertà</a:t>
            </a:r>
            <a:endParaRPr sz="1600" b="1"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b="1"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600" b="1" dirty="0">
              <a:latin typeface="Calibri"/>
              <a:ea typeface="Calibri"/>
              <a:cs typeface="Calibri"/>
              <a:sym typeface="Calibri"/>
            </a:endParaRPr>
          </a:p>
        </p:txBody>
      </p:sp>
      <p:sp>
        <p:nvSpPr>
          <p:cNvPr id="232" name="Google Shape;232;g17dbe8cb7e9_0_13"/>
          <p:cNvSpPr/>
          <p:nvPr/>
        </p:nvSpPr>
        <p:spPr>
          <a:xfrm>
            <a:off x="4814038" y="4909063"/>
            <a:ext cx="1169100" cy="4560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600" b="1" dirty="0" smtClean="0">
                <a:latin typeface="Calibri"/>
                <a:ea typeface="Calibri"/>
                <a:cs typeface="Calibri"/>
                <a:sym typeface="Calibri"/>
              </a:rPr>
              <a:t>Efficienza energetica</a:t>
            </a:r>
            <a:endParaRPr sz="1600" b="1"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b="1"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600" b="1" dirty="0">
              <a:latin typeface="Calibri"/>
              <a:ea typeface="Calibri"/>
              <a:cs typeface="Calibri"/>
              <a:sym typeface="Calibri"/>
            </a:endParaRPr>
          </a:p>
        </p:txBody>
      </p:sp>
      <p:sp>
        <p:nvSpPr>
          <p:cNvPr id="233" name="Google Shape;233;g17dbe8cb7e9_0_13"/>
          <p:cNvSpPr/>
          <p:nvPr/>
        </p:nvSpPr>
        <p:spPr>
          <a:xfrm>
            <a:off x="3463325" y="4350277"/>
            <a:ext cx="1339800" cy="8565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600" b="1" dirty="0" smtClean="0">
                <a:latin typeface="Calibri"/>
                <a:ea typeface="Calibri"/>
                <a:cs typeface="Calibri"/>
                <a:sym typeface="Calibri"/>
              </a:rPr>
              <a:t>Sviluppo</a:t>
            </a:r>
          </a:p>
          <a:p>
            <a:pPr marL="0" marR="0" lvl="0" indent="0" algn="ctr" rtl="0">
              <a:lnSpc>
                <a:spcPct val="100000"/>
              </a:lnSpc>
              <a:spcBef>
                <a:spcPts val="0"/>
              </a:spcBef>
              <a:spcAft>
                <a:spcPts val="0"/>
              </a:spcAft>
              <a:buClr>
                <a:schemeClr val="dk1"/>
              </a:buClr>
              <a:buSzPts val="1100"/>
              <a:buFont typeface="Arial"/>
              <a:buNone/>
            </a:pPr>
            <a:r>
              <a:rPr lang="it-IT" sz="1600" b="1" dirty="0" smtClean="0">
                <a:latin typeface="Calibri"/>
                <a:ea typeface="Calibri"/>
                <a:cs typeface="Calibri"/>
                <a:sym typeface="Calibri"/>
              </a:rPr>
              <a:t>a basse emissioni di carbonio</a:t>
            </a:r>
            <a:endParaRPr sz="1600" b="1"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b="1"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600" b="1" dirty="0">
              <a:latin typeface="Calibri"/>
              <a:ea typeface="Calibri"/>
              <a:cs typeface="Calibri"/>
              <a:sym typeface="Calibri"/>
            </a:endParaRPr>
          </a:p>
        </p:txBody>
      </p:sp>
      <p:sp>
        <p:nvSpPr>
          <p:cNvPr id="234" name="Google Shape;234;g17dbe8cb7e9_0_13"/>
          <p:cNvSpPr/>
          <p:nvPr/>
        </p:nvSpPr>
        <p:spPr>
          <a:xfrm>
            <a:off x="4632257" y="1837488"/>
            <a:ext cx="1532570" cy="8565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500" b="1" dirty="0" smtClean="0">
                <a:latin typeface="Calibri"/>
                <a:ea typeface="Calibri"/>
                <a:cs typeface="Calibri"/>
                <a:sym typeface="Calibri"/>
              </a:rPr>
              <a:t>Trasformazione economica e crescita del business</a:t>
            </a:r>
          </a:p>
          <a:p>
            <a:pPr marL="0" marR="0" lvl="0" indent="0" algn="ctr" rtl="0">
              <a:lnSpc>
                <a:spcPct val="100000"/>
              </a:lnSpc>
              <a:spcBef>
                <a:spcPts val="0"/>
              </a:spcBef>
              <a:spcAft>
                <a:spcPts val="0"/>
              </a:spcAft>
              <a:buClr>
                <a:schemeClr val="dk1"/>
              </a:buClr>
              <a:buSzPts val="1100"/>
              <a:buFont typeface="Arial"/>
              <a:buNone/>
            </a:pPr>
            <a:r>
              <a:rPr lang="it-IT" sz="1500" b="1" dirty="0" smtClean="0">
                <a:latin typeface="Calibri"/>
                <a:ea typeface="Calibri"/>
                <a:cs typeface="Calibri"/>
                <a:sym typeface="Calibri"/>
              </a:rPr>
              <a:t>verde</a:t>
            </a:r>
          </a:p>
          <a:p>
            <a:pPr marL="0" marR="0" lvl="0" indent="0" algn="ctr" rtl="0">
              <a:lnSpc>
                <a:spcPct val="100000"/>
              </a:lnSpc>
              <a:spcBef>
                <a:spcPts val="0"/>
              </a:spcBef>
              <a:spcAft>
                <a:spcPts val="0"/>
              </a:spcAft>
              <a:buClr>
                <a:schemeClr val="dk1"/>
              </a:buClr>
              <a:buSzPts val="1100"/>
              <a:buFont typeface="Arial"/>
              <a:buNone/>
            </a:pPr>
            <a:endParaRPr sz="1500" b="1"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500" b="1" dirty="0">
              <a:latin typeface="Calibri"/>
              <a:ea typeface="Calibri"/>
              <a:cs typeface="Calibri"/>
              <a:sym typeface="Calibri"/>
            </a:endParaRPr>
          </a:p>
        </p:txBody>
      </p:sp>
      <p:sp>
        <p:nvSpPr>
          <p:cNvPr id="235" name="Google Shape;235;g17dbe8cb7e9_0_13"/>
          <p:cNvSpPr/>
          <p:nvPr/>
        </p:nvSpPr>
        <p:spPr>
          <a:xfrm>
            <a:off x="3373201" y="2549275"/>
            <a:ext cx="1414800" cy="6390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500" b="1" dirty="0" smtClean="0">
                <a:latin typeface="Calibri"/>
                <a:ea typeface="Calibri"/>
                <a:cs typeface="Calibri"/>
                <a:sym typeface="Calibri"/>
              </a:rPr>
              <a:t>Impatto sullo sviluppo</a:t>
            </a:r>
            <a:endParaRPr sz="1500" b="1"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500" b="1" dirty="0">
              <a:latin typeface="Calibri"/>
              <a:ea typeface="Calibri"/>
              <a:cs typeface="Calibri"/>
              <a:sym typeface="Calibri"/>
            </a:endParaRPr>
          </a:p>
        </p:txBody>
      </p:sp>
      <p:sp>
        <p:nvSpPr>
          <p:cNvPr id="236" name="Google Shape;236;g17dbe8cb7e9_0_13"/>
          <p:cNvSpPr/>
          <p:nvPr/>
        </p:nvSpPr>
        <p:spPr>
          <a:xfrm>
            <a:off x="3089550" y="3600561"/>
            <a:ext cx="1414800" cy="4560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500" b="1" dirty="0" smtClean="0">
                <a:latin typeface="Calibri"/>
                <a:ea typeface="Calibri"/>
                <a:cs typeface="Calibri"/>
                <a:sym typeface="Calibri"/>
              </a:rPr>
              <a:t>Impatto sociale</a:t>
            </a:r>
          </a:p>
          <a:p>
            <a:pPr marL="0" marR="0" lvl="0" indent="0" algn="ctr" rtl="0">
              <a:lnSpc>
                <a:spcPct val="100000"/>
              </a:lnSpc>
              <a:spcBef>
                <a:spcPts val="0"/>
              </a:spcBef>
              <a:spcAft>
                <a:spcPts val="0"/>
              </a:spcAft>
              <a:buClr>
                <a:schemeClr val="dk1"/>
              </a:buClr>
              <a:buSzPts val="1100"/>
              <a:buFont typeface="Arial"/>
              <a:buNone/>
            </a:pPr>
            <a:endParaRPr sz="1500" b="1"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500" b="1" dirty="0">
              <a:latin typeface="Calibri"/>
              <a:ea typeface="Calibri"/>
              <a:cs typeface="Calibri"/>
              <a:sym typeface="Calibri"/>
            </a:endParaRPr>
          </a:p>
        </p:txBody>
      </p:sp>
      <p:sp>
        <p:nvSpPr>
          <p:cNvPr id="237" name="Google Shape;237;g17dbe8cb7e9_0_13"/>
          <p:cNvSpPr/>
          <p:nvPr/>
        </p:nvSpPr>
        <p:spPr>
          <a:xfrm>
            <a:off x="225225" y="2181288"/>
            <a:ext cx="2153100" cy="1214700"/>
          </a:xfrm>
          <a:prstGeom prst="roundRect">
            <a:avLst>
              <a:gd name="adj" fmla="val 16667"/>
            </a:avLst>
          </a:prstGeom>
          <a:solidFill>
            <a:srgbClr val="21B4A9"/>
          </a:solidFill>
          <a:ln w="38100" cap="flat" cmpd="sng">
            <a:solidFill>
              <a:srgbClr val="CAFCF9"/>
            </a:solidFill>
            <a:prstDash val="solid"/>
            <a:round/>
            <a:headEnd type="none" w="sm" len="sm"/>
            <a:tailEnd type="none" w="sm" len="sm"/>
          </a:ln>
        </p:spPr>
        <p:txBody>
          <a:bodyPr spcFirstLastPara="1" wrap="square" lIns="91425" tIns="91425" rIns="91425" bIns="91425" anchor="ctr" anchorCtr="0">
            <a:noAutofit/>
          </a:bodyPr>
          <a:lstStyle/>
          <a:p>
            <a:pPr lvl="0" algn="ctr">
              <a:buClr>
                <a:schemeClr val="dk1"/>
              </a:buClr>
              <a:buSzPts val="1100"/>
            </a:pPr>
            <a:r>
              <a:rPr lang="it-IT" b="1" dirty="0">
                <a:solidFill>
                  <a:schemeClr val="lt1"/>
                </a:solidFill>
              </a:rPr>
              <a:t>La Green Economy analizza, misura e valuta questi tre </a:t>
            </a:r>
            <a:r>
              <a:rPr lang="it-IT" b="1" dirty="0" smtClean="0">
                <a:solidFill>
                  <a:schemeClr val="lt1"/>
                </a:solidFill>
              </a:rPr>
              <a:t>pilastri</a:t>
            </a:r>
            <a:endParaRPr b="1" dirty="0">
              <a:solidFill>
                <a:schemeClr val="lt1"/>
              </a:solidFill>
            </a:endParaRPr>
          </a:p>
        </p:txBody>
      </p:sp>
      <p:sp>
        <p:nvSpPr>
          <p:cNvPr id="238" name="Google Shape;238;g17dbe8cb7e9_0_13"/>
          <p:cNvSpPr/>
          <p:nvPr/>
        </p:nvSpPr>
        <p:spPr>
          <a:xfrm flipH="1">
            <a:off x="2449750" y="1395613"/>
            <a:ext cx="415200" cy="3228900"/>
          </a:xfrm>
          <a:prstGeom prst="rightBrace">
            <a:avLst>
              <a:gd name="adj1" fmla="val 50000"/>
              <a:gd name="adj2" fmla="val 50809"/>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g17dbe8cb7e9_0_13"/>
          <p:cNvSpPr/>
          <p:nvPr/>
        </p:nvSpPr>
        <p:spPr>
          <a:xfrm>
            <a:off x="7873875" y="1695300"/>
            <a:ext cx="351300" cy="4176900"/>
          </a:xfrm>
          <a:prstGeom prst="rightBrace">
            <a:avLst>
              <a:gd name="adj1" fmla="val 50000"/>
              <a:gd name="adj2" fmla="val 51173"/>
            </a:avLst>
          </a:prstGeom>
          <a:noFill/>
          <a:ln w="28575" cap="flat" cmpd="sng">
            <a:solidFill>
              <a:srgbClr val="F29B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17dbe8cb7e9_0_13"/>
          <p:cNvSpPr/>
          <p:nvPr/>
        </p:nvSpPr>
        <p:spPr>
          <a:xfrm>
            <a:off x="8476525" y="2858250"/>
            <a:ext cx="3009300" cy="1851000"/>
          </a:xfrm>
          <a:prstGeom prst="roundRect">
            <a:avLst>
              <a:gd name="adj" fmla="val 16667"/>
            </a:avLst>
          </a:prstGeom>
          <a:solidFill>
            <a:srgbClr val="21B4A9"/>
          </a:solidFill>
          <a:ln w="38100" cap="flat" cmpd="sng">
            <a:solidFill>
              <a:srgbClr val="CAFCF9"/>
            </a:solidFill>
            <a:prstDash val="solid"/>
            <a:round/>
            <a:headEnd type="none" w="sm" len="sm"/>
            <a:tailEnd type="none" w="sm" len="sm"/>
          </a:ln>
        </p:spPr>
        <p:txBody>
          <a:bodyPr spcFirstLastPara="1" wrap="square" lIns="91425" tIns="91425" rIns="91425" bIns="91425" anchor="ctr" anchorCtr="0">
            <a:noAutofit/>
          </a:bodyPr>
          <a:lstStyle/>
          <a:p>
            <a:pPr lvl="0" algn="ctr">
              <a:buClr>
                <a:schemeClr val="dk1"/>
              </a:buClr>
              <a:buSzPts val="1100"/>
            </a:pPr>
            <a:r>
              <a:rPr lang="it-IT" b="1" dirty="0">
                <a:solidFill>
                  <a:schemeClr val="lt1"/>
                </a:solidFill>
              </a:rPr>
              <a:t>I principi della Green Economy si concentrano sull'uso di risorse che portano valore alla società, promuovendo il benessere e la resilienza a breve e lungo </a:t>
            </a:r>
            <a:r>
              <a:rPr lang="it-IT" b="1" dirty="0" smtClean="0">
                <a:solidFill>
                  <a:schemeClr val="lt1"/>
                </a:solidFill>
              </a:rPr>
              <a:t>termine</a:t>
            </a:r>
            <a:endParaRPr b="1" dirty="0">
              <a:solidFill>
                <a:schemeClr val="lt1"/>
              </a:solidFill>
            </a:endParaRPr>
          </a:p>
        </p:txBody>
      </p:sp>
      <p:pic>
        <p:nvPicPr>
          <p:cNvPr id="241" name="Google Shape;241;g17dbe8cb7e9_0_13"/>
          <p:cNvPicPr preferRelativeResize="0"/>
          <p:nvPr/>
        </p:nvPicPr>
        <p:blipFill rotWithShape="1">
          <a:blip r:embed="rId4">
            <a:alphaModFix/>
          </a:blip>
          <a:srcRect/>
          <a:stretch/>
        </p:blipFill>
        <p:spPr>
          <a:xfrm>
            <a:off x="8971273" y="251423"/>
            <a:ext cx="1414800" cy="2271598"/>
          </a:xfrm>
          <a:prstGeom prst="rect">
            <a:avLst/>
          </a:prstGeom>
          <a:noFill/>
          <a:ln>
            <a:noFill/>
          </a:ln>
        </p:spPr>
      </p:pic>
      <p:pic>
        <p:nvPicPr>
          <p:cNvPr id="242" name="Google Shape;242;g17dbe8cb7e9_0_13"/>
          <p:cNvPicPr preferRelativeResize="0"/>
          <p:nvPr/>
        </p:nvPicPr>
        <p:blipFill rotWithShape="1">
          <a:blip r:embed="rId5">
            <a:alphaModFix/>
          </a:blip>
          <a:srcRect/>
          <a:stretch/>
        </p:blipFill>
        <p:spPr>
          <a:xfrm>
            <a:off x="460116" y="3806041"/>
            <a:ext cx="1445400" cy="141958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
        <p:nvSpPr>
          <p:cNvPr id="247" name="Google Shape;247;p12"/>
          <p:cNvSpPr/>
          <p:nvPr/>
        </p:nvSpPr>
        <p:spPr>
          <a:xfrm>
            <a:off x="849280" y="115555"/>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a:t>
            </a:r>
            <a:r>
              <a:rPr lang="en-GB" sz="3600" b="1" dirty="0" smtClean="0">
                <a:solidFill>
                  <a:srgbClr val="FAB632"/>
                </a:solidFill>
                <a:latin typeface="Calibri"/>
                <a:ea typeface="Calibri"/>
                <a:cs typeface="Calibri"/>
                <a:sym typeface="Calibri"/>
              </a:rPr>
              <a:t> </a:t>
            </a:r>
            <a:r>
              <a:rPr lang="en-GB" sz="3600" b="1" dirty="0">
                <a:solidFill>
                  <a:srgbClr val="FAB632"/>
                </a:solidFill>
                <a:latin typeface="Calibri"/>
                <a:ea typeface="Calibri"/>
                <a:cs typeface="Calibri"/>
                <a:sym typeface="Calibri"/>
              </a:rPr>
              <a:t>1: Green Economy </a:t>
            </a:r>
            <a:endParaRPr sz="3600" dirty="0">
              <a:solidFill>
                <a:schemeClr val="dk1"/>
              </a:solidFill>
            </a:endParaRPr>
          </a:p>
          <a:p>
            <a:pPr marL="0" marR="0" lvl="0" indent="0" algn="l" rtl="0">
              <a:lnSpc>
                <a:spcPct val="100000"/>
              </a:lnSpc>
              <a:spcBef>
                <a:spcPts val="0"/>
              </a:spcBef>
              <a:spcAft>
                <a:spcPts val="0"/>
              </a:spcAft>
              <a:buClr>
                <a:srgbClr val="000000"/>
              </a:buClr>
              <a:buSzPts val="3600"/>
              <a:buFont typeface="Arial"/>
              <a:buNone/>
            </a:pPr>
            <a:endParaRPr sz="3600" b="1" dirty="0">
              <a:solidFill>
                <a:srgbClr val="FAB632"/>
              </a:solidFill>
              <a:latin typeface="Calibri"/>
              <a:ea typeface="Calibri"/>
              <a:cs typeface="Calibri"/>
              <a:sym typeface="Calibri"/>
            </a:endParaRPr>
          </a:p>
        </p:txBody>
      </p:sp>
      <p:sp>
        <p:nvSpPr>
          <p:cNvPr id="249" name="Google Shape;249;p12"/>
          <p:cNvSpPr/>
          <p:nvPr/>
        </p:nvSpPr>
        <p:spPr>
          <a:xfrm>
            <a:off x="849280" y="754558"/>
            <a:ext cx="76929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dirty="0" smtClean="0">
                <a:solidFill>
                  <a:srgbClr val="21B4A9"/>
                </a:solidFill>
                <a:latin typeface="Calibri"/>
                <a:ea typeface="Calibri"/>
                <a:cs typeface="Calibri"/>
                <a:sym typeface="Calibri"/>
              </a:rPr>
              <a:t>Sezione</a:t>
            </a:r>
            <a:r>
              <a:rPr lang="en-GB" sz="2400" b="0" i="0" u="none" strike="noStrike" cap="none" dirty="0" smtClean="0">
                <a:solidFill>
                  <a:srgbClr val="21B4A9"/>
                </a:solidFill>
                <a:latin typeface="Calibri"/>
                <a:ea typeface="Calibri"/>
                <a:cs typeface="Calibri"/>
                <a:sym typeface="Calibri"/>
              </a:rPr>
              <a:t> </a:t>
            </a:r>
            <a:r>
              <a:rPr lang="en-GB" sz="2400" b="0" i="0" u="none" strike="noStrike" cap="none" dirty="0">
                <a:solidFill>
                  <a:srgbClr val="21B4A9"/>
                </a:solidFill>
                <a:latin typeface="Calibri"/>
                <a:ea typeface="Calibri"/>
                <a:cs typeface="Calibri"/>
                <a:sym typeface="Calibri"/>
              </a:rPr>
              <a:t>3: </a:t>
            </a:r>
            <a:r>
              <a:rPr lang="en-GB" sz="2400" b="0" i="0" u="none" strike="noStrike" cap="none" dirty="0" smtClean="0">
                <a:solidFill>
                  <a:srgbClr val="21B4A9"/>
                </a:solidFill>
                <a:latin typeface="Calibri"/>
                <a:ea typeface="Calibri"/>
                <a:cs typeface="Calibri"/>
                <a:sym typeface="Calibri"/>
              </a:rPr>
              <a:t>I </a:t>
            </a:r>
            <a:r>
              <a:rPr lang="it-IT" sz="2400" b="0" i="0" u="none" strike="noStrike" cap="none" dirty="0" smtClean="0">
                <a:solidFill>
                  <a:srgbClr val="21B4A9"/>
                </a:solidFill>
                <a:latin typeface="Calibri"/>
                <a:ea typeface="Calibri"/>
                <a:cs typeface="Calibri"/>
                <a:sym typeface="Calibri"/>
              </a:rPr>
              <a:t>benefici</a:t>
            </a:r>
            <a:r>
              <a:rPr lang="en-GB" sz="2400" b="0" i="0" u="none" strike="noStrike" cap="none" dirty="0" smtClean="0">
                <a:solidFill>
                  <a:srgbClr val="21B4A9"/>
                </a:solidFill>
                <a:latin typeface="Calibri"/>
                <a:ea typeface="Calibri"/>
                <a:cs typeface="Calibri"/>
                <a:sym typeface="Calibri"/>
              </a:rPr>
              <a:t> </a:t>
            </a:r>
            <a:r>
              <a:rPr lang="it-IT" sz="2400" b="0" i="0" u="none" strike="noStrike" cap="none" dirty="0" smtClean="0">
                <a:solidFill>
                  <a:srgbClr val="21B4A9"/>
                </a:solidFill>
                <a:latin typeface="Calibri"/>
                <a:ea typeface="Calibri"/>
                <a:cs typeface="Calibri"/>
                <a:sym typeface="Calibri"/>
              </a:rPr>
              <a:t>della</a:t>
            </a:r>
            <a:r>
              <a:rPr lang="en-GB" sz="2400" b="0" i="0" u="none" strike="noStrike" cap="none" dirty="0" smtClean="0">
                <a:solidFill>
                  <a:srgbClr val="21B4A9"/>
                </a:solidFill>
                <a:latin typeface="Calibri"/>
                <a:ea typeface="Calibri"/>
                <a:cs typeface="Calibri"/>
                <a:sym typeface="Calibri"/>
              </a:rPr>
              <a:t> </a:t>
            </a:r>
            <a:r>
              <a:rPr lang="en-GB" sz="2400" dirty="0" smtClean="0">
                <a:solidFill>
                  <a:srgbClr val="21B4A9"/>
                </a:solidFill>
                <a:latin typeface="Calibri"/>
                <a:ea typeface="Calibri"/>
                <a:cs typeface="Calibri"/>
                <a:sym typeface="Calibri"/>
              </a:rPr>
              <a:t>Green Economy</a:t>
            </a:r>
            <a:endParaRPr sz="2400" b="0" i="0" u="none" strike="noStrike" cap="none" dirty="0">
              <a:solidFill>
                <a:srgbClr val="000000"/>
              </a:solidFill>
              <a:latin typeface="Arial"/>
              <a:ea typeface="Arial"/>
              <a:cs typeface="Arial"/>
              <a:sym typeface="Arial"/>
            </a:endParaRPr>
          </a:p>
        </p:txBody>
      </p:sp>
      <p:grpSp>
        <p:nvGrpSpPr>
          <p:cNvPr id="250" name="Google Shape;250;p12"/>
          <p:cNvGrpSpPr/>
          <p:nvPr/>
        </p:nvGrpSpPr>
        <p:grpSpPr>
          <a:xfrm>
            <a:off x="2158676" y="2942850"/>
            <a:ext cx="1999500" cy="1653300"/>
            <a:chOff x="4607574" y="1786037"/>
            <a:chExt cx="1999500" cy="1653300"/>
          </a:xfrm>
        </p:grpSpPr>
        <p:sp>
          <p:nvSpPr>
            <p:cNvPr id="251" name="Google Shape;251;p12"/>
            <p:cNvSpPr/>
            <p:nvPr/>
          </p:nvSpPr>
          <p:spPr>
            <a:xfrm rot="5400000">
              <a:off x="4780674" y="1612937"/>
              <a:ext cx="1653300" cy="19995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52" name="Google Shape;252;p12"/>
            <p:cNvSpPr/>
            <p:nvPr/>
          </p:nvSpPr>
          <p:spPr>
            <a:xfrm>
              <a:off x="4836599" y="2108164"/>
              <a:ext cx="1541400" cy="9957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600" dirty="0" smtClean="0">
                  <a:latin typeface="Calibri"/>
                  <a:ea typeface="Calibri"/>
                  <a:cs typeface="Calibri"/>
                  <a:sym typeface="Calibri"/>
                </a:rPr>
                <a:t>Promozione del welfare economico</a:t>
              </a:r>
              <a:endParaRPr sz="1600"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dirty="0">
                <a:latin typeface="Calibri"/>
                <a:ea typeface="Calibri"/>
                <a:cs typeface="Calibri"/>
                <a:sym typeface="Calibri"/>
              </a:endParaRPr>
            </a:p>
          </p:txBody>
        </p:sp>
      </p:grpSp>
      <p:grpSp>
        <p:nvGrpSpPr>
          <p:cNvPr id="253" name="Google Shape;253;p12"/>
          <p:cNvGrpSpPr/>
          <p:nvPr/>
        </p:nvGrpSpPr>
        <p:grpSpPr>
          <a:xfrm>
            <a:off x="3752955" y="4403322"/>
            <a:ext cx="1999500" cy="1653300"/>
            <a:chOff x="4607574" y="1786037"/>
            <a:chExt cx="1999500" cy="1653300"/>
          </a:xfrm>
        </p:grpSpPr>
        <p:sp>
          <p:nvSpPr>
            <p:cNvPr id="254" name="Google Shape;254;p12"/>
            <p:cNvSpPr/>
            <p:nvPr/>
          </p:nvSpPr>
          <p:spPr>
            <a:xfrm rot="5400000">
              <a:off x="4780674" y="1612937"/>
              <a:ext cx="1653300" cy="19995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55" name="Google Shape;255;p12"/>
            <p:cNvSpPr/>
            <p:nvPr/>
          </p:nvSpPr>
          <p:spPr>
            <a:xfrm>
              <a:off x="4728584" y="2238003"/>
              <a:ext cx="1757479" cy="9966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600" dirty="0" smtClean="0">
                  <a:latin typeface="Calibri"/>
                  <a:ea typeface="Calibri"/>
                  <a:cs typeface="Calibri"/>
                  <a:sym typeface="Calibri"/>
                </a:rPr>
                <a:t>Razionalizzazione delle risorse rinnovabili</a:t>
              </a:r>
              <a:endParaRPr sz="1600" dirty="0">
                <a:latin typeface="Calibri"/>
                <a:ea typeface="Calibri"/>
                <a:cs typeface="Calibri"/>
                <a:sym typeface="Calibri"/>
              </a:endParaRPr>
            </a:p>
          </p:txBody>
        </p:sp>
      </p:grpSp>
      <p:grpSp>
        <p:nvGrpSpPr>
          <p:cNvPr id="256" name="Google Shape;256;p12"/>
          <p:cNvGrpSpPr/>
          <p:nvPr/>
        </p:nvGrpSpPr>
        <p:grpSpPr>
          <a:xfrm>
            <a:off x="1256100" y="4373687"/>
            <a:ext cx="1681619" cy="1546331"/>
            <a:chOff x="4607527" y="1786037"/>
            <a:chExt cx="1999547" cy="1653300"/>
          </a:xfrm>
        </p:grpSpPr>
        <p:sp>
          <p:nvSpPr>
            <p:cNvPr id="257" name="Google Shape;257;p12"/>
            <p:cNvSpPr/>
            <p:nvPr/>
          </p:nvSpPr>
          <p:spPr>
            <a:xfrm rot="5400000">
              <a:off x="4780674" y="1612937"/>
              <a:ext cx="1653300" cy="1999500"/>
            </a:xfrm>
            <a:prstGeom prst="hexagon">
              <a:avLst>
                <a:gd name="adj" fmla="val 25000"/>
                <a:gd name="vf" fmla="val 115470"/>
              </a:avLst>
            </a:prstGeom>
            <a:noFill/>
            <a:ln w="25400" cap="flat" cmpd="sng">
              <a:solidFill>
                <a:srgbClr val="1C8C7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58" name="Google Shape;258;p12"/>
            <p:cNvSpPr/>
            <p:nvPr/>
          </p:nvSpPr>
          <p:spPr>
            <a:xfrm>
              <a:off x="4607527" y="2276364"/>
              <a:ext cx="1999499" cy="7977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600" dirty="0" smtClean="0">
                  <a:latin typeface="Calibri"/>
                  <a:ea typeface="Calibri"/>
                  <a:cs typeface="Calibri"/>
                  <a:sym typeface="Calibri"/>
                </a:rPr>
                <a:t>Ottimizzazione delle risorse energetiche</a:t>
              </a:r>
              <a:endParaRPr sz="1600"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dirty="0">
                <a:latin typeface="Calibri"/>
                <a:ea typeface="Calibri"/>
                <a:cs typeface="Calibri"/>
                <a:sym typeface="Calibri"/>
              </a:endParaRPr>
            </a:p>
          </p:txBody>
        </p:sp>
      </p:grpSp>
      <p:grpSp>
        <p:nvGrpSpPr>
          <p:cNvPr id="259" name="Google Shape;259;p12"/>
          <p:cNvGrpSpPr/>
          <p:nvPr/>
        </p:nvGrpSpPr>
        <p:grpSpPr>
          <a:xfrm>
            <a:off x="7292923" y="2770589"/>
            <a:ext cx="1999500" cy="1653300"/>
            <a:chOff x="4516212" y="1813765"/>
            <a:chExt cx="1999500" cy="1653300"/>
          </a:xfrm>
        </p:grpSpPr>
        <p:sp>
          <p:nvSpPr>
            <p:cNvPr id="260" name="Google Shape;260;p12"/>
            <p:cNvSpPr/>
            <p:nvPr/>
          </p:nvSpPr>
          <p:spPr>
            <a:xfrm rot="5400000">
              <a:off x="4689312" y="1640665"/>
              <a:ext cx="1653300" cy="19995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61" name="Google Shape;261;p12"/>
            <p:cNvSpPr/>
            <p:nvPr/>
          </p:nvSpPr>
          <p:spPr>
            <a:xfrm>
              <a:off x="4753813" y="2204232"/>
              <a:ext cx="1527300" cy="100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600" dirty="0" smtClean="0">
                  <a:latin typeface="Calibri"/>
                  <a:ea typeface="Calibri"/>
                  <a:cs typeface="Calibri"/>
                  <a:sym typeface="Calibri"/>
                </a:rPr>
                <a:t>Potenziamento dello sviluppo economico</a:t>
              </a:r>
            </a:p>
            <a:p>
              <a:pPr marL="0" marR="0" lvl="0" indent="0" algn="ctr" rtl="0">
                <a:lnSpc>
                  <a:spcPct val="100000"/>
                </a:lnSpc>
                <a:spcBef>
                  <a:spcPts val="0"/>
                </a:spcBef>
                <a:spcAft>
                  <a:spcPts val="0"/>
                </a:spcAft>
                <a:buClr>
                  <a:srgbClr val="000000"/>
                </a:buClr>
                <a:buSzPts val="1600"/>
                <a:buFont typeface="Arial"/>
                <a:buNone/>
              </a:pPr>
              <a:endParaRPr lang="it-IT" sz="1600" dirty="0" smtClean="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p:txBody>
        </p:sp>
      </p:grpSp>
      <p:grpSp>
        <p:nvGrpSpPr>
          <p:cNvPr id="262" name="Google Shape;262;p12"/>
          <p:cNvGrpSpPr/>
          <p:nvPr/>
        </p:nvGrpSpPr>
        <p:grpSpPr>
          <a:xfrm>
            <a:off x="6369142" y="4446988"/>
            <a:ext cx="1999500" cy="1653300"/>
            <a:chOff x="4607574" y="1786037"/>
            <a:chExt cx="1999500" cy="1653300"/>
          </a:xfrm>
        </p:grpSpPr>
        <p:sp>
          <p:nvSpPr>
            <p:cNvPr id="263" name="Google Shape;263;p12"/>
            <p:cNvSpPr/>
            <p:nvPr/>
          </p:nvSpPr>
          <p:spPr>
            <a:xfrm rot="5400000">
              <a:off x="4780674" y="1612937"/>
              <a:ext cx="1653300" cy="19995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64" name="Google Shape;264;p12"/>
            <p:cNvSpPr/>
            <p:nvPr/>
          </p:nvSpPr>
          <p:spPr>
            <a:xfrm>
              <a:off x="4806107" y="2256041"/>
              <a:ext cx="1568700" cy="589073"/>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600" dirty="0" smtClean="0">
                  <a:latin typeface="Calibri"/>
                  <a:ea typeface="Calibri"/>
                  <a:cs typeface="Calibri"/>
                  <a:sym typeface="Calibri"/>
                </a:rPr>
                <a:t>Ottimizzazione delle risorse naturali</a:t>
              </a:r>
              <a:endParaRPr lang="it-IT" sz="1600" dirty="0">
                <a:latin typeface="Calibri"/>
                <a:ea typeface="Calibri"/>
                <a:cs typeface="Calibri"/>
                <a:sym typeface="Calibri"/>
              </a:endParaRPr>
            </a:p>
          </p:txBody>
        </p:sp>
      </p:grpSp>
      <p:grpSp>
        <p:nvGrpSpPr>
          <p:cNvPr id="265" name="Google Shape;265;p12"/>
          <p:cNvGrpSpPr/>
          <p:nvPr/>
        </p:nvGrpSpPr>
        <p:grpSpPr>
          <a:xfrm>
            <a:off x="4963583" y="3006431"/>
            <a:ext cx="2019167" cy="1653300"/>
            <a:chOff x="4607574" y="1786037"/>
            <a:chExt cx="2019167" cy="1653300"/>
          </a:xfrm>
        </p:grpSpPr>
        <p:sp>
          <p:nvSpPr>
            <p:cNvPr id="266" name="Google Shape;266;p12"/>
            <p:cNvSpPr/>
            <p:nvPr/>
          </p:nvSpPr>
          <p:spPr>
            <a:xfrm rot="5400000">
              <a:off x="4780674" y="1612937"/>
              <a:ext cx="1653300" cy="19995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67" name="Google Shape;267;p12"/>
            <p:cNvSpPr/>
            <p:nvPr/>
          </p:nvSpPr>
          <p:spPr>
            <a:xfrm>
              <a:off x="4627241" y="2226948"/>
              <a:ext cx="1999500" cy="9588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it-IT" sz="2000" b="1" dirty="0" smtClean="0">
                  <a:latin typeface="Calibri"/>
                  <a:ea typeface="Calibri"/>
                  <a:cs typeface="Calibri"/>
                  <a:sym typeface="Calibri"/>
                </a:rPr>
                <a:t>Benefici</a:t>
              </a:r>
              <a:r>
                <a:rPr lang="en-GB" sz="2000" b="1" dirty="0" smtClean="0">
                  <a:latin typeface="Calibri"/>
                  <a:ea typeface="Calibri"/>
                  <a:cs typeface="Calibri"/>
                  <a:sym typeface="Calibri"/>
                </a:rPr>
                <a:t> </a:t>
              </a:r>
              <a:r>
                <a:rPr lang="it-IT" sz="2000" b="1" dirty="0" smtClean="0">
                  <a:latin typeface="Calibri"/>
                  <a:ea typeface="Calibri"/>
                  <a:cs typeface="Calibri"/>
                  <a:sym typeface="Calibri"/>
                </a:rPr>
                <a:t>della</a:t>
              </a:r>
              <a:r>
                <a:rPr lang="en-GB" sz="2000" b="1" dirty="0" smtClean="0">
                  <a:latin typeface="Calibri"/>
                  <a:ea typeface="Calibri"/>
                  <a:cs typeface="Calibri"/>
                  <a:sym typeface="Calibri"/>
                </a:rPr>
                <a:t> Green Economy</a:t>
              </a:r>
              <a:endParaRPr sz="1400" b="0" i="0" u="none" strike="noStrike" cap="none" dirty="0">
                <a:solidFill>
                  <a:srgbClr val="000000"/>
                </a:solidFill>
                <a:latin typeface="Arial"/>
                <a:ea typeface="Arial"/>
                <a:cs typeface="Arial"/>
                <a:sym typeface="Arial"/>
              </a:endParaRPr>
            </a:p>
          </p:txBody>
        </p:sp>
      </p:grpSp>
      <p:grpSp>
        <p:nvGrpSpPr>
          <p:cNvPr id="268" name="Google Shape;268;p12"/>
          <p:cNvGrpSpPr/>
          <p:nvPr/>
        </p:nvGrpSpPr>
        <p:grpSpPr>
          <a:xfrm>
            <a:off x="8737689" y="4111062"/>
            <a:ext cx="1999500" cy="1653300"/>
            <a:chOff x="4607574" y="1786037"/>
            <a:chExt cx="1999500" cy="1653300"/>
          </a:xfrm>
        </p:grpSpPr>
        <p:sp>
          <p:nvSpPr>
            <p:cNvPr id="269" name="Google Shape;269;p12"/>
            <p:cNvSpPr/>
            <p:nvPr/>
          </p:nvSpPr>
          <p:spPr>
            <a:xfrm rot="5400000">
              <a:off x="4780674" y="1612937"/>
              <a:ext cx="1653300" cy="1999500"/>
            </a:xfrm>
            <a:prstGeom prst="hexagon">
              <a:avLst>
                <a:gd name="adj" fmla="val 25000"/>
                <a:gd name="vf" fmla="val 115470"/>
              </a:avLst>
            </a:prstGeom>
            <a:noFill/>
            <a:ln w="25400" cap="flat" cmpd="sng">
              <a:solidFill>
                <a:srgbClr val="1C8C7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70" name="Google Shape;270;p12"/>
            <p:cNvSpPr/>
            <p:nvPr/>
          </p:nvSpPr>
          <p:spPr>
            <a:xfrm>
              <a:off x="4855235" y="2163900"/>
              <a:ext cx="1508100" cy="9627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it-IT" sz="1600" dirty="0" smtClean="0">
                  <a:latin typeface="Calibri"/>
                  <a:ea typeface="Calibri"/>
                  <a:cs typeface="Calibri"/>
                  <a:sym typeface="Calibri"/>
                </a:rPr>
                <a:t>Promozione</a:t>
              </a:r>
            </a:p>
            <a:p>
              <a:pPr marL="0" marR="0" lvl="0" indent="0" algn="ctr" rtl="0">
                <a:lnSpc>
                  <a:spcPct val="100000"/>
                </a:lnSpc>
                <a:spcBef>
                  <a:spcPts val="0"/>
                </a:spcBef>
                <a:spcAft>
                  <a:spcPts val="0"/>
                </a:spcAft>
                <a:buClr>
                  <a:srgbClr val="000000"/>
                </a:buClr>
                <a:buSzPts val="1600"/>
                <a:buFont typeface="Arial"/>
                <a:buNone/>
              </a:pPr>
              <a:r>
                <a:rPr lang="it-IT" sz="1600" dirty="0" smtClean="0">
                  <a:latin typeface="Calibri"/>
                  <a:ea typeface="Calibri"/>
                  <a:cs typeface="Calibri"/>
                  <a:sym typeface="Calibri"/>
                </a:rPr>
                <a:t>del benessere sociale</a:t>
              </a:r>
              <a:endParaRPr lang="it-IT" sz="1400" b="0" i="0" u="none" strike="noStrike" cap="none" dirty="0">
                <a:solidFill>
                  <a:srgbClr val="000000"/>
                </a:solidFill>
                <a:sym typeface="Arial"/>
              </a:endParaRPr>
            </a:p>
          </p:txBody>
        </p:sp>
      </p:grpSp>
      <p:grpSp>
        <p:nvGrpSpPr>
          <p:cNvPr id="271" name="Google Shape;271;p12"/>
          <p:cNvGrpSpPr/>
          <p:nvPr/>
        </p:nvGrpSpPr>
        <p:grpSpPr>
          <a:xfrm>
            <a:off x="9873535" y="2500873"/>
            <a:ext cx="1999500" cy="1653300"/>
            <a:chOff x="4607574" y="1786037"/>
            <a:chExt cx="1999500" cy="1653300"/>
          </a:xfrm>
        </p:grpSpPr>
        <p:sp>
          <p:nvSpPr>
            <p:cNvPr id="272" name="Google Shape;272;p12"/>
            <p:cNvSpPr/>
            <p:nvPr/>
          </p:nvSpPr>
          <p:spPr>
            <a:xfrm rot="5400000">
              <a:off x="4780674" y="1612937"/>
              <a:ext cx="1653300" cy="19995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73" name="Google Shape;273;p12"/>
            <p:cNvSpPr/>
            <p:nvPr/>
          </p:nvSpPr>
          <p:spPr>
            <a:xfrm>
              <a:off x="4792130" y="2158803"/>
              <a:ext cx="1765784" cy="10458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600" dirty="0" smtClean="0">
                  <a:latin typeface="Calibri"/>
                  <a:ea typeface="Calibri"/>
                  <a:cs typeface="Calibri"/>
                  <a:sym typeface="Calibri"/>
                </a:rPr>
                <a:t>Riduzione dell’inquinamento ambientale</a:t>
              </a:r>
              <a:endParaRPr sz="1600"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dirty="0">
                <a:latin typeface="Calibri"/>
                <a:ea typeface="Calibri"/>
                <a:cs typeface="Calibri"/>
                <a:sym typeface="Calibri"/>
              </a:endParaRPr>
            </a:p>
          </p:txBody>
        </p:sp>
      </p:grpSp>
      <p:grpSp>
        <p:nvGrpSpPr>
          <p:cNvPr id="274" name="Google Shape;274;p12"/>
          <p:cNvGrpSpPr/>
          <p:nvPr/>
        </p:nvGrpSpPr>
        <p:grpSpPr>
          <a:xfrm>
            <a:off x="1450339" y="1250047"/>
            <a:ext cx="1874131" cy="1653300"/>
            <a:chOff x="4607574" y="1786037"/>
            <a:chExt cx="1999500" cy="1653300"/>
          </a:xfrm>
        </p:grpSpPr>
        <p:sp>
          <p:nvSpPr>
            <p:cNvPr id="275" name="Google Shape;275;p12"/>
            <p:cNvSpPr/>
            <p:nvPr/>
          </p:nvSpPr>
          <p:spPr>
            <a:xfrm rot="5400000">
              <a:off x="4780674" y="1612937"/>
              <a:ext cx="1653300" cy="19995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76" name="Google Shape;276;p12"/>
            <p:cNvSpPr/>
            <p:nvPr/>
          </p:nvSpPr>
          <p:spPr>
            <a:xfrm>
              <a:off x="4738575" y="2283214"/>
              <a:ext cx="1689000" cy="8433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600" dirty="0" smtClean="0">
                  <a:latin typeface="Calibri"/>
                  <a:ea typeface="Calibri"/>
                  <a:cs typeface="Calibri"/>
                  <a:sym typeface="Calibri"/>
                </a:rPr>
                <a:t>Riduzione  della povertà</a:t>
              </a:r>
              <a:endParaRPr sz="1600"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dirty="0">
                <a:latin typeface="Calibri"/>
                <a:ea typeface="Calibri"/>
                <a:cs typeface="Calibri"/>
                <a:sym typeface="Calibri"/>
              </a:endParaRPr>
            </a:p>
          </p:txBody>
        </p:sp>
      </p:grpSp>
      <p:grpSp>
        <p:nvGrpSpPr>
          <p:cNvPr id="277" name="Google Shape;277;p12"/>
          <p:cNvGrpSpPr/>
          <p:nvPr/>
        </p:nvGrpSpPr>
        <p:grpSpPr>
          <a:xfrm>
            <a:off x="6071221" y="1303110"/>
            <a:ext cx="1999500" cy="1653300"/>
            <a:chOff x="4607574" y="1786037"/>
            <a:chExt cx="1999500" cy="1653300"/>
          </a:xfrm>
        </p:grpSpPr>
        <p:sp>
          <p:nvSpPr>
            <p:cNvPr id="278" name="Google Shape;278;p12"/>
            <p:cNvSpPr/>
            <p:nvPr/>
          </p:nvSpPr>
          <p:spPr>
            <a:xfrm rot="5400000">
              <a:off x="4780674" y="1612937"/>
              <a:ext cx="1653300" cy="19995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79" name="Google Shape;279;p12"/>
            <p:cNvSpPr/>
            <p:nvPr/>
          </p:nvSpPr>
          <p:spPr>
            <a:xfrm>
              <a:off x="4905454" y="2094602"/>
              <a:ext cx="1526202" cy="1032000"/>
            </a:xfrm>
            <a:prstGeom prst="rect">
              <a:avLst/>
            </a:prstGeom>
            <a:noFill/>
            <a:ln>
              <a:noFill/>
            </a:ln>
          </p:spPr>
          <p:txBody>
            <a:bodyPr spcFirstLastPara="1" wrap="square" lIns="90000" tIns="45000" rIns="90000" bIns="45000" anchor="t" anchorCtr="0">
              <a:noAutofit/>
            </a:bodyPr>
            <a:lstStyle/>
            <a:p>
              <a:pPr lvl="0" algn="ctr">
                <a:buClr>
                  <a:schemeClr val="dk1"/>
                </a:buClr>
                <a:buSzPts val="1100"/>
              </a:pPr>
              <a:r>
                <a:rPr lang="it-IT" sz="1600" dirty="0" smtClean="0">
                  <a:latin typeface="Calibri"/>
                  <a:ea typeface="Calibri"/>
                  <a:cs typeface="Calibri"/>
                  <a:sym typeface="Calibri"/>
                </a:rPr>
                <a:t>Potenziamento </a:t>
              </a:r>
              <a:r>
                <a:rPr lang="it-IT" sz="1600" dirty="0">
                  <a:latin typeface="Calibri"/>
                  <a:ea typeface="Calibri"/>
                  <a:cs typeface="Calibri"/>
                  <a:sym typeface="Calibri"/>
                </a:rPr>
                <a:t>dello sviluppo economico umano</a:t>
              </a:r>
              <a:endParaRPr sz="16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dirty="0">
                <a:latin typeface="Calibri"/>
                <a:ea typeface="Calibri"/>
                <a:cs typeface="Calibri"/>
                <a:sym typeface="Calibri"/>
              </a:endParaRPr>
            </a:p>
          </p:txBody>
        </p:sp>
      </p:grpSp>
      <p:grpSp>
        <p:nvGrpSpPr>
          <p:cNvPr id="280" name="Google Shape;280;p12"/>
          <p:cNvGrpSpPr/>
          <p:nvPr/>
        </p:nvGrpSpPr>
        <p:grpSpPr>
          <a:xfrm>
            <a:off x="8406209" y="1063000"/>
            <a:ext cx="1999544" cy="1653300"/>
            <a:chOff x="4607530" y="1786037"/>
            <a:chExt cx="1999544" cy="1653300"/>
          </a:xfrm>
        </p:grpSpPr>
        <p:sp>
          <p:nvSpPr>
            <p:cNvPr id="281" name="Google Shape;281;p12"/>
            <p:cNvSpPr/>
            <p:nvPr/>
          </p:nvSpPr>
          <p:spPr>
            <a:xfrm rot="5400000">
              <a:off x="4780674" y="1612937"/>
              <a:ext cx="1653300" cy="1999500"/>
            </a:xfrm>
            <a:prstGeom prst="hexagon">
              <a:avLst>
                <a:gd name="adj" fmla="val 25000"/>
                <a:gd name="vf" fmla="val 115470"/>
              </a:avLst>
            </a:prstGeom>
            <a:noFill/>
            <a:ln w="25400" cap="flat" cmpd="sng">
              <a:solidFill>
                <a:srgbClr val="1C8C7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2"/>
            <p:cNvSpPr/>
            <p:nvPr/>
          </p:nvSpPr>
          <p:spPr>
            <a:xfrm>
              <a:off x="4607530" y="2197056"/>
              <a:ext cx="1999500" cy="1112700"/>
            </a:xfrm>
            <a:prstGeom prst="rect">
              <a:avLst/>
            </a:prstGeom>
            <a:noFill/>
            <a:ln>
              <a:noFill/>
            </a:ln>
          </p:spPr>
          <p:txBody>
            <a:bodyPr spcFirstLastPara="1" wrap="square" lIns="90000" tIns="45000" rIns="90000" bIns="45000" anchor="t" anchorCtr="0">
              <a:noAutofit/>
            </a:bodyPr>
            <a:lstStyle/>
            <a:p>
              <a:pPr lvl="0" algn="ctr">
                <a:buClr>
                  <a:schemeClr val="dk1"/>
                </a:buClr>
                <a:buSzPts val="1100"/>
              </a:pPr>
              <a:r>
                <a:rPr lang="it-IT" sz="1600" dirty="0" smtClean="0">
                  <a:latin typeface="Calibri"/>
                  <a:ea typeface="Calibri"/>
                  <a:cs typeface="Calibri"/>
                  <a:sym typeface="Calibri"/>
                </a:rPr>
                <a:t>Mantenimento </a:t>
              </a:r>
              <a:r>
                <a:rPr lang="it-IT" sz="1600" dirty="0">
                  <a:latin typeface="Calibri"/>
                  <a:ea typeface="Calibri"/>
                  <a:cs typeface="Calibri"/>
                  <a:sym typeface="Calibri"/>
                </a:rPr>
                <a:t>e conservazione dei beni comuni ecologici</a:t>
              </a:r>
              <a:endParaRPr sz="1600" dirty="0">
                <a:latin typeface="Calibri"/>
                <a:ea typeface="Calibri"/>
                <a:cs typeface="Calibri"/>
                <a:sym typeface="Calibri"/>
              </a:endParaRPr>
            </a:p>
          </p:txBody>
        </p:sp>
      </p:grpSp>
      <p:pic>
        <p:nvPicPr>
          <p:cNvPr id="283" name="Google Shape;283;p12" descr="Imagen que contiene tabla&#10;&#10;Descripción generada automáticamente"/>
          <p:cNvPicPr preferRelativeResize="0"/>
          <p:nvPr/>
        </p:nvPicPr>
        <p:blipFill rotWithShape="1">
          <a:blip r:embed="rId4">
            <a:alphaModFix/>
          </a:blip>
          <a:srcRect l="3315" t="28729" r="58079" b="27935"/>
          <a:stretch/>
        </p:blipFill>
        <p:spPr>
          <a:xfrm>
            <a:off x="506512" y="2389303"/>
            <a:ext cx="1705970" cy="2711501"/>
          </a:xfrm>
          <a:prstGeom prst="rect">
            <a:avLst/>
          </a:prstGeom>
          <a:noFill/>
          <a:ln>
            <a:noFill/>
          </a:ln>
        </p:spPr>
      </p:pic>
      <p:pic>
        <p:nvPicPr>
          <p:cNvPr id="284" name="Google Shape;284;p12" descr="Imagen que contiene tabla&#10;&#10;Descripción generada automáticamente"/>
          <p:cNvPicPr preferRelativeResize="0"/>
          <p:nvPr/>
        </p:nvPicPr>
        <p:blipFill rotWithShape="1">
          <a:blip r:embed="rId4">
            <a:alphaModFix/>
          </a:blip>
          <a:srcRect l="3315" t="28729" r="58079" b="27935"/>
          <a:stretch/>
        </p:blipFill>
        <p:spPr>
          <a:xfrm>
            <a:off x="10486037" y="3791104"/>
            <a:ext cx="1705970" cy="2711501"/>
          </a:xfrm>
          <a:prstGeom prst="rect">
            <a:avLst/>
          </a:prstGeom>
          <a:noFill/>
          <a:ln>
            <a:noFill/>
          </a:ln>
        </p:spPr>
      </p:pic>
      <p:grpSp>
        <p:nvGrpSpPr>
          <p:cNvPr id="285" name="Google Shape;285;p12"/>
          <p:cNvGrpSpPr/>
          <p:nvPr/>
        </p:nvGrpSpPr>
        <p:grpSpPr>
          <a:xfrm>
            <a:off x="3592275" y="1611672"/>
            <a:ext cx="2008476" cy="1653300"/>
            <a:chOff x="4607574" y="1786037"/>
            <a:chExt cx="2008476" cy="1653300"/>
          </a:xfrm>
        </p:grpSpPr>
        <p:sp>
          <p:nvSpPr>
            <p:cNvPr id="286" name="Google Shape;286;p12"/>
            <p:cNvSpPr/>
            <p:nvPr/>
          </p:nvSpPr>
          <p:spPr>
            <a:xfrm rot="5400000">
              <a:off x="4780674" y="1612937"/>
              <a:ext cx="1653300" cy="1999500"/>
            </a:xfrm>
            <a:prstGeom prst="hexagon">
              <a:avLst>
                <a:gd name="adj" fmla="val 25000"/>
                <a:gd name="vf" fmla="val 115470"/>
              </a:avLst>
            </a:prstGeom>
            <a:noFill/>
            <a:ln w="25400" cap="flat" cmpd="sng">
              <a:solidFill>
                <a:srgbClr val="1C8C7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87" name="Google Shape;287;p12"/>
            <p:cNvSpPr/>
            <p:nvPr/>
          </p:nvSpPr>
          <p:spPr>
            <a:xfrm>
              <a:off x="4616550" y="2259402"/>
              <a:ext cx="1999500" cy="8673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600" dirty="0" smtClean="0">
                  <a:latin typeface="Calibri"/>
                  <a:ea typeface="Calibri"/>
                  <a:cs typeface="Calibri"/>
                  <a:sym typeface="Calibri"/>
                </a:rPr>
                <a:t>Promozione dell’inclusione sociale</a:t>
              </a:r>
              <a:endParaRPr sz="1600"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dirty="0">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1"/>
        <p:cNvGrpSpPr/>
        <p:nvPr/>
      </p:nvGrpSpPr>
      <p:grpSpPr>
        <a:xfrm>
          <a:off x="0" y="0"/>
          <a:ext cx="0" cy="0"/>
          <a:chOff x="0" y="0"/>
          <a:chExt cx="0" cy="0"/>
        </a:xfrm>
      </p:grpSpPr>
      <p:sp>
        <p:nvSpPr>
          <p:cNvPr id="292" name="Google Shape;292;g18c830645d5_0_18"/>
          <p:cNvSpPr/>
          <p:nvPr/>
        </p:nvSpPr>
        <p:spPr>
          <a:xfrm>
            <a:off x="3795675" y="1616075"/>
            <a:ext cx="7537200" cy="1065300"/>
          </a:xfrm>
          <a:prstGeom prst="rect">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18c830645d5_0_18"/>
          <p:cNvSpPr/>
          <p:nvPr/>
        </p:nvSpPr>
        <p:spPr>
          <a:xfrm>
            <a:off x="905755" y="2930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a:t>
            </a:r>
            <a:r>
              <a:rPr lang="en-GB" sz="3600" b="1" dirty="0" smtClean="0">
                <a:solidFill>
                  <a:srgbClr val="FAB632"/>
                </a:solidFill>
                <a:latin typeface="Calibri"/>
                <a:ea typeface="Calibri"/>
                <a:cs typeface="Calibri"/>
                <a:sym typeface="Calibri"/>
              </a:rPr>
              <a:t> </a:t>
            </a:r>
            <a:r>
              <a:rPr lang="en-GB" sz="3600" b="1" dirty="0">
                <a:solidFill>
                  <a:srgbClr val="FAB632"/>
                </a:solidFill>
                <a:latin typeface="Calibri"/>
                <a:ea typeface="Calibri"/>
                <a:cs typeface="Calibri"/>
                <a:sym typeface="Calibri"/>
              </a:rPr>
              <a:t>1: Green Economy </a:t>
            </a:r>
            <a:endParaRPr sz="3600" dirty="0">
              <a:solidFill>
                <a:schemeClr val="dk1"/>
              </a:solidFill>
            </a:endParaRPr>
          </a:p>
          <a:p>
            <a:pPr marL="0" marR="0" lvl="0" indent="0" algn="l" rtl="0">
              <a:lnSpc>
                <a:spcPct val="100000"/>
              </a:lnSpc>
              <a:spcBef>
                <a:spcPts val="0"/>
              </a:spcBef>
              <a:spcAft>
                <a:spcPts val="0"/>
              </a:spcAft>
              <a:buClr>
                <a:srgbClr val="000000"/>
              </a:buClr>
              <a:buSzPts val="3600"/>
              <a:buFont typeface="Arial"/>
              <a:buNone/>
            </a:pPr>
            <a:endParaRPr sz="3600" b="1" dirty="0">
              <a:solidFill>
                <a:srgbClr val="FAB632"/>
              </a:solidFill>
              <a:latin typeface="Calibri"/>
              <a:ea typeface="Calibri"/>
              <a:cs typeface="Calibri"/>
              <a:sym typeface="Calibri"/>
            </a:endParaRPr>
          </a:p>
        </p:txBody>
      </p:sp>
      <p:sp>
        <p:nvSpPr>
          <p:cNvPr id="294" name="Google Shape;294;g18c830645d5_0_18"/>
          <p:cNvSpPr/>
          <p:nvPr/>
        </p:nvSpPr>
        <p:spPr>
          <a:xfrm>
            <a:off x="905750" y="1014100"/>
            <a:ext cx="10014300" cy="460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it-IT" sz="2400" dirty="0" smtClean="0">
                <a:solidFill>
                  <a:srgbClr val="21B4A9"/>
                </a:solidFill>
                <a:latin typeface="Calibri"/>
                <a:ea typeface="Calibri"/>
                <a:cs typeface="Calibri"/>
                <a:sym typeface="Calibri"/>
              </a:rPr>
              <a:t>Sezione</a:t>
            </a:r>
            <a:r>
              <a:rPr lang="it-IT" sz="2400" b="0" i="0" u="none" strike="noStrike" cap="none" dirty="0" smtClean="0">
                <a:solidFill>
                  <a:srgbClr val="21B4A9"/>
                </a:solidFill>
                <a:latin typeface="Calibri"/>
                <a:ea typeface="Calibri"/>
                <a:cs typeface="Calibri"/>
                <a:sym typeface="Calibri"/>
              </a:rPr>
              <a:t> 4: </a:t>
            </a:r>
            <a:r>
              <a:rPr lang="it-IT" sz="2400" dirty="0" smtClean="0">
                <a:solidFill>
                  <a:srgbClr val="21B4A9"/>
                </a:solidFill>
                <a:latin typeface="Calibri"/>
                <a:ea typeface="Calibri"/>
                <a:cs typeface="Calibri"/>
                <a:sym typeface="Calibri"/>
              </a:rPr>
              <a:t>Trend ed esempi di Green Economy </a:t>
            </a:r>
          </a:p>
          <a:p>
            <a:pPr marL="0" marR="0" lvl="0" indent="0" algn="l" rtl="0">
              <a:lnSpc>
                <a:spcPct val="100000"/>
              </a:lnSpc>
              <a:spcBef>
                <a:spcPts val="0"/>
              </a:spcBef>
              <a:spcAft>
                <a:spcPts val="0"/>
              </a:spcAft>
              <a:buClr>
                <a:schemeClr val="dk1"/>
              </a:buClr>
              <a:buSzPts val="1100"/>
              <a:buFont typeface="Arial"/>
              <a:buNone/>
            </a:pPr>
            <a:endParaRPr sz="2400" dirty="0">
              <a:solidFill>
                <a:srgbClr val="21B4A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endParaRPr sz="2400" dirty="0">
              <a:solidFill>
                <a:srgbClr val="21B4A9"/>
              </a:solidFill>
              <a:latin typeface="Calibri"/>
              <a:ea typeface="Calibri"/>
              <a:cs typeface="Calibri"/>
              <a:sym typeface="Calibri"/>
            </a:endParaRPr>
          </a:p>
        </p:txBody>
      </p:sp>
      <p:sp>
        <p:nvSpPr>
          <p:cNvPr id="296" name="Google Shape;296;g18c830645d5_0_18"/>
          <p:cNvSpPr/>
          <p:nvPr/>
        </p:nvSpPr>
        <p:spPr>
          <a:xfrm rot="-5400000">
            <a:off x="3316275" y="1238450"/>
            <a:ext cx="1145200" cy="1837650"/>
          </a:xfrm>
          <a:prstGeom prst="flowChartOffpageConnector">
            <a:avLst/>
          </a:prstGeom>
          <a:solidFill>
            <a:srgbClr val="1C8C7F"/>
          </a:solidFill>
          <a:ln w="19050" cap="flat" cmpd="sng">
            <a:solidFill>
              <a:srgbClr val="CAFC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g18c830645d5_0_18"/>
          <p:cNvSpPr/>
          <p:nvPr/>
        </p:nvSpPr>
        <p:spPr>
          <a:xfrm>
            <a:off x="3001488" y="1777588"/>
            <a:ext cx="1513200" cy="67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800" b="1" dirty="0" smtClean="0">
                <a:solidFill>
                  <a:schemeClr val="lt1"/>
                </a:solidFill>
                <a:latin typeface="Calibri"/>
                <a:ea typeface="Calibri"/>
                <a:cs typeface="Calibri"/>
                <a:sym typeface="Calibri"/>
              </a:rPr>
              <a:t>Economia circolare</a:t>
            </a:r>
            <a:endParaRPr sz="18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sz="1800" b="1" dirty="0">
              <a:solidFill>
                <a:schemeClr val="lt1"/>
              </a:solidFill>
              <a:latin typeface="Calibri"/>
              <a:ea typeface="Calibri"/>
              <a:cs typeface="Calibri"/>
              <a:sym typeface="Calibri"/>
            </a:endParaRPr>
          </a:p>
        </p:txBody>
      </p:sp>
      <p:sp>
        <p:nvSpPr>
          <p:cNvPr id="298" name="Google Shape;298;g18c830645d5_0_18"/>
          <p:cNvSpPr/>
          <p:nvPr/>
        </p:nvSpPr>
        <p:spPr>
          <a:xfrm>
            <a:off x="4807713" y="1682438"/>
            <a:ext cx="6438212" cy="999000"/>
          </a:xfrm>
          <a:prstGeom prst="rect">
            <a:avLst/>
          </a:prstGeom>
          <a:noFill/>
          <a:ln>
            <a:noFill/>
          </a:ln>
        </p:spPr>
        <p:txBody>
          <a:bodyPr spcFirstLastPara="1" wrap="square" lIns="91425" tIns="45700" rIns="91425" bIns="45700" anchor="t" anchorCtr="0">
            <a:noAutofit/>
          </a:bodyPr>
          <a:lstStyle/>
          <a:p>
            <a:pPr lvl="0" algn="just">
              <a:buClr>
                <a:schemeClr val="dk1"/>
              </a:buClr>
              <a:buSzPts val="1100"/>
            </a:pPr>
            <a:r>
              <a:rPr lang="it-IT" dirty="0" smtClean="0">
                <a:solidFill>
                  <a:schemeClr val="dk1"/>
                </a:solidFill>
              </a:rPr>
              <a:t>È la </a:t>
            </a:r>
            <a:r>
              <a:rPr lang="it-IT" dirty="0">
                <a:solidFill>
                  <a:schemeClr val="dk1"/>
                </a:solidFill>
              </a:rPr>
              <a:t>tendenza più importante nella Green Economy. Promuove l'uso di materiali biodegradabili nella produzione di beni di consumo in modo che possano essere restituiti alla natura senza danneggiare l'ambiente. Con questo modello, le risorse utilizzate vengono riciclate per evitare di generare rifiuti.</a:t>
            </a:r>
            <a:endParaRPr sz="14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100"/>
              <a:buFont typeface="Arial"/>
              <a:buNone/>
            </a:pPr>
            <a:endParaRPr sz="1400" b="0" i="0" u="none" strike="noStrike" cap="none" dirty="0">
              <a:solidFill>
                <a:srgbClr val="C00000"/>
              </a:solidFill>
              <a:latin typeface="Arial"/>
              <a:ea typeface="Arial"/>
              <a:cs typeface="Arial"/>
              <a:sym typeface="Arial"/>
            </a:endParaRPr>
          </a:p>
          <a:p>
            <a:pPr marL="0" marR="0" lvl="0" indent="0" algn="just" rtl="0">
              <a:lnSpc>
                <a:spcPct val="100000"/>
              </a:lnSpc>
              <a:spcBef>
                <a:spcPts val="0"/>
              </a:spcBef>
              <a:spcAft>
                <a:spcPts val="0"/>
              </a:spcAft>
              <a:buClr>
                <a:srgbClr val="FFFFFF"/>
              </a:buClr>
              <a:buSzPts val="1800"/>
              <a:buFont typeface="Arial"/>
              <a:buNone/>
            </a:pPr>
            <a:endParaRPr sz="1400" b="0" i="0" u="none" strike="noStrike" cap="none" dirty="0">
              <a:solidFill>
                <a:schemeClr val="dk1"/>
              </a:solidFill>
              <a:latin typeface="Calibri"/>
              <a:ea typeface="Calibri"/>
              <a:cs typeface="Calibri"/>
              <a:sym typeface="Calibri"/>
            </a:endParaRPr>
          </a:p>
        </p:txBody>
      </p:sp>
      <p:sp>
        <p:nvSpPr>
          <p:cNvPr id="299" name="Google Shape;299;g18c830645d5_0_18"/>
          <p:cNvSpPr/>
          <p:nvPr/>
        </p:nvSpPr>
        <p:spPr>
          <a:xfrm>
            <a:off x="3827133" y="2889994"/>
            <a:ext cx="7537200" cy="881700"/>
          </a:xfrm>
          <a:prstGeom prst="rect">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g18c830645d5_0_18"/>
          <p:cNvSpPr/>
          <p:nvPr/>
        </p:nvSpPr>
        <p:spPr>
          <a:xfrm rot="-5400000">
            <a:off x="3481000" y="2410400"/>
            <a:ext cx="878675" cy="1837675"/>
          </a:xfrm>
          <a:prstGeom prst="flowChartOffpageConnector">
            <a:avLst/>
          </a:prstGeom>
          <a:solidFill>
            <a:srgbClr val="1C8C7F"/>
          </a:solidFill>
          <a:ln w="19050" cap="flat" cmpd="sng">
            <a:solidFill>
              <a:srgbClr val="CAFC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g18c830645d5_0_18"/>
          <p:cNvSpPr/>
          <p:nvPr/>
        </p:nvSpPr>
        <p:spPr>
          <a:xfrm>
            <a:off x="3001500" y="3011140"/>
            <a:ext cx="1513200" cy="639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800" b="1" dirty="0" smtClean="0">
                <a:solidFill>
                  <a:schemeClr val="lt1"/>
                </a:solidFill>
                <a:latin typeface="Calibri"/>
                <a:ea typeface="Calibri"/>
                <a:cs typeface="Calibri"/>
                <a:sym typeface="Calibri"/>
              </a:rPr>
              <a:t>Cultura aziendale</a:t>
            </a:r>
            <a:endParaRPr sz="18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8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sz="1800" b="1" dirty="0">
              <a:solidFill>
                <a:schemeClr val="lt1"/>
              </a:solidFill>
              <a:latin typeface="Calibri"/>
              <a:ea typeface="Calibri"/>
              <a:cs typeface="Calibri"/>
              <a:sym typeface="Calibri"/>
            </a:endParaRPr>
          </a:p>
        </p:txBody>
      </p:sp>
      <p:sp>
        <p:nvSpPr>
          <p:cNvPr id="302" name="Google Shape;302;g18c830645d5_0_18"/>
          <p:cNvSpPr/>
          <p:nvPr/>
        </p:nvSpPr>
        <p:spPr>
          <a:xfrm>
            <a:off x="4839178" y="2929192"/>
            <a:ext cx="6351900" cy="810600"/>
          </a:xfrm>
          <a:prstGeom prst="rect">
            <a:avLst/>
          </a:prstGeom>
          <a:noFill/>
          <a:ln>
            <a:noFill/>
          </a:ln>
        </p:spPr>
        <p:txBody>
          <a:bodyPr spcFirstLastPara="1" wrap="square" lIns="91425" tIns="45700" rIns="91425" bIns="45700" anchor="t" anchorCtr="0">
            <a:noAutofit/>
          </a:bodyPr>
          <a:lstStyle/>
          <a:p>
            <a:pPr lvl="0" algn="just">
              <a:buClr>
                <a:schemeClr val="dk1"/>
              </a:buClr>
              <a:buSzPts val="1100"/>
            </a:pPr>
            <a:r>
              <a:rPr lang="it-IT" dirty="0">
                <a:solidFill>
                  <a:schemeClr val="dk1"/>
                </a:solidFill>
              </a:rPr>
              <a:t>Q</a:t>
            </a:r>
            <a:r>
              <a:rPr lang="it-IT" dirty="0" smtClean="0">
                <a:solidFill>
                  <a:schemeClr val="dk1"/>
                </a:solidFill>
              </a:rPr>
              <a:t>uesta </a:t>
            </a:r>
            <a:r>
              <a:rPr lang="it-IT" dirty="0">
                <a:solidFill>
                  <a:schemeClr val="dk1"/>
                </a:solidFill>
              </a:rPr>
              <a:t>tendenza si basa sul portare idee verdi nel contesto aziendale. I dipendenti e i gruppi target di aziende con un'etichetta verde si identificano con questa tendenza al rispetto per l'ambiente</a:t>
            </a:r>
            <a:r>
              <a:rPr lang="it-IT" dirty="0" smtClean="0">
                <a:solidFill>
                  <a:schemeClr val="dk1"/>
                </a:solidFill>
              </a:rPr>
              <a:t>.</a:t>
            </a:r>
            <a:endParaRPr sz="1400" b="0" i="0" u="none" strike="noStrike" cap="none" dirty="0">
              <a:solidFill>
                <a:schemeClr val="dk1"/>
              </a:solidFill>
              <a:latin typeface="Calibri"/>
              <a:ea typeface="Calibri"/>
              <a:cs typeface="Calibri"/>
              <a:sym typeface="Calibri"/>
            </a:endParaRPr>
          </a:p>
        </p:txBody>
      </p:sp>
      <p:sp>
        <p:nvSpPr>
          <p:cNvPr id="303" name="Google Shape;303;g18c830645d5_0_18"/>
          <p:cNvSpPr/>
          <p:nvPr/>
        </p:nvSpPr>
        <p:spPr>
          <a:xfrm>
            <a:off x="3882300" y="4015650"/>
            <a:ext cx="7482000" cy="868500"/>
          </a:xfrm>
          <a:prstGeom prst="rect">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g18c830645d5_0_18"/>
          <p:cNvSpPr/>
          <p:nvPr/>
        </p:nvSpPr>
        <p:spPr>
          <a:xfrm rot="-5400000">
            <a:off x="3542275" y="3466950"/>
            <a:ext cx="878900" cy="1960450"/>
          </a:xfrm>
          <a:prstGeom prst="flowChartOffpageConnector">
            <a:avLst/>
          </a:prstGeom>
          <a:solidFill>
            <a:srgbClr val="1C8C7F"/>
          </a:solidFill>
          <a:ln w="19050" cap="flat" cmpd="sng">
            <a:solidFill>
              <a:srgbClr val="CAFC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g18c830645d5_0_18"/>
          <p:cNvSpPr/>
          <p:nvPr/>
        </p:nvSpPr>
        <p:spPr>
          <a:xfrm>
            <a:off x="3001500" y="4141802"/>
            <a:ext cx="1614300" cy="61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800" b="1" dirty="0" smtClean="0">
                <a:solidFill>
                  <a:schemeClr val="lt1"/>
                </a:solidFill>
                <a:latin typeface="Calibri"/>
                <a:ea typeface="Calibri"/>
                <a:cs typeface="Calibri"/>
                <a:sym typeface="Calibri"/>
              </a:rPr>
              <a:t>Economia collaborativa</a:t>
            </a:r>
            <a:endParaRPr sz="18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8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sz="1800" b="1" dirty="0">
              <a:solidFill>
                <a:schemeClr val="lt1"/>
              </a:solidFill>
              <a:latin typeface="Calibri"/>
              <a:ea typeface="Calibri"/>
              <a:cs typeface="Calibri"/>
              <a:sym typeface="Calibri"/>
            </a:endParaRPr>
          </a:p>
        </p:txBody>
      </p:sp>
      <p:sp>
        <p:nvSpPr>
          <p:cNvPr id="306" name="Google Shape;306;g18c830645d5_0_18"/>
          <p:cNvSpPr/>
          <p:nvPr/>
        </p:nvSpPr>
        <p:spPr>
          <a:xfrm>
            <a:off x="4894325" y="4153956"/>
            <a:ext cx="6351600" cy="463248"/>
          </a:xfrm>
          <a:prstGeom prst="rect">
            <a:avLst/>
          </a:prstGeom>
          <a:noFill/>
          <a:ln>
            <a:noFill/>
          </a:ln>
        </p:spPr>
        <p:txBody>
          <a:bodyPr spcFirstLastPara="1" wrap="square" lIns="91425" tIns="45700" rIns="91425" bIns="45700" anchor="t" anchorCtr="0">
            <a:noAutofit/>
          </a:bodyPr>
          <a:lstStyle/>
          <a:p>
            <a:pPr lvl="0" algn="just">
              <a:buClr>
                <a:schemeClr val="dk1"/>
              </a:buClr>
              <a:buSzPts val="1100"/>
            </a:pPr>
            <a:r>
              <a:rPr lang="it-IT" dirty="0" smtClean="0">
                <a:solidFill>
                  <a:schemeClr val="dk1"/>
                </a:solidFill>
              </a:rPr>
              <a:t>L'economia </a:t>
            </a:r>
            <a:r>
              <a:rPr lang="it-IT" dirty="0">
                <a:solidFill>
                  <a:schemeClr val="dk1"/>
                </a:solidFill>
              </a:rPr>
              <a:t>collaborativa include il prestito, il leasing, l'acquisto o la vendita di prodotti sulla base di esigenze specifiche e non a scopo di lucro</a:t>
            </a:r>
            <a:r>
              <a:rPr lang="it-IT" dirty="0" smtClean="0">
                <a:solidFill>
                  <a:schemeClr val="dk1"/>
                </a:solidFill>
              </a:rPr>
              <a:t>.</a:t>
            </a:r>
            <a:endParaRPr sz="1400" b="0" i="0" u="none" strike="noStrike" cap="none" dirty="0">
              <a:solidFill>
                <a:srgbClr val="C00000"/>
              </a:solidFill>
              <a:latin typeface="Arial"/>
              <a:ea typeface="Arial"/>
              <a:cs typeface="Arial"/>
              <a:sym typeface="Arial"/>
            </a:endParaRPr>
          </a:p>
        </p:txBody>
      </p:sp>
      <p:sp>
        <p:nvSpPr>
          <p:cNvPr id="307" name="Google Shape;307;g18c830645d5_0_18"/>
          <p:cNvSpPr/>
          <p:nvPr/>
        </p:nvSpPr>
        <p:spPr>
          <a:xfrm>
            <a:off x="3827125" y="5244275"/>
            <a:ext cx="7537200" cy="905400"/>
          </a:xfrm>
          <a:prstGeom prst="rect">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g18c830645d5_0_18"/>
          <p:cNvSpPr/>
          <p:nvPr/>
        </p:nvSpPr>
        <p:spPr>
          <a:xfrm rot="-5400000">
            <a:off x="3454250" y="4780625"/>
            <a:ext cx="932175" cy="1837675"/>
          </a:xfrm>
          <a:prstGeom prst="flowChartOffpageConnector">
            <a:avLst/>
          </a:prstGeom>
          <a:solidFill>
            <a:srgbClr val="1C8C7F"/>
          </a:solidFill>
          <a:ln w="19050" cap="flat" cmpd="sng">
            <a:solidFill>
              <a:srgbClr val="CAFC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g18c830645d5_0_18"/>
          <p:cNvSpPr/>
          <p:nvPr/>
        </p:nvSpPr>
        <p:spPr>
          <a:xfrm>
            <a:off x="3001500" y="5329410"/>
            <a:ext cx="1513200" cy="80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it-IT" sz="1800" b="1" dirty="0" smtClean="0">
                <a:solidFill>
                  <a:schemeClr val="lt1"/>
                </a:solidFill>
                <a:latin typeface="Calibri"/>
                <a:ea typeface="Calibri"/>
                <a:cs typeface="Calibri"/>
                <a:sym typeface="Calibri"/>
              </a:rPr>
              <a:t>Energie rinnovabili</a:t>
            </a:r>
            <a:endParaRPr sz="18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8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sz="1800" b="1" dirty="0">
              <a:solidFill>
                <a:schemeClr val="lt1"/>
              </a:solidFill>
              <a:latin typeface="Calibri"/>
              <a:ea typeface="Calibri"/>
              <a:cs typeface="Calibri"/>
              <a:sym typeface="Calibri"/>
            </a:endParaRPr>
          </a:p>
        </p:txBody>
      </p:sp>
      <p:sp>
        <p:nvSpPr>
          <p:cNvPr id="310" name="Google Shape;310;g18c830645d5_0_18"/>
          <p:cNvSpPr/>
          <p:nvPr/>
        </p:nvSpPr>
        <p:spPr>
          <a:xfrm>
            <a:off x="4839175" y="5401708"/>
            <a:ext cx="6406800" cy="590534"/>
          </a:xfrm>
          <a:prstGeom prst="rect">
            <a:avLst/>
          </a:prstGeom>
          <a:noFill/>
          <a:ln>
            <a:noFill/>
          </a:ln>
        </p:spPr>
        <p:txBody>
          <a:bodyPr spcFirstLastPara="1" wrap="square" lIns="91425" tIns="45700" rIns="91425" bIns="45700" anchor="t" anchorCtr="0">
            <a:noAutofit/>
          </a:bodyPr>
          <a:lstStyle/>
          <a:p>
            <a:pPr lvl="0" algn="just">
              <a:buClr>
                <a:schemeClr val="dk1"/>
              </a:buClr>
              <a:buSzPts val="1100"/>
            </a:pPr>
            <a:r>
              <a:rPr lang="it-IT" dirty="0" smtClean="0">
                <a:solidFill>
                  <a:schemeClr val="dk1"/>
                </a:solidFill>
              </a:rPr>
              <a:t>Le </a:t>
            </a:r>
            <a:r>
              <a:rPr lang="it-IT" dirty="0">
                <a:solidFill>
                  <a:schemeClr val="dk1"/>
                </a:solidFill>
              </a:rPr>
              <a:t>energie rinnovabili cercano di promuovere l'energia pulita e prodotta localmente, riducendo i costi delle importazioni e dei trasporti di energia.</a:t>
            </a:r>
            <a:endParaRPr sz="1400" b="0" i="0" u="none" strike="noStrike" cap="none" dirty="0">
              <a:solidFill>
                <a:srgbClr val="C00000"/>
              </a:solidFill>
              <a:latin typeface="Arial"/>
              <a:ea typeface="Arial"/>
              <a:cs typeface="Arial"/>
              <a:sym typeface="Arial"/>
            </a:endParaRPr>
          </a:p>
          <a:p>
            <a:pPr marL="0" marR="0" lvl="0" indent="0" algn="just" rtl="0">
              <a:lnSpc>
                <a:spcPct val="100000"/>
              </a:lnSpc>
              <a:spcBef>
                <a:spcPts val="0"/>
              </a:spcBef>
              <a:spcAft>
                <a:spcPts val="0"/>
              </a:spcAft>
              <a:buClr>
                <a:srgbClr val="FFFFFF"/>
              </a:buClr>
              <a:buSzPts val="1800"/>
              <a:buFont typeface="Arial"/>
              <a:buNone/>
            </a:pPr>
            <a:endParaRPr sz="1400" b="0" i="0" u="none" strike="noStrike" cap="none" dirty="0">
              <a:solidFill>
                <a:schemeClr val="dk1"/>
              </a:solidFill>
              <a:latin typeface="Calibri"/>
              <a:ea typeface="Calibri"/>
              <a:cs typeface="Calibri"/>
              <a:sym typeface="Calibri"/>
            </a:endParaRPr>
          </a:p>
        </p:txBody>
      </p:sp>
      <p:pic>
        <p:nvPicPr>
          <p:cNvPr id="311" name="Google Shape;311;g18c830645d5_0_18"/>
          <p:cNvPicPr preferRelativeResize="0"/>
          <p:nvPr/>
        </p:nvPicPr>
        <p:blipFill rotWithShape="1">
          <a:blip r:embed="rId4">
            <a:alphaModFix/>
          </a:blip>
          <a:srcRect/>
          <a:stretch/>
        </p:blipFill>
        <p:spPr>
          <a:xfrm>
            <a:off x="123250" y="2062100"/>
            <a:ext cx="2585225" cy="33584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cxnSp>
        <p:nvCxnSpPr>
          <p:cNvPr id="316" name="Google Shape;316;g1ab1224ca6c_0_9"/>
          <p:cNvCxnSpPr/>
          <p:nvPr/>
        </p:nvCxnSpPr>
        <p:spPr>
          <a:xfrm rot="10800000" flipH="1">
            <a:off x="4390250" y="4557950"/>
            <a:ext cx="475500" cy="433500"/>
          </a:xfrm>
          <a:prstGeom prst="straightConnector1">
            <a:avLst/>
          </a:prstGeom>
          <a:noFill/>
          <a:ln w="19050" cap="flat" cmpd="sng">
            <a:solidFill>
              <a:schemeClr val="accent6"/>
            </a:solidFill>
            <a:prstDash val="solid"/>
            <a:round/>
            <a:headEnd type="oval" w="med" len="med"/>
            <a:tailEnd type="none" w="sm" len="sm"/>
          </a:ln>
        </p:spPr>
      </p:cxnSp>
      <p:cxnSp>
        <p:nvCxnSpPr>
          <p:cNvPr id="317" name="Google Shape;317;g1ab1224ca6c_0_9"/>
          <p:cNvCxnSpPr/>
          <p:nvPr/>
        </p:nvCxnSpPr>
        <p:spPr>
          <a:xfrm rot="10800000" flipH="1">
            <a:off x="3719125" y="3211375"/>
            <a:ext cx="784800" cy="10800"/>
          </a:xfrm>
          <a:prstGeom prst="straightConnector1">
            <a:avLst/>
          </a:prstGeom>
          <a:noFill/>
          <a:ln w="19050" cap="flat" cmpd="sng">
            <a:solidFill>
              <a:schemeClr val="accent6"/>
            </a:solidFill>
            <a:prstDash val="solid"/>
            <a:round/>
            <a:headEnd type="oval" w="med" len="med"/>
            <a:tailEnd type="none" w="sm" len="sm"/>
          </a:ln>
        </p:spPr>
      </p:cxnSp>
      <p:cxnSp>
        <p:nvCxnSpPr>
          <p:cNvPr id="318" name="Google Shape;318;g1ab1224ca6c_0_9"/>
          <p:cNvCxnSpPr/>
          <p:nvPr/>
        </p:nvCxnSpPr>
        <p:spPr>
          <a:xfrm rot="10800000">
            <a:off x="7570775" y="3455925"/>
            <a:ext cx="628800" cy="212400"/>
          </a:xfrm>
          <a:prstGeom prst="straightConnector1">
            <a:avLst/>
          </a:prstGeom>
          <a:noFill/>
          <a:ln w="19050" cap="flat" cmpd="sng">
            <a:solidFill>
              <a:schemeClr val="accent6"/>
            </a:solidFill>
            <a:prstDash val="solid"/>
            <a:round/>
            <a:headEnd type="oval" w="med" len="med"/>
            <a:tailEnd type="none" w="sm" len="sm"/>
          </a:ln>
        </p:spPr>
      </p:cxnSp>
      <p:sp>
        <p:nvSpPr>
          <p:cNvPr id="319" name="Google Shape;319;g1ab1224ca6c_0_9"/>
          <p:cNvSpPr/>
          <p:nvPr/>
        </p:nvSpPr>
        <p:spPr>
          <a:xfrm>
            <a:off x="903824" y="188575"/>
            <a:ext cx="91647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a:t>
            </a:r>
            <a:r>
              <a:rPr lang="en-GB" sz="3600" b="1" dirty="0" smtClean="0">
                <a:solidFill>
                  <a:srgbClr val="FAB632"/>
                </a:solidFill>
                <a:latin typeface="Calibri"/>
                <a:ea typeface="Calibri"/>
                <a:cs typeface="Calibri"/>
                <a:sym typeface="Calibri"/>
              </a:rPr>
              <a:t> 1</a:t>
            </a:r>
            <a:r>
              <a:rPr lang="en-GB" sz="3600" b="1" dirty="0">
                <a:solidFill>
                  <a:srgbClr val="FAB632"/>
                </a:solidFill>
                <a:latin typeface="Calibri"/>
                <a:ea typeface="Calibri"/>
                <a:cs typeface="Calibri"/>
                <a:sym typeface="Calibri"/>
              </a:rPr>
              <a:t>: Green Economy </a:t>
            </a:r>
            <a:endParaRPr sz="3600" dirty="0">
              <a:solidFill>
                <a:schemeClr val="dk1"/>
              </a:solidFill>
            </a:endParaRPr>
          </a:p>
          <a:p>
            <a:pPr marL="0" marR="0" lvl="0" indent="0" algn="l" rtl="0">
              <a:lnSpc>
                <a:spcPct val="100000"/>
              </a:lnSpc>
              <a:spcBef>
                <a:spcPts val="0"/>
              </a:spcBef>
              <a:spcAft>
                <a:spcPts val="0"/>
              </a:spcAft>
              <a:buClr>
                <a:srgbClr val="000000"/>
              </a:buClr>
              <a:buSzPts val="3600"/>
              <a:buFont typeface="Arial"/>
              <a:buNone/>
            </a:pPr>
            <a:endParaRPr sz="3600" b="1" dirty="0">
              <a:solidFill>
                <a:srgbClr val="FAB632"/>
              </a:solidFill>
              <a:latin typeface="Calibri"/>
              <a:ea typeface="Calibri"/>
              <a:cs typeface="Calibri"/>
              <a:sym typeface="Calibri"/>
            </a:endParaRPr>
          </a:p>
        </p:txBody>
      </p:sp>
      <p:sp>
        <p:nvSpPr>
          <p:cNvPr id="321" name="Google Shape;321;g1ab1224ca6c_0_9"/>
          <p:cNvSpPr/>
          <p:nvPr/>
        </p:nvSpPr>
        <p:spPr>
          <a:xfrm>
            <a:off x="903830" y="813774"/>
            <a:ext cx="9164694" cy="456000"/>
          </a:xfrm>
          <a:prstGeom prst="rect">
            <a:avLst/>
          </a:prstGeom>
          <a:noFill/>
          <a:ln>
            <a:noFill/>
          </a:ln>
        </p:spPr>
        <p:txBody>
          <a:bodyPr spcFirstLastPara="1" wrap="square" lIns="90000" tIns="45000" rIns="90000" bIns="45000" anchor="t" anchorCtr="0">
            <a:noAutofit/>
          </a:bodyPr>
          <a:lstStyle/>
          <a:p>
            <a:pPr lvl="0">
              <a:buSzPts val="2400"/>
            </a:pPr>
            <a:r>
              <a:rPr lang="en-GB" sz="2400" dirty="0" smtClean="0">
                <a:solidFill>
                  <a:srgbClr val="21B4A9"/>
                </a:solidFill>
                <a:latin typeface="Calibri"/>
                <a:ea typeface="Calibri"/>
                <a:cs typeface="Calibri"/>
                <a:sym typeface="Calibri"/>
              </a:rPr>
              <a:t>Sezione </a:t>
            </a:r>
            <a:r>
              <a:rPr lang="en-GB" sz="2400" b="0" i="0" u="none" strike="noStrike" cap="none" dirty="0" smtClean="0">
                <a:solidFill>
                  <a:srgbClr val="21B4A9"/>
                </a:solidFill>
                <a:latin typeface="Calibri"/>
                <a:ea typeface="Calibri"/>
                <a:cs typeface="Calibri"/>
                <a:sym typeface="Calibri"/>
              </a:rPr>
              <a:t>5</a:t>
            </a:r>
            <a:r>
              <a:rPr lang="en-GB" sz="2400" b="0" i="0" u="none" strike="noStrike" cap="none" dirty="0">
                <a:solidFill>
                  <a:srgbClr val="21B4A9"/>
                </a:solidFill>
                <a:latin typeface="Calibri"/>
                <a:ea typeface="Calibri"/>
                <a:cs typeface="Calibri"/>
                <a:sym typeface="Calibri"/>
              </a:rPr>
              <a:t>: </a:t>
            </a:r>
            <a:r>
              <a:rPr lang="it-IT" sz="2400" dirty="0">
                <a:solidFill>
                  <a:srgbClr val="21B4A9"/>
                </a:solidFill>
                <a:latin typeface="Calibri"/>
                <a:ea typeface="Calibri"/>
                <a:cs typeface="Calibri"/>
                <a:sym typeface="Calibri"/>
              </a:rPr>
              <a:t>Consigli per rendere un business verde e </a:t>
            </a:r>
            <a:r>
              <a:rPr lang="it-IT" sz="2400" dirty="0" smtClean="0">
                <a:solidFill>
                  <a:srgbClr val="21B4A9"/>
                </a:solidFill>
                <a:latin typeface="Calibri"/>
                <a:ea typeface="Calibri"/>
                <a:cs typeface="Calibri"/>
                <a:sym typeface="Calibri"/>
              </a:rPr>
              <a:t>sostenibile</a:t>
            </a:r>
            <a:endParaRPr sz="2400" dirty="0">
              <a:solidFill>
                <a:srgbClr val="21B4A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400" dirty="0">
              <a:solidFill>
                <a:srgbClr val="21B4A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dirty="0">
              <a:solidFill>
                <a:srgbClr val="21B4A9"/>
              </a:solidFill>
              <a:latin typeface="Calibri"/>
              <a:ea typeface="Calibri"/>
              <a:cs typeface="Calibri"/>
              <a:sym typeface="Calibri"/>
            </a:endParaRPr>
          </a:p>
        </p:txBody>
      </p:sp>
      <p:sp>
        <p:nvSpPr>
          <p:cNvPr id="322" name="Google Shape;322;g1ab1224ca6c_0_9"/>
          <p:cNvSpPr/>
          <p:nvPr/>
        </p:nvSpPr>
        <p:spPr>
          <a:xfrm>
            <a:off x="4404179" y="1741760"/>
            <a:ext cx="3386700" cy="3386700"/>
          </a:xfrm>
          <a:prstGeom prst="donut">
            <a:avLst>
              <a:gd name="adj" fmla="val 16067"/>
            </a:avLst>
          </a:prstGeom>
          <a:solidFill>
            <a:srgbClr val="0000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23" name="Google Shape;323;g1ab1224ca6c_0_9"/>
          <p:cNvCxnSpPr/>
          <p:nvPr/>
        </p:nvCxnSpPr>
        <p:spPr>
          <a:xfrm>
            <a:off x="4374557" y="1851320"/>
            <a:ext cx="578100" cy="336300"/>
          </a:xfrm>
          <a:prstGeom prst="straightConnector1">
            <a:avLst/>
          </a:prstGeom>
          <a:noFill/>
          <a:ln w="19050" cap="flat" cmpd="sng">
            <a:solidFill>
              <a:schemeClr val="accent6"/>
            </a:solidFill>
            <a:prstDash val="solid"/>
            <a:round/>
            <a:headEnd type="oval" w="med" len="med"/>
            <a:tailEnd type="none" w="sm" len="sm"/>
          </a:ln>
        </p:spPr>
      </p:cxnSp>
      <p:cxnSp>
        <p:nvCxnSpPr>
          <p:cNvPr id="324" name="Google Shape;324;g1ab1224ca6c_0_9"/>
          <p:cNvCxnSpPr/>
          <p:nvPr/>
        </p:nvCxnSpPr>
        <p:spPr>
          <a:xfrm flipH="1">
            <a:off x="7370002" y="2126745"/>
            <a:ext cx="578100" cy="336300"/>
          </a:xfrm>
          <a:prstGeom prst="straightConnector1">
            <a:avLst/>
          </a:prstGeom>
          <a:noFill/>
          <a:ln w="19050" cap="flat" cmpd="sng">
            <a:solidFill>
              <a:schemeClr val="accent6"/>
            </a:solidFill>
            <a:prstDash val="solid"/>
            <a:round/>
            <a:headEnd type="oval" w="med" len="med"/>
            <a:tailEnd type="none" w="sm" len="sm"/>
          </a:ln>
        </p:spPr>
      </p:cxnSp>
      <p:sp>
        <p:nvSpPr>
          <p:cNvPr id="325" name="Google Shape;325;g1ab1224ca6c_0_9"/>
          <p:cNvSpPr txBox="1"/>
          <p:nvPr/>
        </p:nvSpPr>
        <p:spPr>
          <a:xfrm>
            <a:off x="7948100" y="1851325"/>
            <a:ext cx="2622000" cy="1525200"/>
          </a:xfrm>
          <a:prstGeom prst="rect">
            <a:avLst/>
          </a:prstGeom>
          <a:noFill/>
          <a:ln>
            <a:noFill/>
          </a:ln>
        </p:spPr>
        <p:txBody>
          <a:bodyPr spcFirstLastPara="1" wrap="square" lIns="121900" tIns="121900" rIns="121900" bIns="121900" anchor="t" anchorCtr="0">
            <a:noAutofit/>
          </a:bodyPr>
          <a:lstStyle/>
          <a:p>
            <a:pPr marL="0" marR="0" lvl="0" indent="0" algn="just" rtl="0">
              <a:lnSpc>
                <a:spcPct val="115000"/>
              </a:lnSpc>
              <a:spcBef>
                <a:spcPts val="0"/>
              </a:spcBef>
              <a:spcAft>
                <a:spcPts val="0"/>
              </a:spcAft>
              <a:buClr>
                <a:schemeClr val="dk1"/>
              </a:buClr>
              <a:buSzPts val="1100"/>
              <a:buFont typeface="Arial"/>
              <a:buNone/>
            </a:pPr>
            <a:r>
              <a:rPr lang="it-IT" sz="1200" b="1" dirty="0" smtClean="0">
                <a:latin typeface="Roboto"/>
                <a:ea typeface="Roboto"/>
                <a:cs typeface="Roboto"/>
                <a:sym typeface="Roboto"/>
              </a:rPr>
              <a:t>Lavoro da remoto</a:t>
            </a:r>
          </a:p>
          <a:p>
            <a:pPr marL="0" marR="0" lvl="0" indent="0" algn="just" rtl="0">
              <a:lnSpc>
                <a:spcPct val="115000"/>
              </a:lnSpc>
              <a:spcBef>
                <a:spcPts val="0"/>
              </a:spcBef>
              <a:spcAft>
                <a:spcPts val="0"/>
              </a:spcAft>
              <a:buClr>
                <a:schemeClr val="dk1"/>
              </a:buClr>
              <a:buSzPts val="1100"/>
              <a:buFont typeface="Arial"/>
              <a:buNone/>
            </a:pPr>
            <a:endParaRPr lang="it-IT" sz="1200" b="1" dirty="0" smtClean="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r>
              <a:rPr lang="it-IT" sz="1200" dirty="0" smtClean="0">
                <a:latin typeface="Roboto"/>
                <a:ea typeface="Roboto"/>
                <a:cs typeface="Roboto"/>
                <a:sym typeface="Roboto"/>
              </a:rPr>
              <a:t>A seconda del tipo di </a:t>
            </a:r>
            <a:r>
              <a:rPr lang="it-IT" sz="1200" dirty="0" smtClean="0">
                <a:latin typeface="Roboto"/>
                <a:ea typeface="Roboto"/>
                <a:cs typeface="Roboto"/>
                <a:sym typeface="Roboto"/>
              </a:rPr>
              <a:t>lavoro </a:t>
            </a:r>
            <a:r>
              <a:rPr lang="it-IT" sz="1200" dirty="0" smtClean="0">
                <a:latin typeface="Roboto"/>
                <a:ea typeface="Roboto"/>
                <a:cs typeface="Roboto"/>
                <a:sym typeface="Roboto"/>
              </a:rPr>
              <a:t>si può adottare maggiore </a:t>
            </a:r>
            <a:r>
              <a:rPr lang="it-IT" sz="1200" dirty="0" smtClean="0">
                <a:latin typeface="Roboto"/>
                <a:ea typeface="Roboto"/>
                <a:cs typeface="Roboto"/>
                <a:sym typeface="Roboto"/>
              </a:rPr>
              <a:t>flessibilità </a:t>
            </a:r>
            <a:r>
              <a:rPr lang="it-IT" sz="1200" dirty="0" smtClean="0">
                <a:latin typeface="Roboto"/>
                <a:ea typeface="Roboto"/>
                <a:cs typeface="Roboto"/>
                <a:sym typeface="Roboto"/>
              </a:rPr>
              <a:t>per lavorare da casa almeno un giorno a settimana.</a:t>
            </a:r>
            <a:endParaRPr lang="it-IT" sz="1200" b="1" dirty="0" smtClean="0">
              <a:latin typeface="Roboto"/>
              <a:ea typeface="Roboto"/>
              <a:cs typeface="Roboto"/>
              <a:sym typeface="Roboto"/>
            </a:endParaRPr>
          </a:p>
          <a:p>
            <a:pPr marL="0" marR="0" lvl="0" indent="0" algn="just" rtl="0">
              <a:lnSpc>
                <a:spcPct val="115000"/>
              </a:lnSpc>
              <a:spcBef>
                <a:spcPts val="0"/>
              </a:spcBef>
              <a:spcAft>
                <a:spcPts val="0"/>
              </a:spcAft>
              <a:buClr>
                <a:srgbClr val="000000"/>
              </a:buClr>
              <a:buSzPts val="1200"/>
              <a:buFont typeface="Arial"/>
              <a:buNone/>
            </a:pPr>
            <a:endParaRPr sz="1200" b="1" dirty="0">
              <a:latin typeface="Roboto"/>
              <a:ea typeface="Roboto"/>
              <a:cs typeface="Roboto"/>
              <a:sym typeface="Roboto"/>
            </a:endParaRPr>
          </a:p>
        </p:txBody>
      </p:sp>
      <p:cxnSp>
        <p:nvCxnSpPr>
          <p:cNvPr id="326" name="Google Shape;326;g1ab1224ca6c_0_9"/>
          <p:cNvCxnSpPr/>
          <p:nvPr/>
        </p:nvCxnSpPr>
        <p:spPr>
          <a:xfrm rot="10800000">
            <a:off x="7060022" y="4748337"/>
            <a:ext cx="296400" cy="458400"/>
          </a:xfrm>
          <a:prstGeom prst="straightConnector1">
            <a:avLst/>
          </a:prstGeom>
          <a:noFill/>
          <a:ln w="19050" cap="flat" cmpd="sng">
            <a:solidFill>
              <a:schemeClr val="accent6"/>
            </a:solidFill>
            <a:prstDash val="solid"/>
            <a:round/>
            <a:headEnd type="oval" w="med" len="med"/>
            <a:tailEnd type="none" w="sm" len="sm"/>
          </a:ln>
        </p:spPr>
      </p:cxnSp>
      <p:sp>
        <p:nvSpPr>
          <p:cNvPr id="327" name="Google Shape;327;g1ab1224ca6c_0_9"/>
          <p:cNvSpPr txBox="1"/>
          <p:nvPr/>
        </p:nvSpPr>
        <p:spPr>
          <a:xfrm>
            <a:off x="5135224" y="2929384"/>
            <a:ext cx="1924800" cy="107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0"/>
              </a:spcBef>
              <a:spcAft>
                <a:spcPts val="0"/>
              </a:spcAft>
              <a:buClr>
                <a:srgbClr val="000000"/>
              </a:buClr>
              <a:buSzPts val="1600"/>
              <a:buFont typeface="Arial"/>
              <a:buNone/>
            </a:pPr>
            <a:r>
              <a:rPr lang="it-IT" sz="1600" b="1" dirty="0" smtClean="0">
                <a:latin typeface="Roboto"/>
                <a:ea typeface="Roboto"/>
                <a:cs typeface="Roboto"/>
                <a:sym typeface="Roboto"/>
              </a:rPr>
              <a:t>Pratiche per rendere il tuo business più sostenibile</a:t>
            </a:r>
            <a:endParaRPr lang="it-IT" sz="1600" b="0" i="0" u="none" strike="noStrike" cap="none" dirty="0">
              <a:solidFill>
                <a:srgbClr val="000000"/>
              </a:solidFill>
              <a:sym typeface="Arial"/>
            </a:endParaRPr>
          </a:p>
        </p:txBody>
      </p:sp>
      <p:sp>
        <p:nvSpPr>
          <p:cNvPr id="328" name="Google Shape;328;g1ab1224ca6c_0_9"/>
          <p:cNvSpPr/>
          <p:nvPr/>
        </p:nvSpPr>
        <p:spPr>
          <a:xfrm rot="1800095">
            <a:off x="4300630" y="1636010"/>
            <a:ext cx="3587828" cy="3587828"/>
          </a:xfrm>
          <a:prstGeom prst="blockArc">
            <a:avLst>
              <a:gd name="adj1" fmla="val 14414370"/>
              <a:gd name="adj2" fmla="val 694"/>
              <a:gd name="adj3" fmla="val 9562"/>
            </a:avLst>
          </a:prstGeom>
          <a:solidFill>
            <a:srgbClr val="085631"/>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g1ab1224ca6c_0_9"/>
          <p:cNvSpPr/>
          <p:nvPr/>
        </p:nvSpPr>
        <p:spPr>
          <a:xfrm rot="-1800095" flipH="1">
            <a:off x="4303547" y="1636010"/>
            <a:ext cx="3587828" cy="3587828"/>
          </a:xfrm>
          <a:prstGeom prst="blockArc">
            <a:avLst>
              <a:gd name="adj1" fmla="val 14348563"/>
              <a:gd name="adj2" fmla="val 21472873"/>
              <a:gd name="adj3" fmla="val 9381"/>
            </a:avLst>
          </a:prstGeom>
          <a:solidFill>
            <a:srgbClr val="65F0AD"/>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g1ab1224ca6c_0_9"/>
          <p:cNvSpPr/>
          <p:nvPr/>
        </p:nvSpPr>
        <p:spPr>
          <a:xfrm rot="-8100000">
            <a:off x="5851203" y="1557466"/>
            <a:ext cx="484085" cy="484085"/>
          </a:xfrm>
          <a:prstGeom prst="rtTriangle">
            <a:avLst/>
          </a:prstGeom>
          <a:solidFill>
            <a:srgbClr val="65F0A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g1ab1224ca6c_0_9"/>
          <p:cNvSpPr/>
          <p:nvPr/>
        </p:nvSpPr>
        <p:spPr>
          <a:xfrm rot="-9000757" flipH="1">
            <a:off x="4302117" y="1633849"/>
            <a:ext cx="3586968" cy="3586968"/>
          </a:xfrm>
          <a:prstGeom prst="blockArc">
            <a:avLst>
              <a:gd name="adj1" fmla="val 14316164"/>
              <a:gd name="adj2" fmla="val 21502663"/>
              <a:gd name="adj3" fmla="val 9415"/>
            </a:avLst>
          </a:prstGeom>
          <a:solidFill>
            <a:srgbClr val="0E945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g1ab1224ca6c_0_9"/>
          <p:cNvSpPr/>
          <p:nvPr/>
        </p:nvSpPr>
        <p:spPr>
          <a:xfrm rot="-1027073">
            <a:off x="7314463" y="3799841"/>
            <a:ext cx="416867" cy="416867"/>
          </a:xfrm>
          <a:prstGeom prst="rtTriangle">
            <a:avLst/>
          </a:prstGeom>
          <a:solidFill>
            <a:srgbClr val="0856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g1ab1224ca6c_0_9"/>
          <p:cNvSpPr/>
          <p:nvPr/>
        </p:nvSpPr>
        <p:spPr>
          <a:xfrm rot="6359354">
            <a:off x="4421229" y="3797077"/>
            <a:ext cx="484649" cy="484649"/>
          </a:xfrm>
          <a:prstGeom prst="rtTriangle">
            <a:avLst/>
          </a:prstGeom>
          <a:solidFill>
            <a:srgbClr val="0E945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g1ab1224ca6c_0_9"/>
          <p:cNvSpPr txBox="1"/>
          <p:nvPr/>
        </p:nvSpPr>
        <p:spPr>
          <a:xfrm>
            <a:off x="1908350" y="4823938"/>
            <a:ext cx="2455500" cy="15252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it-IT" sz="1200" b="1" dirty="0" smtClean="0">
                <a:latin typeface="Roboto"/>
                <a:ea typeface="Roboto"/>
                <a:cs typeface="Roboto"/>
                <a:sym typeface="Roboto"/>
              </a:rPr>
              <a:t>Digitalizzazione dei documenti</a:t>
            </a:r>
            <a:endParaRPr sz="1200" b="1"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endParaRPr sz="1200" b="1"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r>
              <a:rPr lang="it-IT" sz="1200" dirty="0" smtClean="0">
                <a:latin typeface="Roboto"/>
                <a:ea typeface="Roboto"/>
                <a:cs typeface="Roboto"/>
                <a:sym typeface="Roboto"/>
              </a:rPr>
              <a:t>Questo non solo migliora l’impatto ambientale ma anche l’organizzazione e il trasferimento delle informazioni.</a:t>
            </a:r>
            <a:endParaRPr lang="it-IT" sz="1200" b="1" dirty="0" smtClean="0">
              <a:latin typeface="Roboto"/>
              <a:ea typeface="Roboto"/>
              <a:cs typeface="Roboto"/>
              <a:sym typeface="Roboto"/>
            </a:endParaRPr>
          </a:p>
          <a:p>
            <a:pPr marL="0" marR="0" lvl="0" indent="0" algn="just" rtl="0">
              <a:lnSpc>
                <a:spcPct val="115000"/>
              </a:lnSpc>
              <a:spcBef>
                <a:spcPts val="0"/>
              </a:spcBef>
              <a:spcAft>
                <a:spcPts val="0"/>
              </a:spcAft>
              <a:buClr>
                <a:srgbClr val="000000"/>
              </a:buClr>
              <a:buSzPts val="1200"/>
              <a:buFont typeface="Arial"/>
              <a:buNone/>
            </a:pPr>
            <a:endParaRPr lang="it-IT" sz="1200" b="1" dirty="0">
              <a:latin typeface="Roboto"/>
              <a:ea typeface="Roboto"/>
              <a:cs typeface="Roboto"/>
              <a:sym typeface="Roboto"/>
            </a:endParaRPr>
          </a:p>
        </p:txBody>
      </p:sp>
      <p:sp>
        <p:nvSpPr>
          <p:cNvPr id="335" name="Google Shape;335;g1ab1224ca6c_0_9"/>
          <p:cNvSpPr txBox="1"/>
          <p:nvPr/>
        </p:nvSpPr>
        <p:spPr>
          <a:xfrm>
            <a:off x="7262350" y="5086250"/>
            <a:ext cx="3658500" cy="1193400"/>
          </a:xfrm>
          <a:prstGeom prst="rect">
            <a:avLst/>
          </a:prstGeom>
          <a:noFill/>
          <a:ln>
            <a:noFill/>
          </a:ln>
        </p:spPr>
        <p:txBody>
          <a:bodyPr spcFirstLastPara="1" wrap="square" lIns="121900" tIns="121900" rIns="121900" bIns="121900" anchor="t" anchorCtr="0">
            <a:noAutofit/>
          </a:bodyPr>
          <a:lstStyle/>
          <a:p>
            <a:pPr marL="0" marR="0" lvl="0" indent="0" algn="just" rtl="0">
              <a:lnSpc>
                <a:spcPct val="115000"/>
              </a:lnSpc>
              <a:spcBef>
                <a:spcPts val="0"/>
              </a:spcBef>
              <a:spcAft>
                <a:spcPts val="0"/>
              </a:spcAft>
              <a:buClr>
                <a:schemeClr val="dk1"/>
              </a:buClr>
              <a:buSzPts val="1100"/>
              <a:buFont typeface="Arial"/>
              <a:buNone/>
            </a:pPr>
            <a:r>
              <a:rPr lang="it-IT" sz="1200" b="1" dirty="0" smtClean="0">
                <a:latin typeface="Roboto"/>
                <a:ea typeface="Roboto"/>
                <a:cs typeface="Roboto"/>
                <a:sym typeface="Roboto"/>
              </a:rPr>
              <a:t>Riuso e/o Riciclo</a:t>
            </a:r>
          </a:p>
          <a:p>
            <a:pPr marL="0" marR="0" lvl="0" indent="0" algn="just" rtl="0">
              <a:lnSpc>
                <a:spcPct val="115000"/>
              </a:lnSpc>
              <a:spcBef>
                <a:spcPts val="0"/>
              </a:spcBef>
              <a:spcAft>
                <a:spcPts val="0"/>
              </a:spcAft>
              <a:buClr>
                <a:schemeClr val="dk1"/>
              </a:buClr>
              <a:buSzPts val="1100"/>
              <a:buFont typeface="Arial"/>
              <a:buNone/>
            </a:pPr>
            <a:endParaRPr sz="1200" b="1" dirty="0">
              <a:latin typeface="Roboto"/>
              <a:ea typeface="Roboto"/>
              <a:cs typeface="Roboto"/>
              <a:sym typeface="Roboto"/>
            </a:endParaRPr>
          </a:p>
          <a:p>
            <a:pPr lvl="0" algn="just">
              <a:lnSpc>
                <a:spcPct val="115000"/>
              </a:lnSpc>
              <a:buClr>
                <a:schemeClr val="dk1"/>
              </a:buClr>
              <a:buSzPts val="1100"/>
            </a:pPr>
            <a:r>
              <a:rPr lang="it-IT" sz="1200" dirty="0" smtClean="0">
                <a:latin typeface="Roboto"/>
                <a:ea typeface="Roboto"/>
                <a:cs typeface="Roboto"/>
                <a:sym typeface="Roboto"/>
              </a:rPr>
              <a:t>Incoraggiare </a:t>
            </a:r>
            <a:r>
              <a:rPr lang="it-IT" sz="1200" dirty="0">
                <a:latin typeface="Roboto"/>
                <a:ea typeface="Roboto"/>
                <a:cs typeface="Roboto"/>
                <a:sym typeface="Roboto"/>
              </a:rPr>
              <a:t>la sostenibilità e abitudini semplici tra i lavoratori come l'uso di contenitori separati</a:t>
            </a:r>
            <a:r>
              <a:rPr lang="it-IT" sz="1200" dirty="0" smtClean="0">
                <a:latin typeface="Roboto"/>
                <a:ea typeface="Roboto"/>
                <a:cs typeface="Roboto"/>
                <a:sym typeface="Roboto"/>
              </a:rPr>
              <a:t>.</a:t>
            </a:r>
            <a:endParaRPr sz="1200"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endParaRPr sz="1200" b="1" dirty="0">
              <a:latin typeface="Roboto"/>
              <a:ea typeface="Roboto"/>
              <a:cs typeface="Roboto"/>
              <a:sym typeface="Roboto"/>
            </a:endParaRPr>
          </a:p>
          <a:p>
            <a:pPr marL="0" marR="0" lvl="0" indent="0" algn="just" rtl="0">
              <a:lnSpc>
                <a:spcPct val="115000"/>
              </a:lnSpc>
              <a:spcBef>
                <a:spcPts val="0"/>
              </a:spcBef>
              <a:spcAft>
                <a:spcPts val="0"/>
              </a:spcAft>
              <a:buClr>
                <a:srgbClr val="000000"/>
              </a:buClr>
              <a:buSzPts val="1200"/>
              <a:buFont typeface="Arial"/>
              <a:buNone/>
            </a:pPr>
            <a:endParaRPr sz="1200" b="1" dirty="0">
              <a:latin typeface="Roboto"/>
              <a:ea typeface="Roboto"/>
              <a:cs typeface="Roboto"/>
              <a:sym typeface="Roboto"/>
            </a:endParaRPr>
          </a:p>
        </p:txBody>
      </p:sp>
      <p:sp>
        <p:nvSpPr>
          <p:cNvPr id="336" name="Google Shape;336;g1ab1224ca6c_0_9"/>
          <p:cNvSpPr txBox="1"/>
          <p:nvPr/>
        </p:nvSpPr>
        <p:spPr>
          <a:xfrm>
            <a:off x="1565950" y="1643875"/>
            <a:ext cx="2740200" cy="11934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it-IT" sz="1200" b="1" dirty="0" smtClean="0">
                <a:latin typeface="Roboto"/>
                <a:ea typeface="Roboto"/>
                <a:cs typeface="Roboto"/>
                <a:sym typeface="Roboto"/>
              </a:rPr>
              <a:t>Eliminare i prodotti mono-uso</a:t>
            </a:r>
          </a:p>
          <a:p>
            <a:pPr marL="0" marR="0" lvl="0" indent="0" algn="r" rtl="0">
              <a:lnSpc>
                <a:spcPct val="115000"/>
              </a:lnSpc>
              <a:spcBef>
                <a:spcPts val="0"/>
              </a:spcBef>
              <a:spcAft>
                <a:spcPts val="0"/>
              </a:spcAft>
              <a:buClr>
                <a:schemeClr val="dk1"/>
              </a:buClr>
              <a:buSzPts val="1100"/>
              <a:buFont typeface="Arial"/>
              <a:buNone/>
            </a:pPr>
            <a:endParaRPr lang="en-GB" sz="1200" b="1" dirty="0">
              <a:latin typeface="Roboto"/>
              <a:ea typeface="Roboto"/>
              <a:cs typeface="Roboto"/>
              <a:sym typeface="Roboto"/>
            </a:endParaRPr>
          </a:p>
          <a:p>
            <a:pPr lvl="0" algn="r">
              <a:lnSpc>
                <a:spcPct val="115000"/>
              </a:lnSpc>
              <a:buClr>
                <a:schemeClr val="dk1"/>
              </a:buClr>
              <a:buSzPts val="1100"/>
            </a:pPr>
            <a:r>
              <a:rPr lang="it-IT" sz="1200" dirty="0">
                <a:latin typeface="Roboto"/>
                <a:ea typeface="Roboto"/>
                <a:cs typeface="Roboto"/>
                <a:sym typeface="Roboto"/>
              </a:rPr>
              <a:t>S</a:t>
            </a:r>
            <a:r>
              <a:rPr lang="it-IT" sz="1200" dirty="0" smtClean="0">
                <a:latin typeface="Roboto"/>
                <a:ea typeface="Roboto"/>
                <a:cs typeface="Roboto"/>
                <a:sym typeface="Roboto"/>
              </a:rPr>
              <a:t>ostituire </a:t>
            </a:r>
            <a:r>
              <a:rPr lang="it-IT" sz="1200" dirty="0">
                <a:latin typeface="Roboto"/>
                <a:ea typeface="Roboto"/>
                <a:cs typeface="Roboto"/>
                <a:sym typeface="Roboto"/>
              </a:rPr>
              <a:t>questi prodotti (ad esempio bicchieri di plastica) con prodotti ecologici</a:t>
            </a:r>
            <a:r>
              <a:rPr lang="it-IT" sz="1200" dirty="0" smtClean="0">
                <a:latin typeface="Roboto"/>
                <a:ea typeface="Roboto"/>
                <a:cs typeface="Roboto"/>
                <a:sym typeface="Roboto"/>
              </a:rPr>
              <a:t>.</a:t>
            </a:r>
            <a:endParaRPr sz="1200" b="1" dirty="0">
              <a:latin typeface="Roboto"/>
              <a:ea typeface="Roboto"/>
              <a:cs typeface="Roboto"/>
              <a:sym typeface="Roboto"/>
            </a:endParaRPr>
          </a:p>
          <a:p>
            <a:pPr marL="0" marR="0" lvl="0" indent="0" algn="just" rtl="0">
              <a:lnSpc>
                <a:spcPct val="115000"/>
              </a:lnSpc>
              <a:spcBef>
                <a:spcPts val="0"/>
              </a:spcBef>
              <a:spcAft>
                <a:spcPts val="0"/>
              </a:spcAft>
              <a:buClr>
                <a:srgbClr val="000000"/>
              </a:buClr>
              <a:buSzPts val="1200"/>
              <a:buFont typeface="Arial"/>
              <a:buNone/>
            </a:pPr>
            <a:endParaRPr sz="1200" b="1" dirty="0">
              <a:latin typeface="Roboto"/>
              <a:ea typeface="Roboto"/>
              <a:cs typeface="Roboto"/>
              <a:sym typeface="Roboto"/>
            </a:endParaRPr>
          </a:p>
        </p:txBody>
      </p:sp>
      <p:sp>
        <p:nvSpPr>
          <p:cNvPr id="337" name="Google Shape;337;g1ab1224ca6c_0_9"/>
          <p:cNvSpPr txBox="1"/>
          <p:nvPr/>
        </p:nvSpPr>
        <p:spPr>
          <a:xfrm>
            <a:off x="903825" y="2989417"/>
            <a:ext cx="2740200" cy="15705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it-IT" sz="1200" b="1" dirty="0" smtClean="0">
                <a:latin typeface="Roboto"/>
                <a:ea typeface="Roboto"/>
                <a:cs typeface="Roboto"/>
                <a:sym typeface="Roboto"/>
              </a:rPr>
              <a:t>Prodotti rispettosi dell’ambiente</a:t>
            </a:r>
          </a:p>
          <a:p>
            <a:pPr marL="0" marR="0" lvl="0" indent="0" algn="r" rtl="0">
              <a:lnSpc>
                <a:spcPct val="115000"/>
              </a:lnSpc>
              <a:spcBef>
                <a:spcPts val="0"/>
              </a:spcBef>
              <a:spcAft>
                <a:spcPts val="0"/>
              </a:spcAft>
              <a:buClr>
                <a:schemeClr val="dk1"/>
              </a:buClr>
              <a:buSzPts val="1100"/>
              <a:buFont typeface="Arial"/>
              <a:buNone/>
            </a:pPr>
            <a:endParaRPr lang="it-IT" sz="1200" b="1" dirty="0" smtClean="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r>
              <a:rPr lang="it-IT" sz="1200" dirty="0" smtClean="0">
                <a:latin typeface="Roboto"/>
                <a:ea typeface="Roboto"/>
                <a:cs typeface="Roboto"/>
                <a:sym typeface="Roboto"/>
              </a:rPr>
              <a:t>Usa prodotti che rispettano l’ambiente, ad esempio sostituisci i saponi cosmetici nelle aree comuni con saponi non di origine animale</a:t>
            </a:r>
            <a:endParaRPr lang="it-IT" sz="1200" b="1" dirty="0" smtClean="0">
              <a:latin typeface="Roboto"/>
              <a:ea typeface="Roboto"/>
              <a:cs typeface="Roboto"/>
              <a:sym typeface="Roboto"/>
            </a:endParaRPr>
          </a:p>
        </p:txBody>
      </p:sp>
      <p:sp>
        <p:nvSpPr>
          <p:cNvPr id="338" name="Google Shape;338;g1ab1224ca6c_0_9"/>
          <p:cNvSpPr txBox="1"/>
          <p:nvPr/>
        </p:nvSpPr>
        <p:spPr>
          <a:xfrm>
            <a:off x="8199575" y="3501338"/>
            <a:ext cx="3854400" cy="1460100"/>
          </a:xfrm>
          <a:prstGeom prst="rect">
            <a:avLst/>
          </a:prstGeom>
          <a:noFill/>
          <a:ln>
            <a:noFill/>
          </a:ln>
        </p:spPr>
        <p:txBody>
          <a:bodyPr spcFirstLastPara="1" wrap="square" lIns="121900" tIns="121900" rIns="121900" bIns="121900" anchor="t" anchorCtr="0">
            <a:noAutofit/>
          </a:bodyPr>
          <a:lstStyle/>
          <a:p>
            <a:pPr marL="0" marR="0" lvl="0" indent="0" algn="just" rtl="0">
              <a:lnSpc>
                <a:spcPct val="115000"/>
              </a:lnSpc>
              <a:spcBef>
                <a:spcPts val="0"/>
              </a:spcBef>
              <a:spcAft>
                <a:spcPts val="0"/>
              </a:spcAft>
              <a:buClr>
                <a:schemeClr val="dk1"/>
              </a:buClr>
              <a:buSzPts val="1100"/>
              <a:buFont typeface="Arial"/>
              <a:buNone/>
            </a:pPr>
            <a:r>
              <a:rPr lang="it-IT" sz="1200" b="1" dirty="0" smtClean="0">
                <a:latin typeface="Roboto"/>
                <a:ea typeface="Roboto"/>
                <a:cs typeface="Roboto"/>
                <a:sym typeface="Roboto"/>
              </a:rPr>
              <a:t>Fornitori locali</a:t>
            </a:r>
          </a:p>
          <a:p>
            <a:pPr marL="0" marR="0" lvl="0" indent="0" algn="just" rtl="0">
              <a:lnSpc>
                <a:spcPct val="115000"/>
              </a:lnSpc>
              <a:spcBef>
                <a:spcPts val="0"/>
              </a:spcBef>
              <a:spcAft>
                <a:spcPts val="0"/>
              </a:spcAft>
              <a:buClr>
                <a:schemeClr val="dk1"/>
              </a:buClr>
              <a:buSzPts val="1100"/>
              <a:buFont typeface="Arial"/>
              <a:buNone/>
            </a:pPr>
            <a:endParaRPr lang="it-IT" sz="1200" b="1" dirty="0" smtClean="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r>
              <a:rPr lang="it-IT" sz="1200" dirty="0" smtClean="0">
                <a:latin typeface="Roboto"/>
                <a:ea typeface="Roboto"/>
                <a:cs typeface="Roboto"/>
                <a:sym typeface="Roboto"/>
              </a:rPr>
              <a:t>Buone relazioni con i fornitori locali garantiscono sconti simili ai prezzi più bassi dei fornitori delle grandi catene. In questo modo si contribuisce alla riduzione di CO2.</a:t>
            </a:r>
            <a:endParaRPr lang="it-IT" sz="1200" b="1" dirty="0" smtClean="0">
              <a:latin typeface="Roboto"/>
              <a:ea typeface="Roboto"/>
              <a:cs typeface="Roboto"/>
              <a:sym typeface="Roboto"/>
            </a:endParaRPr>
          </a:p>
          <a:p>
            <a:pPr marL="0" marR="0" lvl="0" indent="0" algn="just" rtl="0">
              <a:lnSpc>
                <a:spcPct val="115000"/>
              </a:lnSpc>
              <a:spcBef>
                <a:spcPts val="0"/>
              </a:spcBef>
              <a:spcAft>
                <a:spcPts val="0"/>
              </a:spcAft>
              <a:buClr>
                <a:srgbClr val="000000"/>
              </a:buClr>
              <a:buSzPts val="1200"/>
              <a:buFont typeface="Arial"/>
              <a:buNone/>
            </a:pPr>
            <a:endParaRPr sz="1200" b="1" dirty="0">
              <a:latin typeface="Roboto"/>
              <a:ea typeface="Roboto"/>
              <a:cs typeface="Roboto"/>
              <a:sym typeface="Roboto"/>
            </a:endParaRPr>
          </a:p>
        </p:txBody>
      </p:sp>
      <p:pic>
        <p:nvPicPr>
          <p:cNvPr id="339" name="Google Shape;339;g1ab1224ca6c_0_9"/>
          <p:cNvPicPr preferRelativeResize="0"/>
          <p:nvPr/>
        </p:nvPicPr>
        <p:blipFill rotWithShape="1">
          <a:blip r:embed="rId4">
            <a:alphaModFix/>
          </a:blip>
          <a:srcRect/>
          <a:stretch/>
        </p:blipFill>
        <p:spPr>
          <a:xfrm>
            <a:off x="4742426" y="5210300"/>
            <a:ext cx="2317591" cy="1193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3"/>
        <p:cNvGrpSpPr/>
        <p:nvPr/>
      </p:nvGrpSpPr>
      <p:grpSpPr>
        <a:xfrm>
          <a:off x="0" y="0"/>
          <a:ext cx="0" cy="0"/>
          <a:chOff x="0" y="0"/>
          <a:chExt cx="0" cy="0"/>
        </a:xfrm>
      </p:grpSpPr>
      <p:sp>
        <p:nvSpPr>
          <p:cNvPr id="345" name="Google Shape;345;g1bebd2e5064_0_0"/>
          <p:cNvSpPr/>
          <p:nvPr/>
        </p:nvSpPr>
        <p:spPr>
          <a:xfrm>
            <a:off x="934800" y="1299775"/>
            <a:ext cx="10322400" cy="1135800"/>
          </a:xfrm>
          <a:prstGeom prst="rect">
            <a:avLst/>
          </a:prstGeom>
          <a:noFill/>
          <a:ln w="9525" cap="flat" cmpd="sng">
            <a:solidFill>
              <a:srgbClr val="C00000"/>
            </a:solidFill>
            <a:prstDash val="solid"/>
            <a:round/>
            <a:headEnd type="none" w="sm" len="sm"/>
            <a:tailEnd type="none" w="sm" len="sm"/>
          </a:ln>
        </p:spPr>
        <p:txBody>
          <a:bodyPr spcFirstLastPara="1" wrap="square" lIns="90000" tIns="45000" rIns="90000" bIns="45000" anchor="t" anchorCtr="0">
            <a:noAutofit/>
          </a:bodyPr>
          <a:lstStyle/>
          <a:p>
            <a:pPr lvl="0" algn="just"/>
            <a:r>
              <a:rPr lang="it-IT" sz="1600" dirty="0">
                <a:latin typeface="Calibri"/>
                <a:ea typeface="Calibri"/>
                <a:cs typeface="Calibri"/>
                <a:sym typeface="Calibri"/>
              </a:rPr>
              <a:t>Come posso trasformare la mia azienda in modo che abbia un minore impatto sull'ambiente? Quali criteri o strategie devo seguire per creare un'azienda rispettosa dell'ambiente? Ecco un elenco di domande su cui riflettere. Ti aiuteranno a pensare a come un'azienda potrebbe diventare un'azienda più sostenibile e verde. Se non hai un'azienda, puoi inventarne una per rispondere a queste domande:</a:t>
            </a:r>
            <a:endParaRPr sz="1600" dirty="0">
              <a:latin typeface="Calibri"/>
              <a:ea typeface="Calibri"/>
              <a:cs typeface="Calibri"/>
              <a:sym typeface="Calibri"/>
            </a:endParaRPr>
          </a:p>
        </p:txBody>
      </p:sp>
      <p:sp>
        <p:nvSpPr>
          <p:cNvPr id="346" name="Google Shape;346;g1bebd2e5064_0_0"/>
          <p:cNvSpPr/>
          <p:nvPr/>
        </p:nvSpPr>
        <p:spPr>
          <a:xfrm>
            <a:off x="903825" y="2618875"/>
            <a:ext cx="3125400" cy="1714200"/>
          </a:xfrm>
          <a:prstGeom prst="roundRect">
            <a:avLst>
              <a:gd name="adj" fmla="val 16667"/>
            </a:avLst>
          </a:prstGeom>
          <a:solidFill>
            <a:srgbClr val="E7E6E6"/>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47" name="Google Shape;347;g1bebd2e5064_0_0"/>
          <p:cNvSpPr/>
          <p:nvPr/>
        </p:nvSpPr>
        <p:spPr>
          <a:xfrm>
            <a:off x="981544" y="2618875"/>
            <a:ext cx="2911200" cy="8046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it-IT" dirty="0" smtClean="0">
                <a:latin typeface="Calibri"/>
                <a:ea typeface="Calibri"/>
                <a:cs typeface="Calibri"/>
                <a:sym typeface="Calibri"/>
              </a:rPr>
              <a:t>Come posso ridurre il consumo di energia nel mio business? </a:t>
            </a:r>
            <a:endParaRPr lang="it-IT" sz="1300" b="0" i="0" u="none" strike="noStrike" cap="none" dirty="0">
              <a:solidFill>
                <a:srgbClr val="000000"/>
              </a:solidFill>
              <a:latin typeface="Calibri"/>
              <a:ea typeface="Calibri"/>
              <a:cs typeface="Calibri"/>
              <a:sym typeface="Calibri"/>
            </a:endParaRPr>
          </a:p>
        </p:txBody>
      </p:sp>
      <p:sp>
        <p:nvSpPr>
          <p:cNvPr id="348" name="Google Shape;348;g1bebd2e5064_0_0"/>
          <p:cNvSpPr/>
          <p:nvPr/>
        </p:nvSpPr>
        <p:spPr>
          <a:xfrm>
            <a:off x="4201798" y="2618863"/>
            <a:ext cx="3955500" cy="2223000"/>
          </a:xfrm>
          <a:prstGeom prst="roundRect">
            <a:avLst>
              <a:gd name="adj" fmla="val 16667"/>
            </a:avLst>
          </a:prstGeom>
          <a:solidFill>
            <a:srgbClr val="E7E6E6"/>
          </a:solidFill>
          <a:ln w="28575" cap="flat" cmpd="sng">
            <a:solidFill>
              <a:srgbClr val="FAB6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49" name="Google Shape;349;g1bebd2e5064_0_0"/>
          <p:cNvSpPr/>
          <p:nvPr/>
        </p:nvSpPr>
        <p:spPr>
          <a:xfrm>
            <a:off x="4371585" y="2618863"/>
            <a:ext cx="3615900" cy="804600"/>
          </a:xfrm>
          <a:prstGeom prst="rect">
            <a:avLst/>
          </a:prstGeom>
          <a:noFill/>
          <a:ln>
            <a:noFill/>
          </a:ln>
        </p:spPr>
        <p:txBody>
          <a:bodyPr spcFirstLastPara="1" wrap="square" lIns="90000" tIns="45000" rIns="90000" bIns="45000" anchor="t" anchorCtr="0">
            <a:noAutofit/>
          </a:bodyPr>
          <a:lstStyle/>
          <a:p>
            <a:pPr lvl="0" algn="just"/>
            <a:r>
              <a:rPr lang="it-IT" dirty="0" smtClean="0">
                <a:latin typeface="Calibri"/>
                <a:ea typeface="Calibri"/>
                <a:cs typeface="Calibri"/>
                <a:sym typeface="Calibri"/>
              </a:rPr>
              <a:t>Ho </a:t>
            </a:r>
            <a:r>
              <a:rPr lang="it-IT" dirty="0">
                <a:latin typeface="Calibri"/>
                <a:ea typeface="Calibri"/>
                <a:cs typeface="Calibri"/>
                <a:sym typeface="Calibri"/>
              </a:rPr>
              <a:t>influenza su dipendenti e clienti? Posso realizzare azioni di sensibilizzazione sulla cura dell'ambiente</a:t>
            </a:r>
            <a:r>
              <a:rPr lang="it-IT" dirty="0" smtClean="0">
                <a:latin typeface="Calibri"/>
                <a:ea typeface="Calibri"/>
                <a:cs typeface="Calibri"/>
                <a:sym typeface="Calibri"/>
              </a:rPr>
              <a:t>?</a:t>
            </a:r>
            <a:endParaRPr sz="1300" b="0" i="0" u="none" strike="noStrike" cap="none" dirty="0">
              <a:solidFill>
                <a:srgbClr val="000000"/>
              </a:solidFill>
              <a:latin typeface="Calibri"/>
              <a:ea typeface="Calibri"/>
              <a:cs typeface="Calibri"/>
              <a:sym typeface="Calibri"/>
            </a:endParaRPr>
          </a:p>
        </p:txBody>
      </p:sp>
      <p:sp>
        <p:nvSpPr>
          <p:cNvPr id="350" name="Google Shape;350;g1bebd2e5064_0_0"/>
          <p:cNvSpPr/>
          <p:nvPr/>
        </p:nvSpPr>
        <p:spPr>
          <a:xfrm>
            <a:off x="8329750" y="2618875"/>
            <a:ext cx="2927400" cy="1522500"/>
          </a:xfrm>
          <a:prstGeom prst="roundRect">
            <a:avLst>
              <a:gd name="adj" fmla="val 16667"/>
            </a:avLst>
          </a:prstGeom>
          <a:solidFill>
            <a:srgbClr val="E7E6E6"/>
          </a:solidFill>
          <a:ln w="28575" cap="flat" cmpd="sng">
            <a:solidFill>
              <a:srgbClr val="21B4A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51" name="Google Shape;351;g1bebd2e5064_0_0"/>
          <p:cNvSpPr/>
          <p:nvPr/>
        </p:nvSpPr>
        <p:spPr>
          <a:xfrm>
            <a:off x="8439149" y="2618875"/>
            <a:ext cx="2676300" cy="804600"/>
          </a:xfrm>
          <a:prstGeom prst="rect">
            <a:avLst/>
          </a:prstGeom>
          <a:noFill/>
          <a:ln>
            <a:noFill/>
          </a:ln>
        </p:spPr>
        <p:txBody>
          <a:bodyPr spcFirstLastPara="1" wrap="square" lIns="90000" tIns="45000" rIns="90000" bIns="45000" anchor="t" anchorCtr="0">
            <a:noAutofit/>
          </a:bodyPr>
          <a:lstStyle/>
          <a:p>
            <a:pPr lvl="0" algn="just"/>
            <a:r>
              <a:rPr lang="it-IT" dirty="0" smtClean="0">
                <a:latin typeface="Calibri"/>
                <a:ea typeface="Calibri"/>
                <a:cs typeface="Calibri"/>
                <a:sym typeface="Calibri"/>
              </a:rPr>
              <a:t>Come </a:t>
            </a:r>
            <a:r>
              <a:rPr lang="it-IT" dirty="0">
                <a:latin typeface="Calibri"/>
                <a:ea typeface="Calibri"/>
                <a:cs typeface="Calibri"/>
                <a:sym typeface="Calibri"/>
              </a:rPr>
              <a:t>posso ridurre gli sprechi? Come posso valorizzare i rifiuti</a:t>
            </a:r>
            <a:r>
              <a:rPr lang="it-IT" dirty="0" smtClean="0">
                <a:latin typeface="Calibri"/>
                <a:ea typeface="Calibri"/>
                <a:cs typeface="Calibri"/>
                <a:sym typeface="Calibri"/>
              </a:rPr>
              <a:t>?</a:t>
            </a:r>
            <a:endParaRPr sz="1300" b="0" i="0" u="none" strike="noStrike" cap="none" dirty="0">
              <a:solidFill>
                <a:srgbClr val="000000"/>
              </a:solidFill>
              <a:latin typeface="Calibri"/>
              <a:ea typeface="Calibri"/>
              <a:cs typeface="Calibri"/>
              <a:sym typeface="Calibri"/>
            </a:endParaRPr>
          </a:p>
        </p:txBody>
      </p:sp>
      <p:sp>
        <p:nvSpPr>
          <p:cNvPr id="352" name="Google Shape;352;g1bebd2e5064_0_0"/>
          <p:cNvSpPr/>
          <p:nvPr/>
        </p:nvSpPr>
        <p:spPr>
          <a:xfrm>
            <a:off x="8329750" y="4235025"/>
            <a:ext cx="2927400" cy="1620300"/>
          </a:xfrm>
          <a:prstGeom prst="roundRect">
            <a:avLst>
              <a:gd name="adj" fmla="val 16667"/>
            </a:avLst>
          </a:prstGeom>
          <a:solidFill>
            <a:srgbClr val="E7E6E6"/>
          </a:solidFill>
          <a:ln w="28575" cap="flat" cmpd="sng">
            <a:solidFill>
              <a:srgbClr val="FAB6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53" name="Google Shape;353;g1bebd2e5064_0_0"/>
          <p:cNvSpPr/>
          <p:nvPr/>
        </p:nvSpPr>
        <p:spPr>
          <a:xfrm>
            <a:off x="8455411" y="4235025"/>
            <a:ext cx="2676300" cy="856500"/>
          </a:xfrm>
          <a:prstGeom prst="rect">
            <a:avLst/>
          </a:prstGeom>
          <a:noFill/>
          <a:ln>
            <a:noFill/>
          </a:ln>
        </p:spPr>
        <p:txBody>
          <a:bodyPr spcFirstLastPara="1" wrap="square" lIns="90000" tIns="45000" rIns="90000" bIns="45000" anchor="t" anchorCtr="0">
            <a:noAutofit/>
          </a:bodyPr>
          <a:lstStyle/>
          <a:p>
            <a:pPr lvl="0" algn="just">
              <a:buSzPts val="1700"/>
            </a:pPr>
            <a:r>
              <a:rPr lang="it-IT" dirty="0" smtClean="0">
                <a:latin typeface="Calibri"/>
                <a:ea typeface="Calibri"/>
                <a:cs typeface="Calibri"/>
                <a:sym typeface="Calibri"/>
              </a:rPr>
              <a:t>Conosco </a:t>
            </a:r>
            <a:r>
              <a:rPr lang="it-IT" dirty="0">
                <a:latin typeface="Calibri"/>
                <a:ea typeface="Calibri"/>
                <a:cs typeface="Calibri"/>
                <a:sym typeface="Calibri"/>
              </a:rPr>
              <a:t>l'impronta ambientale dei miei prodotti</a:t>
            </a:r>
            <a:r>
              <a:rPr lang="it-IT" dirty="0" smtClean="0">
                <a:latin typeface="Calibri"/>
                <a:ea typeface="Calibri"/>
                <a:cs typeface="Calibri"/>
                <a:sym typeface="Calibri"/>
              </a:rPr>
              <a:t>?</a:t>
            </a:r>
            <a:endParaRPr sz="1300" b="0" i="0" u="none" strike="noStrike" cap="none" dirty="0">
              <a:solidFill>
                <a:srgbClr val="000000"/>
              </a:solidFill>
              <a:latin typeface="Calibri"/>
              <a:ea typeface="Calibri"/>
              <a:cs typeface="Calibri"/>
              <a:sym typeface="Calibri"/>
            </a:endParaRPr>
          </a:p>
        </p:txBody>
      </p:sp>
      <p:sp>
        <p:nvSpPr>
          <p:cNvPr id="354" name="Google Shape;354;g1bebd2e5064_0_0"/>
          <p:cNvSpPr/>
          <p:nvPr/>
        </p:nvSpPr>
        <p:spPr>
          <a:xfrm>
            <a:off x="903825" y="4415175"/>
            <a:ext cx="3172500" cy="1522500"/>
          </a:xfrm>
          <a:prstGeom prst="roundRect">
            <a:avLst>
              <a:gd name="adj" fmla="val 16667"/>
            </a:avLst>
          </a:prstGeom>
          <a:solidFill>
            <a:srgbClr val="E7E6E6"/>
          </a:solidFill>
          <a:ln w="28575" cap="flat" cmpd="sng">
            <a:solidFill>
              <a:srgbClr val="21B4A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55" name="Google Shape;355;g1bebd2e5064_0_0"/>
          <p:cNvSpPr/>
          <p:nvPr/>
        </p:nvSpPr>
        <p:spPr>
          <a:xfrm>
            <a:off x="1040011" y="4415175"/>
            <a:ext cx="2900400" cy="804600"/>
          </a:xfrm>
          <a:prstGeom prst="rect">
            <a:avLst/>
          </a:prstGeom>
          <a:noFill/>
          <a:ln>
            <a:noFill/>
          </a:ln>
        </p:spPr>
        <p:txBody>
          <a:bodyPr spcFirstLastPara="1" wrap="square" lIns="90000" tIns="45000" rIns="90000" bIns="45000" anchor="t" anchorCtr="0">
            <a:noAutofit/>
          </a:bodyPr>
          <a:lstStyle/>
          <a:p>
            <a:pPr lvl="0" algn="just"/>
            <a:r>
              <a:rPr lang="it-IT" dirty="0" smtClean="0">
                <a:latin typeface="Calibri"/>
                <a:ea typeface="Calibri"/>
                <a:cs typeface="Calibri"/>
                <a:sym typeface="Calibri"/>
              </a:rPr>
              <a:t>Come </a:t>
            </a:r>
            <a:r>
              <a:rPr lang="it-IT" dirty="0">
                <a:latin typeface="Calibri"/>
                <a:ea typeface="Calibri"/>
                <a:cs typeface="Calibri"/>
                <a:sym typeface="Calibri"/>
              </a:rPr>
              <a:t>gestiamo l'uso dell'acqua? Posso pensare a un modo per gestirlo in modo più </a:t>
            </a:r>
            <a:r>
              <a:rPr lang="it-IT" dirty="0" smtClean="0">
                <a:latin typeface="Calibri"/>
                <a:ea typeface="Calibri"/>
                <a:cs typeface="Calibri"/>
                <a:sym typeface="Calibri"/>
              </a:rPr>
              <a:t>responsabile?</a:t>
            </a:r>
            <a:endParaRPr b="0" i="0" u="none" strike="noStrike" cap="none" dirty="0">
              <a:solidFill>
                <a:srgbClr val="000000"/>
              </a:solidFill>
              <a:latin typeface="Calibri"/>
              <a:ea typeface="Calibri"/>
              <a:cs typeface="Calibri"/>
              <a:sym typeface="Calibri"/>
            </a:endParaRPr>
          </a:p>
        </p:txBody>
      </p:sp>
      <p:sp>
        <p:nvSpPr>
          <p:cNvPr id="356" name="Google Shape;356;g1bebd2e5064_0_0"/>
          <p:cNvSpPr/>
          <p:nvPr/>
        </p:nvSpPr>
        <p:spPr>
          <a:xfrm>
            <a:off x="4201808" y="4924151"/>
            <a:ext cx="3955500" cy="1013700"/>
          </a:xfrm>
          <a:prstGeom prst="roundRect">
            <a:avLst>
              <a:gd name="adj" fmla="val 16667"/>
            </a:avLst>
          </a:prstGeom>
          <a:solidFill>
            <a:srgbClr val="E7E6E6"/>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57" name="Google Shape;357;g1bebd2e5064_0_0"/>
          <p:cNvSpPr/>
          <p:nvPr/>
        </p:nvSpPr>
        <p:spPr>
          <a:xfrm>
            <a:off x="4371593" y="4924151"/>
            <a:ext cx="3615900" cy="804600"/>
          </a:xfrm>
          <a:prstGeom prst="rect">
            <a:avLst/>
          </a:prstGeom>
          <a:noFill/>
          <a:ln>
            <a:noFill/>
          </a:ln>
        </p:spPr>
        <p:txBody>
          <a:bodyPr spcFirstLastPara="1" wrap="square" lIns="90000" tIns="45000" rIns="90000" bIns="45000" anchor="t" anchorCtr="0">
            <a:noAutofit/>
          </a:bodyPr>
          <a:lstStyle/>
          <a:p>
            <a:pPr lvl="0" algn="just"/>
            <a:r>
              <a:rPr lang="it-IT" dirty="0" smtClean="0">
                <a:latin typeface="Calibri"/>
                <a:ea typeface="Calibri"/>
                <a:cs typeface="Calibri"/>
                <a:sym typeface="Calibri"/>
              </a:rPr>
              <a:t>Posso </a:t>
            </a:r>
            <a:r>
              <a:rPr lang="it-IT" dirty="0">
                <a:latin typeface="Calibri"/>
                <a:ea typeface="Calibri"/>
                <a:cs typeface="Calibri"/>
                <a:sym typeface="Calibri"/>
              </a:rPr>
              <a:t>utilizzare fornitori vicini? Con quali fornitori vicini posso lavorare</a:t>
            </a:r>
            <a:r>
              <a:rPr lang="it-IT" dirty="0" smtClean="0">
                <a:latin typeface="Calibri"/>
                <a:ea typeface="Calibri"/>
                <a:cs typeface="Calibri"/>
                <a:sym typeface="Calibri"/>
              </a:rPr>
              <a:t>?</a:t>
            </a:r>
            <a:endParaRPr b="0" i="0" u="none" strike="noStrike" cap="none" dirty="0">
              <a:solidFill>
                <a:srgbClr val="000000"/>
              </a:solidFill>
              <a:latin typeface="Calibri"/>
              <a:ea typeface="Calibri"/>
              <a:cs typeface="Calibri"/>
              <a:sym typeface="Calibri"/>
            </a:endParaRPr>
          </a:p>
        </p:txBody>
      </p:sp>
      <p:pic>
        <p:nvPicPr>
          <p:cNvPr id="358" name="Google Shape;358;g1bebd2e5064_0_0"/>
          <p:cNvPicPr preferRelativeResize="0"/>
          <p:nvPr/>
        </p:nvPicPr>
        <p:blipFill>
          <a:blip r:embed="rId4">
            <a:alphaModFix/>
          </a:blip>
          <a:stretch>
            <a:fillRect/>
          </a:stretch>
        </p:blipFill>
        <p:spPr>
          <a:xfrm rot="-627054">
            <a:off x="10615667" y="3405973"/>
            <a:ext cx="2064090" cy="2514628"/>
          </a:xfrm>
          <a:prstGeom prst="rect">
            <a:avLst/>
          </a:prstGeom>
          <a:noFill/>
          <a:ln>
            <a:noFill/>
          </a:ln>
        </p:spPr>
      </p:pic>
      <p:sp>
        <p:nvSpPr>
          <p:cNvPr id="359" name="Google Shape;359;g1bebd2e5064_0_0"/>
          <p:cNvSpPr/>
          <p:nvPr/>
        </p:nvSpPr>
        <p:spPr>
          <a:xfrm>
            <a:off x="903824" y="188575"/>
            <a:ext cx="91647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it-IT" sz="3600" b="1" dirty="0" smtClean="0">
                <a:solidFill>
                  <a:srgbClr val="FAB632"/>
                </a:solidFill>
                <a:latin typeface="Calibri"/>
                <a:ea typeface="Calibri"/>
                <a:cs typeface="Calibri"/>
                <a:sym typeface="Calibri"/>
              </a:rPr>
              <a:t>Unità 1: Green Economy </a:t>
            </a:r>
            <a:endParaRPr lang="it-IT" sz="3600" dirty="0" smtClean="0">
              <a:solidFill>
                <a:schemeClr val="dk1"/>
              </a:solidFill>
            </a:endParaRPr>
          </a:p>
          <a:p>
            <a:pPr marL="0" marR="0" lvl="0" indent="0" algn="l" rtl="0">
              <a:lnSpc>
                <a:spcPct val="100000"/>
              </a:lnSpc>
              <a:spcBef>
                <a:spcPts val="0"/>
              </a:spcBef>
              <a:spcAft>
                <a:spcPts val="0"/>
              </a:spcAft>
              <a:buClr>
                <a:srgbClr val="000000"/>
              </a:buClr>
              <a:buSzPts val="3600"/>
              <a:buFont typeface="Arial"/>
              <a:buNone/>
            </a:pPr>
            <a:endParaRPr lang="it-IT" sz="3600" b="1" dirty="0">
              <a:solidFill>
                <a:srgbClr val="FAB632"/>
              </a:solidFill>
              <a:latin typeface="Calibri"/>
              <a:ea typeface="Calibri"/>
              <a:cs typeface="Calibri"/>
              <a:sym typeface="Calibri"/>
            </a:endParaRPr>
          </a:p>
        </p:txBody>
      </p:sp>
      <p:sp>
        <p:nvSpPr>
          <p:cNvPr id="360" name="Google Shape;360;g1bebd2e5064_0_0"/>
          <p:cNvSpPr/>
          <p:nvPr/>
        </p:nvSpPr>
        <p:spPr>
          <a:xfrm>
            <a:off x="903829" y="749899"/>
            <a:ext cx="8191009"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dirty="0" smtClean="0">
                <a:solidFill>
                  <a:srgbClr val="21B4A9"/>
                </a:solidFill>
                <a:latin typeface="Calibri"/>
                <a:ea typeface="Calibri"/>
                <a:cs typeface="Calibri"/>
                <a:sym typeface="Calibri"/>
              </a:rPr>
              <a:t>Sezione</a:t>
            </a:r>
            <a:r>
              <a:rPr lang="it-IT" sz="2400" b="0" i="0" u="none" strike="noStrike" cap="none" dirty="0" smtClean="0">
                <a:solidFill>
                  <a:srgbClr val="21B4A9"/>
                </a:solidFill>
                <a:latin typeface="Calibri"/>
                <a:ea typeface="Calibri"/>
                <a:cs typeface="Calibri"/>
                <a:sym typeface="Calibri"/>
              </a:rPr>
              <a:t> 5: Consigli per rendere un business verde e sostenibile</a:t>
            </a:r>
            <a:endParaRPr lang="it-IT" sz="2400" dirty="0">
              <a:solidFill>
                <a:srgbClr val="21B4A9"/>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3875</Words>
  <Application>Microsoft Office PowerPoint</Application>
  <PresentationFormat>Widescreen</PresentationFormat>
  <Paragraphs>487</Paragraphs>
  <Slides>33</Slides>
  <Notes>33</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33</vt:i4>
      </vt:variant>
    </vt:vector>
  </HeadingPairs>
  <TitlesOfParts>
    <vt:vector size="41" baseType="lpstr">
      <vt:lpstr>Century Gothic</vt:lpstr>
      <vt:lpstr>Times New Roman</vt:lpstr>
      <vt:lpstr>Arial</vt:lpstr>
      <vt:lpstr>Oxygen</vt:lpstr>
      <vt:lpstr>Roboto</vt:lpstr>
      <vt:lpstr>Calibri</vt:lpstr>
      <vt:lpstr>Office Theme</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Gabriela Álvarez Bordón</dc:creator>
  <cp:lastModifiedBy>User</cp:lastModifiedBy>
  <cp:revision>26</cp:revision>
  <dcterms:created xsi:type="dcterms:W3CDTF">2022-05-18T10:18:40Z</dcterms:created>
  <dcterms:modified xsi:type="dcterms:W3CDTF">2023-02-05T14:44:33Z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Panorámica</vt:lpwstr>
  </property>
  <property fmtid="{D5CDD505-2E9C-101B-9397-08002B2CF9AE}" pid="3" name="Slides">
    <vt:i4>27</vt:i4>
  </property>
</Properties>
</file>