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Lst>
  <p:sldSz cx="12192000" cy="6858000"/>
  <p:notesSz cx="7559675" cy="10691813"/>
  <p:embeddedFontLs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Noto Sans" panose="020B0502040504020204" pitchFamily="34"/>
      <p:regular r:id="rId48"/>
      <p:bold r:id="rId49"/>
      <p:italic r:id="rId50"/>
      <p:boldItalic r:id="rId51"/>
    </p:embeddedFont>
    <p:embeddedFont>
      <p:font typeface="Oxygen" panose="02000503000000000000" pitchFamily="2"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dtjNofYQBWbAhABH13cwxXzmn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F5ED8C-D288-4702-866B-5A132B85DAD3}">
  <a:tblStyle styleId="{36F5ED8C-D288-4702-866B-5A132B85DAD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8c830645d5_0_1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g18c830645d5_0_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9: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p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8c830645d5_0_24: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g18c830645d5_0_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7dbe8cb7e9_0_2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g17dbe8cb7e9_0_2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9" name="Google Shape;319;p1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7dbe8cb7e9_0_29: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g17dbe8cb7e9_0_2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p1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p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ff009d5f1a_0_41: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gff009d5f1a_0_4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ff009d5f1a_0_76: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8" name="Google Shape;398;gff009d5f1a_0_7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8c830645d5_0_4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1" name="Google Shape;411;g18c830645d5_0_4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5765a99abe_0_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1" name="Google Shape;431;g15765a99abe_0_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8c830645d5_0_1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4" name="Google Shape;444;g18c830645d5_0_1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8c830645d5_0_4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9" name="Google Shape;459;g18c830645d5_0_4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1: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0" name="Google Shape;470;p1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4" name="Google Shape;514;p1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7dbe8cb7e9_0_6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7" name="Google Shape;527;g17dbe8cb7e9_0_6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5: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8" name="Google Shape;538;p1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6: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7" name="Google Shape;547;p1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7: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9" name="Google Shape;569;p1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8" name="Google Shape;578;p1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9" name="Google Shape;589;p2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1" name="Google Shape;601;p2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5: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3" name="Google Shape;613;p2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6: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5" name="Google Shape;635;p2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7: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 name="Google Shape;657;p27: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8" name="Google Shape;158;p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2" name="Google Shape;192;p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7dbe8cb7e9_0_0: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17dbe8cb7e9_0_0: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7dbe8cb7e9_0_13: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17dbe8cb7e9_0_1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1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p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
        <p:cNvGrpSpPr/>
        <p:nvPr/>
      </p:nvGrpSpPr>
      <p:grpSpPr>
        <a:xfrm>
          <a:off x="0" y="0"/>
          <a:ext cx="0" cy="0"/>
          <a:chOff x="0" y="0"/>
          <a:chExt cx="0" cy="0"/>
        </a:xfrm>
      </p:grpSpPr>
      <p:sp>
        <p:nvSpPr>
          <p:cNvPr id="12" name="Google Shape;12;p2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838080" y="1825560"/>
            <a:ext cx="10515240" cy="43509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1"/>
        <p:cNvGrpSpPr/>
        <p:nvPr/>
      </p:nvGrpSpPr>
      <p:grpSpPr>
        <a:xfrm>
          <a:off x="0" y="0"/>
          <a:ext cx="0" cy="0"/>
          <a:chOff x="0" y="0"/>
          <a:chExt cx="0" cy="0"/>
        </a:xfrm>
      </p:grpSpPr>
      <p:sp>
        <p:nvSpPr>
          <p:cNvPr id="42" name="Google Shape;42;p40"/>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body" idx="1"/>
          </p:nvPr>
        </p:nvSpPr>
        <p:spPr>
          <a:xfrm>
            <a:off x="838080" y="182556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body" idx="2"/>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 name="Google Shape;49;p41"/>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41"/>
          <p:cNvSpPr txBox="1">
            <a:spLocks noGrp="1"/>
          </p:cNvSpPr>
          <p:nvPr>
            <p:ph type="body" idx="4"/>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1"/>
        <p:cNvGrpSpPr/>
        <p:nvPr/>
      </p:nvGrpSpPr>
      <p:grpSpPr>
        <a:xfrm>
          <a:off x="0" y="0"/>
          <a:ext cx="0" cy="0"/>
          <a:chOff x="0" y="0"/>
          <a:chExt cx="0" cy="0"/>
        </a:xfrm>
      </p:grpSpPr>
      <p:sp>
        <p:nvSpPr>
          <p:cNvPr id="52" name="Google Shape;52;p42"/>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2"/>
          <p:cNvSpPr txBox="1">
            <a:spLocks noGrp="1"/>
          </p:cNvSpPr>
          <p:nvPr>
            <p:ph type="body" idx="1"/>
          </p:nvPr>
        </p:nvSpPr>
        <p:spPr>
          <a:xfrm>
            <a:off x="83808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4" name="Google Shape;54;p42"/>
          <p:cNvSpPr txBox="1">
            <a:spLocks noGrp="1"/>
          </p:cNvSpPr>
          <p:nvPr>
            <p:ph type="body" idx="2"/>
          </p:nvPr>
        </p:nvSpPr>
        <p:spPr>
          <a:xfrm>
            <a:off x="439344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5" name="Google Shape;55;p42"/>
          <p:cNvSpPr txBox="1">
            <a:spLocks noGrp="1"/>
          </p:cNvSpPr>
          <p:nvPr>
            <p:ph type="body" idx="3"/>
          </p:nvPr>
        </p:nvSpPr>
        <p:spPr>
          <a:xfrm>
            <a:off x="794916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4"/>
          </p:nvPr>
        </p:nvSpPr>
        <p:spPr>
          <a:xfrm>
            <a:off x="83808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body" idx="5"/>
          </p:nvPr>
        </p:nvSpPr>
        <p:spPr>
          <a:xfrm>
            <a:off x="439344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42"/>
          <p:cNvSpPr txBox="1">
            <a:spLocks noGrp="1"/>
          </p:cNvSpPr>
          <p:nvPr>
            <p:ph type="body" idx="6"/>
          </p:nvPr>
        </p:nvSpPr>
        <p:spPr>
          <a:xfrm>
            <a:off x="794916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66"/>
        <p:cNvGrpSpPr/>
        <p:nvPr/>
      </p:nvGrpSpPr>
      <p:grpSpPr>
        <a:xfrm>
          <a:off x="0" y="0"/>
          <a:ext cx="0" cy="0"/>
          <a:chOff x="0" y="0"/>
          <a:chExt cx="0" cy="0"/>
        </a:xfrm>
      </p:grpSpPr>
      <p:sp>
        <p:nvSpPr>
          <p:cNvPr id="67" name="Google Shape;67;p4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3"/>
          <p:cNvSpPr txBox="1">
            <a:spLocks noGrp="1"/>
          </p:cNvSpPr>
          <p:nvPr>
            <p:ph type="subTitle" idx="1"/>
          </p:nvPr>
        </p:nvSpPr>
        <p:spPr>
          <a:xfrm>
            <a:off x="838080" y="1825560"/>
            <a:ext cx="10515240" cy="43509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9"/>
        <p:cNvGrpSpPr/>
        <p:nvPr/>
      </p:nvGrpSpPr>
      <p:grpSpPr>
        <a:xfrm>
          <a:off x="0" y="0"/>
          <a:ext cx="0" cy="0"/>
          <a:chOff x="0" y="0"/>
          <a:chExt cx="0" cy="0"/>
        </a:xfrm>
      </p:grpSpPr>
      <p:sp>
        <p:nvSpPr>
          <p:cNvPr id="70" name="Google Shape;70;p44"/>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body" idx="1"/>
          </p:nvPr>
        </p:nvSpPr>
        <p:spPr>
          <a:xfrm>
            <a:off x="838080" y="1825560"/>
            <a:ext cx="1051524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45"/>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46"/>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8"/>
        <p:cNvGrpSpPr/>
        <p:nvPr/>
      </p:nvGrpSpPr>
      <p:grpSpPr>
        <a:xfrm>
          <a:off x="0" y="0"/>
          <a:ext cx="0" cy="0"/>
          <a:chOff x="0" y="0"/>
          <a:chExt cx="0" cy="0"/>
        </a:xfrm>
      </p:grpSpPr>
      <p:sp>
        <p:nvSpPr>
          <p:cNvPr id="79" name="Google Shape;79;p47"/>
          <p:cNvSpPr txBox="1">
            <a:spLocks noGrp="1"/>
          </p:cNvSpPr>
          <p:nvPr>
            <p:ph type="subTitle" idx="1"/>
          </p:nvPr>
        </p:nvSpPr>
        <p:spPr>
          <a:xfrm>
            <a:off x="838080" y="365040"/>
            <a:ext cx="10515240" cy="61441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0"/>
        <p:cNvGrpSpPr/>
        <p:nvPr/>
      </p:nvGrpSpPr>
      <p:grpSpPr>
        <a:xfrm>
          <a:off x="0" y="0"/>
          <a:ext cx="0" cy="0"/>
          <a:chOff x="0" y="0"/>
          <a:chExt cx="0" cy="0"/>
        </a:xfrm>
      </p:grpSpPr>
      <p:sp>
        <p:nvSpPr>
          <p:cNvPr id="81" name="Google Shape;81;p48"/>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8"/>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48"/>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48"/>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5"/>
        <p:cNvGrpSpPr/>
        <p:nvPr/>
      </p:nvGrpSpPr>
      <p:grpSpPr>
        <a:xfrm>
          <a:off x="0" y="0"/>
          <a:ext cx="0" cy="0"/>
          <a:chOff x="0" y="0"/>
          <a:chExt cx="0" cy="0"/>
        </a:xfrm>
      </p:grpSpPr>
      <p:sp>
        <p:nvSpPr>
          <p:cNvPr id="86" name="Google Shape;86;p4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9"/>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8" name="Google Shape;88;p49"/>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9" name="Google Shape;89;p49"/>
          <p:cNvSpPr txBox="1">
            <a:spLocks noGrp="1"/>
          </p:cNvSpPr>
          <p:nvPr>
            <p:ph type="body" idx="3"/>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0"/>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50"/>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4" name="Google Shape;94;p50"/>
          <p:cNvSpPr txBox="1">
            <a:spLocks noGrp="1"/>
          </p:cNvSpPr>
          <p:nvPr>
            <p:ph type="body" idx="3"/>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5"/>
        <p:cNvGrpSpPr/>
        <p:nvPr/>
      </p:nvGrpSpPr>
      <p:grpSpPr>
        <a:xfrm>
          <a:off x="0" y="0"/>
          <a:ext cx="0" cy="0"/>
          <a:chOff x="0" y="0"/>
          <a:chExt cx="0" cy="0"/>
        </a:xfrm>
      </p:grpSpPr>
      <p:sp>
        <p:nvSpPr>
          <p:cNvPr id="96" name="Google Shape;96;p51"/>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1"/>
          <p:cNvSpPr txBox="1">
            <a:spLocks noGrp="1"/>
          </p:cNvSpPr>
          <p:nvPr>
            <p:ph type="body" idx="1"/>
          </p:nvPr>
        </p:nvSpPr>
        <p:spPr>
          <a:xfrm>
            <a:off x="838080" y="182556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8" name="Google Shape;98;p51"/>
          <p:cNvSpPr txBox="1">
            <a:spLocks noGrp="1"/>
          </p:cNvSpPr>
          <p:nvPr>
            <p:ph type="body" idx="2"/>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9"/>
        <p:cNvGrpSpPr/>
        <p:nvPr/>
      </p:nvGrpSpPr>
      <p:grpSpPr>
        <a:xfrm>
          <a:off x="0" y="0"/>
          <a:ext cx="0" cy="0"/>
          <a:chOff x="0" y="0"/>
          <a:chExt cx="0" cy="0"/>
        </a:xfrm>
      </p:grpSpPr>
      <p:sp>
        <p:nvSpPr>
          <p:cNvPr id="100" name="Google Shape;100;p52"/>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2"/>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2" name="Google Shape;102;p52"/>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3" name="Google Shape;103;p52"/>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4" name="Google Shape;104;p52"/>
          <p:cNvSpPr txBox="1">
            <a:spLocks noGrp="1"/>
          </p:cNvSpPr>
          <p:nvPr>
            <p:ph type="body" idx="4"/>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5"/>
        <p:cNvGrpSpPr/>
        <p:nvPr/>
      </p:nvGrpSpPr>
      <p:grpSpPr>
        <a:xfrm>
          <a:off x="0" y="0"/>
          <a:ext cx="0" cy="0"/>
          <a:chOff x="0" y="0"/>
          <a:chExt cx="0" cy="0"/>
        </a:xfrm>
      </p:grpSpPr>
      <p:sp>
        <p:nvSpPr>
          <p:cNvPr id="106" name="Google Shape;106;p5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3"/>
          <p:cNvSpPr txBox="1">
            <a:spLocks noGrp="1"/>
          </p:cNvSpPr>
          <p:nvPr>
            <p:ph type="body" idx="1"/>
          </p:nvPr>
        </p:nvSpPr>
        <p:spPr>
          <a:xfrm>
            <a:off x="83808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8" name="Google Shape;108;p53"/>
          <p:cNvSpPr txBox="1">
            <a:spLocks noGrp="1"/>
          </p:cNvSpPr>
          <p:nvPr>
            <p:ph type="body" idx="2"/>
          </p:nvPr>
        </p:nvSpPr>
        <p:spPr>
          <a:xfrm>
            <a:off x="439344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9" name="Google Shape;109;p53"/>
          <p:cNvSpPr txBox="1">
            <a:spLocks noGrp="1"/>
          </p:cNvSpPr>
          <p:nvPr>
            <p:ph type="body" idx="3"/>
          </p:nvPr>
        </p:nvSpPr>
        <p:spPr>
          <a:xfrm>
            <a:off x="7949160" y="182556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0" name="Google Shape;110;p53"/>
          <p:cNvSpPr txBox="1">
            <a:spLocks noGrp="1"/>
          </p:cNvSpPr>
          <p:nvPr>
            <p:ph type="body" idx="4"/>
          </p:nvPr>
        </p:nvSpPr>
        <p:spPr>
          <a:xfrm>
            <a:off x="83808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1" name="Google Shape;111;p53"/>
          <p:cNvSpPr txBox="1">
            <a:spLocks noGrp="1"/>
          </p:cNvSpPr>
          <p:nvPr>
            <p:ph type="body" idx="5"/>
          </p:nvPr>
        </p:nvSpPr>
        <p:spPr>
          <a:xfrm>
            <a:off x="439344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2" name="Google Shape;112;p53"/>
          <p:cNvSpPr txBox="1">
            <a:spLocks noGrp="1"/>
          </p:cNvSpPr>
          <p:nvPr>
            <p:ph type="body" idx="6"/>
          </p:nvPr>
        </p:nvSpPr>
        <p:spPr>
          <a:xfrm>
            <a:off x="7949160" y="4098240"/>
            <a:ext cx="338580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080" y="1825560"/>
            <a:ext cx="1051524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4"/>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35"/>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4"/>
        <p:cNvGrpSpPr/>
        <p:nvPr/>
      </p:nvGrpSpPr>
      <p:grpSpPr>
        <a:xfrm>
          <a:off x="0" y="0"/>
          <a:ext cx="0" cy="0"/>
          <a:chOff x="0" y="0"/>
          <a:chExt cx="0" cy="0"/>
        </a:xfrm>
      </p:grpSpPr>
      <p:sp>
        <p:nvSpPr>
          <p:cNvPr id="25" name="Google Shape;25;p36"/>
          <p:cNvSpPr txBox="1">
            <a:spLocks noGrp="1"/>
          </p:cNvSpPr>
          <p:nvPr>
            <p:ph type="subTitle" idx="1"/>
          </p:nvPr>
        </p:nvSpPr>
        <p:spPr>
          <a:xfrm>
            <a:off x="838080" y="365040"/>
            <a:ext cx="10515240" cy="61441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
        <p:cNvGrpSpPr/>
        <p:nvPr/>
      </p:nvGrpSpPr>
      <p:grpSpPr>
        <a:xfrm>
          <a:off x="0" y="0"/>
          <a:ext cx="0" cy="0"/>
          <a:chOff x="0" y="0"/>
          <a:chExt cx="0" cy="0"/>
        </a:xfrm>
      </p:grpSpPr>
      <p:sp>
        <p:nvSpPr>
          <p:cNvPr id="27" name="Google Shape;27;p37"/>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7"/>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2"/>
          </p:nvPr>
        </p:nvSpPr>
        <p:spPr>
          <a:xfrm>
            <a:off x="622620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 name="Google Shape;30;p37"/>
          <p:cNvSpPr txBox="1">
            <a:spLocks noGrp="1"/>
          </p:cNvSpPr>
          <p:nvPr>
            <p:ph type="body" idx="3"/>
          </p:nvPr>
        </p:nvSpPr>
        <p:spPr>
          <a:xfrm>
            <a:off x="83808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838080" y="1825560"/>
            <a:ext cx="5131080" cy="435096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38"/>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 name="Google Shape;35;p38"/>
          <p:cNvSpPr txBox="1">
            <a:spLocks noGrp="1"/>
          </p:cNvSpPr>
          <p:nvPr>
            <p:ph type="body" idx="3"/>
          </p:nvPr>
        </p:nvSpPr>
        <p:spPr>
          <a:xfrm>
            <a:off x="6226200" y="409824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838080" y="365040"/>
            <a:ext cx="10515240" cy="132516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83808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body" idx="2"/>
          </p:nvPr>
        </p:nvSpPr>
        <p:spPr>
          <a:xfrm>
            <a:off x="6226200" y="1825560"/>
            <a:ext cx="513108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39"/>
          <p:cNvSpPr txBox="1">
            <a:spLocks noGrp="1"/>
          </p:cNvSpPr>
          <p:nvPr>
            <p:ph type="body" idx="3"/>
          </p:nvPr>
        </p:nvSpPr>
        <p:spPr>
          <a:xfrm>
            <a:off x="838080" y="4098240"/>
            <a:ext cx="10515240" cy="2075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1523880" y="1122480"/>
            <a:ext cx="9143640" cy="238716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8"/>
          <p:cNvSpPr txBox="1">
            <a:spLocks noGrp="1"/>
          </p:cNvSpPr>
          <p:nvPr>
            <p:ph type="dt" idx="10"/>
          </p:nvPr>
        </p:nvSpPr>
        <p:spPr>
          <a:xfrm>
            <a:off x="838080" y="6356520"/>
            <a:ext cx="27428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8"/>
          <p:cNvSpPr txBox="1">
            <a:spLocks noGrp="1"/>
          </p:cNvSpPr>
          <p:nvPr>
            <p:ph type="ftr" idx="11"/>
          </p:nvPr>
        </p:nvSpPr>
        <p:spPr>
          <a:xfrm>
            <a:off x="4038480" y="6356520"/>
            <a:ext cx="41144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8"/>
          <p:cNvSpPr txBox="1">
            <a:spLocks noGrp="1"/>
          </p:cNvSpPr>
          <p:nvPr>
            <p:ph type="sldNum" idx="12"/>
          </p:nvPr>
        </p:nvSpPr>
        <p:spPr>
          <a:xfrm>
            <a:off x="8610480" y="6356520"/>
            <a:ext cx="27428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solidFill>
                <a:srgbClr val="000000"/>
              </a:solidFill>
              <a:latin typeface="Times New Roman"/>
              <a:ea typeface="Times New Roman"/>
              <a:cs typeface="Times New Roman"/>
              <a:sym typeface="Times New Roman"/>
            </a:endParaRPr>
          </a:p>
        </p:txBody>
      </p:sp>
      <p:sp>
        <p:nvSpPr>
          <p:cNvPr id="10" name="Google Shape;10;p28"/>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Google Shape;60;p30"/>
          <p:cNvSpPr txBox="1">
            <a:spLocks noGrp="1"/>
          </p:cNvSpPr>
          <p:nvPr>
            <p:ph type="title"/>
          </p:nvPr>
        </p:nvSpPr>
        <p:spPr>
          <a:xfrm>
            <a:off x="838080" y="365040"/>
            <a:ext cx="10515240" cy="132516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30"/>
          <p:cNvSpPr txBox="1">
            <a:spLocks noGrp="1"/>
          </p:cNvSpPr>
          <p:nvPr>
            <p:ph type="body" idx="1"/>
          </p:nvPr>
        </p:nvSpPr>
        <p:spPr>
          <a:xfrm>
            <a:off x="838080" y="1825560"/>
            <a:ext cx="10515240" cy="43509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30"/>
          <p:cNvSpPr txBox="1">
            <a:spLocks noGrp="1"/>
          </p:cNvSpPr>
          <p:nvPr>
            <p:ph type="dt" idx="10"/>
          </p:nvPr>
        </p:nvSpPr>
        <p:spPr>
          <a:xfrm>
            <a:off x="838080" y="6356520"/>
            <a:ext cx="27428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30"/>
          <p:cNvSpPr txBox="1">
            <a:spLocks noGrp="1"/>
          </p:cNvSpPr>
          <p:nvPr>
            <p:ph type="ftr" idx="11"/>
          </p:nvPr>
        </p:nvSpPr>
        <p:spPr>
          <a:xfrm>
            <a:off x="4038480" y="6356520"/>
            <a:ext cx="41144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30"/>
          <p:cNvSpPr txBox="1">
            <a:spLocks noGrp="1"/>
          </p:cNvSpPr>
          <p:nvPr>
            <p:ph type="sldNum" idx="12"/>
          </p:nvPr>
        </p:nvSpPr>
        <p:spPr>
          <a:xfrm>
            <a:off x="8610480" y="6356520"/>
            <a:ext cx="27428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pic>
        <p:nvPicPr>
          <p:cNvPr id="117" name="Google Shape;117;p1"/>
          <p:cNvPicPr preferRelativeResize="0"/>
          <p:nvPr/>
        </p:nvPicPr>
        <p:blipFill rotWithShape="1">
          <a:blip r:embed="rId4">
            <a:alphaModFix/>
          </a:blip>
          <a:srcRect l="17327" t="38446" r="19051" b="33333"/>
          <a:stretch/>
        </p:blipFill>
        <p:spPr>
          <a:xfrm>
            <a:off x="3912120" y="1074240"/>
            <a:ext cx="4367520" cy="1935000"/>
          </a:xfrm>
          <a:prstGeom prst="rect">
            <a:avLst/>
          </a:prstGeom>
          <a:noFill/>
          <a:ln>
            <a:noFill/>
          </a:ln>
        </p:spPr>
      </p:pic>
      <p:sp>
        <p:nvSpPr>
          <p:cNvPr id="118" name="Google Shape;118;p1"/>
          <p:cNvSpPr/>
          <p:nvPr/>
        </p:nvSpPr>
        <p:spPr>
          <a:xfrm>
            <a:off x="1056240" y="4253040"/>
            <a:ext cx="10343880" cy="1568206"/>
          </a:xfrm>
          <a:prstGeom prst="rect">
            <a:avLst/>
          </a:prstGeom>
          <a:noFill/>
          <a:ln>
            <a:noFill/>
          </a:ln>
        </p:spPr>
        <p:txBody>
          <a:bodyPr spcFirstLastPara="1" wrap="square" lIns="90000" tIns="45000" rIns="90000" bIns="45000" anchor="t" anchorCtr="0">
            <a:spAutoFit/>
          </a:bodyPr>
          <a:lstStyle/>
          <a:p>
            <a:pPr lvl="0">
              <a:buSzPts val="3200"/>
            </a:pPr>
            <a:r>
              <a:rPr lang="it-IT" sz="3200" b="1" dirty="0">
                <a:solidFill>
                  <a:srgbClr val="EA4E46"/>
                </a:solidFill>
                <a:latin typeface="Calibri"/>
                <a:ea typeface="Calibri"/>
                <a:cs typeface="Calibri"/>
                <a:sym typeface="Calibri"/>
              </a:rPr>
              <a:t>Titolo del modulo formativo: Autostima e motivazione per il miglioramento sociale, personale e lavorativo
</a:t>
            </a:r>
            <a:endParaRPr sz="3200" b="0" i="0" u="none" strike="noStrike" cap="none" dirty="0">
              <a:solidFill>
                <a:srgbClr val="000000"/>
              </a:solidFill>
              <a:latin typeface="Arial"/>
              <a:ea typeface="Arial"/>
              <a:cs typeface="Arial"/>
              <a:sym typeface="Arial"/>
            </a:endParaRPr>
          </a:p>
        </p:txBody>
      </p:sp>
      <p:sp>
        <p:nvSpPr>
          <p:cNvPr id="119" name="Google Shape;119;p1"/>
          <p:cNvSpPr/>
          <p:nvPr/>
        </p:nvSpPr>
        <p:spPr>
          <a:xfrm>
            <a:off x="1056240" y="5284623"/>
            <a:ext cx="6094200" cy="364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 Radio </a:t>
            </a:r>
            <a:r>
              <a:rPr lang="en-GB" sz="1800" b="0" i="0" u="none" strike="noStrike" cap="none" dirty="0" err="1">
                <a:solidFill>
                  <a:srgbClr val="000000"/>
                </a:solidFill>
                <a:latin typeface="Calibri"/>
                <a:ea typeface="Calibri"/>
                <a:cs typeface="Calibri"/>
                <a:sym typeface="Calibri"/>
              </a:rPr>
              <a:t>Ecca</a:t>
            </a:r>
            <a:endParaRPr sz="1800" b="0" i="0" u="none" strike="noStrike" cap="none" dirty="0">
              <a:solidFill>
                <a:srgbClr val="000000"/>
              </a:solidFill>
              <a:latin typeface="Arial"/>
              <a:ea typeface="Arial"/>
              <a:cs typeface="Arial"/>
              <a:sym typeface="Arial"/>
            </a:endParaRPr>
          </a:p>
        </p:txBody>
      </p:sp>
      <p:sp>
        <p:nvSpPr>
          <p:cNvPr id="120" name="Google Shape;120;p1"/>
          <p:cNvSpPr/>
          <p:nvPr/>
        </p:nvSpPr>
        <p:spPr>
          <a:xfrm>
            <a:off x="461520" y="486360"/>
            <a:ext cx="709920" cy="942480"/>
          </a:xfrm>
          <a:prstGeom prst="halfFrame">
            <a:avLst>
              <a:gd name="adj1" fmla="val 33333"/>
              <a:gd name="adj2" fmla="val 33333"/>
            </a:avLst>
          </a:prstGeom>
          <a:solidFill>
            <a:srgbClr val="EA4E46"/>
          </a:solid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
          <p:cNvSpPr/>
          <p:nvPr/>
        </p:nvSpPr>
        <p:spPr>
          <a:xfrm rot="10800000">
            <a:off x="10780920" y="4995720"/>
            <a:ext cx="709920" cy="942480"/>
          </a:xfrm>
          <a:prstGeom prst="halfFrame">
            <a:avLst>
              <a:gd name="adj1" fmla="val 33333"/>
              <a:gd name="adj2" fmla="val 33333"/>
            </a:avLst>
          </a:prstGeom>
          <a:solidFill>
            <a:srgbClr val="EA4E46"/>
          </a:solid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 name="Google Shape;122;p1" descr="Texto&#10;&#10;Descripción generada automáticamente"/>
          <p:cNvPicPr preferRelativeResize="0"/>
          <p:nvPr/>
        </p:nvPicPr>
        <p:blipFill rotWithShape="1">
          <a:blip r:embed="rId5">
            <a:alphaModFix/>
          </a:blip>
          <a:srcRect/>
          <a:stretch/>
        </p:blipFill>
        <p:spPr>
          <a:xfrm>
            <a:off x="199080" y="6234480"/>
            <a:ext cx="2303640" cy="483120"/>
          </a:xfrm>
          <a:prstGeom prst="rect">
            <a:avLst/>
          </a:prstGeom>
          <a:noFill/>
          <a:ln>
            <a:noFill/>
          </a:ln>
        </p:spPr>
      </p:pic>
      <p:sp>
        <p:nvSpPr>
          <p:cNvPr id="123" name="Google Shape;123;p1"/>
          <p:cNvSpPr/>
          <p:nvPr/>
        </p:nvSpPr>
        <p:spPr>
          <a:xfrm>
            <a:off x="2503440" y="6117840"/>
            <a:ext cx="7901280" cy="5925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g18c830645d5_0_18"/>
          <p:cNvSpPr/>
          <p:nvPr/>
        </p:nvSpPr>
        <p:spPr>
          <a:xfrm>
            <a:off x="905755" y="2930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55" name="Google Shape;255;g18c830645d5_0_18"/>
          <p:cNvSpPr/>
          <p:nvPr/>
        </p:nvSpPr>
        <p:spPr>
          <a:xfrm>
            <a:off x="905750" y="1014100"/>
            <a:ext cx="10014300" cy="460200"/>
          </a:xfrm>
          <a:prstGeom prst="rect">
            <a:avLst/>
          </a:prstGeom>
          <a:noFill/>
          <a:ln>
            <a:noFill/>
          </a:ln>
        </p:spPr>
        <p:txBody>
          <a:bodyPr spcFirstLastPara="1" wrap="square" lIns="90000" tIns="45000" rIns="90000" bIns="45000" anchor="t" anchorCtr="0">
            <a:noAutofit/>
          </a:bodyPr>
          <a:lstStyle/>
          <a:p>
            <a:pPr lvl="0">
              <a:buClr>
                <a:schemeClr val="dk1"/>
              </a:buClr>
              <a:buSzPts val="2400"/>
            </a:pPr>
            <a:r>
              <a:rPr lang="it-IT" sz="2400" dirty="0">
                <a:solidFill>
                  <a:srgbClr val="21B4A9"/>
                </a:solidFill>
                <a:latin typeface="Calibri"/>
                <a:ea typeface="Calibri"/>
                <a:cs typeface="Calibri"/>
                <a:sym typeface="Calibri"/>
              </a:rPr>
              <a:t>Sezione 4: Lavorare sull'autostima. Lo specchio
</a:t>
            </a:r>
            <a:endParaRPr sz="2400" b="0" i="0" u="none" strike="noStrike" cap="none" dirty="0">
              <a:solidFill>
                <a:srgbClr val="000000"/>
              </a:solidFill>
              <a:latin typeface="Arial"/>
              <a:ea typeface="Arial"/>
              <a:cs typeface="Arial"/>
              <a:sym typeface="Arial"/>
            </a:endParaRPr>
          </a:p>
        </p:txBody>
      </p:sp>
      <p:sp>
        <p:nvSpPr>
          <p:cNvPr id="256" name="Google Shape;256;g18c830645d5_0_18"/>
          <p:cNvSpPr/>
          <p:nvPr/>
        </p:nvSpPr>
        <p:spPr>
          <a:xfrm>
            <a:off x="2001425" y="6279550"/>
            <a:ext cx="62421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257" name="Google Shape;257;g18c830645d5_0_18"/>
          <p:cNvSpPr txBox="1"/>
          <p:nvPr/>
        </p:nvSpPr>
        <p:spPr>
          <a:xfrm>
            <a:off x="1011206" y="1507886"/>
            <a:ext cx="7997700" cy="4395009"/>
          </a:xfrm>
          <a:prstGeom prst="rect">
            <a:avLst/>
          </a:prstGeom>
          <a:noFill/>
          <a:ln>
            <a:noFill/>
          </a:ln>
        </p:spPr>
        <p:txBody>
          <a:bodyPr spcFirstLastPara="1" wrap="square" lIns="91425" tIns="45700" rIns="91425" bIns="45700" anchor="t" anchorCtr="0">
            <a:spAutoFit/>
          </a:bodyPr>
          <a:lstStyle/>
          <a:p>
            <a:pPr lvl="0" algn="just">
              <a:lnSpc>
                <a:spcPct val="114999"/>
              </a:lnSpc>
              <a:spcBef>
                <a:spcPts val="600"/>
              </a:spcBef>
            </a:pPr>
            <a:r>
              <a:rPr lang="it-IT" sz="1700" b="1" dirty="0">
                <a:latin typeface="Calibri"/>
                <a:ea typeface="Calibri"/>
                <a:cs typeface="Calibri"/>
                <a:sym typeface="Calibri"/>
              </a:rPr>
              <a:t>È importante guardare a noi stessi. Per fare questo, proponiamo la tecnica dello specchio. È un'attività semplice da svolgere quando si ha un intervallo di 10 minuti prima di uscire di casa, prima di fare una doccia, quando ci si prepara per andare al lavoro, ecc. </a:t>
            </a:r>
            <a:endParaRPr sz="1500" dirty="0">
              <a:latin typeface="Calibri"/>
              <a:ea typeface="Calibri"/>
              <a:cs typeface="Calibri"/>
              <a:sym typeface="Calibri"/>
            </a:endParaRPr>
          </a:p>
          <a:p>
            <a:pPr marL="0" marR="0" lvl="0" indent="0" algn="just" rtl="0">
              <a:lnSpc>
                <a:spcPct val="114999"/>
              </a:lnSpc>
              <a:spcBef>
                <a:spcPts val="600"/>
              </a:spcBef>
              <a:spcAft>
                <a:spcPts val="0"/>
              </a:spcAft>
              <a:buNone/>
            </a:pPr>
            <a:r>
              <a:rPr lang="en-GB" sz="1700" dirty="0" err="1">
                <a:latin typeface="Calibri"/>
                <a:ea typeface="Calibri"/>
                <a:cs typeface="Calibri"/>
                <a:sym typeface="Calibri"/>
              </a:rPr>
              <a:t>Mettiti</a:t>
            </a:r>
            <a:r>
              <a:rPr lang="en-GB" sz="1700" dirty="0">
                <a:latin typeface="Calibri"/>
                <a:ea typeface="Calibri"/>
                <a:cs typeface="Calibri"/>
                <a:sym typeface="Calibri"/>
              </a:rPr>
              <a:t> </a:t>
            </a:r>
            <a:r>
              <a:rPr lang="en-GB" sz="1700" dirty="0" err="1">
                <a:latin typeface="Calibri"/>
                <a:ea typeface="Calibri"/>
                <a:cs typeface="Calibri"/>
                <a:sym typeface="Calibri"/>
              </a:rPr>
              <a:t>davanti</a:t>
            </a:r>
            <a:r>
              <a:rPr lang="en-GB" sz="1700" dirty="0">
                <a:latin typeface="Calibri"/>
                <a:ea typeface="Calibri"/>
                <a:cs typeface="Calibri"/>
                <a:sym typeface="Calibri"/>
              </a:rPr>
              <a:t> </a:t>
            </a:r>
            <a:r>
              <a:rPr lang="en-GB" sz="1700" dirty="0" err="1">
                <a:latin typeface="Calibri"/>
                <a:ea typeface="Calibri"/>
                <a:cs typeface="Calibri"/>
                <a:sym typeface="Calibri"/>
              </a:rPr>
              <a:t>allo</a:t>
            </a:r>
            <a:r>
              <a:rPr lang="en-GB" sz="1700" dirty="0">
                <a:latin typeface="Calibri"/>
                <a:ea typeface="Calibri"/>
                <a:cs typeface="Calibri"/>
                <a:sym typeface="Calibri"/>
              </a:rPr>
              <a:t> </a:t>
            </a:r>
            <a:r>
              <a:rPr lang="en-GB" sz="1700" dirty="0" err="1">
                <a:latin typeface="Calibri"/>
                <a:ea typeface="Calibri"/>
                <a:cs typeface="Calibri"/>
                <a:sym typeface="Calibri"/>
              </a:rPr>
              <a:t>specchio</a:t>
            </a:r>
            <a:r>
              <a:rPr lang="en-GB" sz="1700" dirty="0">
                <a:latin typeface="Calibri"/>
                <a:ea typeface="Calibri"/>
                <a:cs typeface="Calibri"/>
                <a:sym typeface="Calibri"/>
              </a:rPr>
              <a:t> e </a:t>
            </a:r>
            <a:r>
              <a:rPr lang="en-GB" sz="1700" dirty="0" err="1">
                <a:latin typeface="Calibri"/>
                <a:ea typeface="Calibri"/>
                <a:cs typeface="Calibri"/>
                <a:sym typeface="Calibri"/>
              </a:rPr>
              <a:t>rispondi</a:t>
            </a:r>
            <a:r>
              <a:rPr lang="en-GB" sz="1700" dirty="0">
                <a:latin typeface="Calibri"/>
                <a:ea typeface="Calibri"/>
                <a:cs typeface="Calibri"/>
                <a:sym typeface="Calibri"/>
              </a:rPr>
              <a:t> a </a:t>
            </a:r>
            <a:r>
              <a:rPr lang="en-GB" sz="1700" dirty="0" err="1">
                <a:latin typeface="Calibri"/>
                <a:ea typeface="Calibri"/>
                <a:cs typeface="Calibri"/>
                <a:sym typeface="Calibri"/>
              </a:rPr>
              <a:t>queste</a:t>
            </a:r>
            <a:r>
              <a:rPr lang="en-GB" sz="1700" dirty="0">
                <a:latin typeface="Calibri"/>
                <a:ea typeface="Calibri"/>
                <a:cs typeface="Calibri"/>
                <a:sym typeface="Calibri"/>
              </a:rPr>
              <a:t> </a:t>
            </a:r>
            <a:r>
              <a:rPr lang="en-GB" sz="1700" dirty="0" err="1">
                <a:latin typeface="Calibri"/>
                <a:ea typeface="Calibri"/>
                <a:cs typeface="Calibri"/>
                <a:sym typeface="Calibri"/>
              </a:rPr>
              <a:t>domande</a:t>
            </a:r>
            <a:r>
              <a:rPr lang="en-GB" sz="1700" dirty="0">
                <a:latin typeface="Calibri"/>
                <a:ea typeface="Calibri"/>
                <a:cs typeface="Calibri"/>
                <a:sym typeface="Calibri"/>
              </a:rPr>
              <a:t>: </a:t>
            </a:r>
            <a:endParaRPr sz="1700" dirty="0">
              <a:latin typeface="Calibri"/>
              <a:ea typeface="Calibri"/>
              <a:cs typeface="Calibri"/>
              <a:sym typeface="Calibri"/>
            </a:endParaRPr>
          </a:p>
          <a:p>
            <a:pPr marL="457200" lvl="0" indent="-336550" algn="just">
              <a:lnSpc>
                <a:spcPct val="114999"/>
              </a:lnSpc>
              <a:spcBef>
                <a:spcPts val="600"/>
              </a:spcBef>
              <a:buSzPts val="1700"/>
              <a:buFont typeface="Calibri"/>
              <a:buChar char="●"/>
            </a:pPr>
            <a:r>
              <a:rPr lang="it-IT" sz="1700" dirty="0">
                <a:latin typeface="Calibri"/>
                <a:ea typeface="Calibri"/>
                <a:cs typeface="Calibri"/>
                <a:sym typeface="Calibri"/>
              </a:rPr>
              <a:t>Cosa vedi nello specchio?
Com'è la persona che ti guarda dallo specchio?
La conosci?
Quali cose buone ha quella persona?
Quali cose cattive ha quella persona?
Cosa ti piace di più di quella persona?
Cambieresti qualcosa della persona nello specchio?</a:t>
            </a:r>
            <a:endParaRPr sz="1700" dirty="0">
              <a:latin typeface="Calibri"/>
              <a:ea typeface="Calibri"/>
              <a:cs typeface="Calibri"/>
              <a:sym typeface="Calibri"/>
            </a:endParaRPr>
          </a:p>
        </p:txBody>
      </p:sp>
      <p:pic>
        <p:nvPicPr>
          <p:cNvPr id="258" name="Google Shape;258;g18c830645d5_0_18"/>
          <p:cNvPicPr preferRelativeResize="0"/>
          <p:nvPr/>
        </p:nvPicPr>
        <p:blipFill rotWithShape="1">
          <a:blip r:embed="rId4">
            <a:alphaModFix/>
          </a:blip>
          <a:srcRect/>
          <a:stretch/>
        </p:blipFill>
        <p:spPr>
          <a:xfrm rot="1042356">
            <a:off x="9670448" y="1516185"/>
            <a:ext cx="2394553" cy="2288705"/>
          </a:xfrm>
          <a:prstGeom prst="rect">
            <a:avLst/>
          </a:prstGeom>
          <a:noFill/>
          <a:ln>
            <a:noFill/>
          </a:ln>
        </p:spPr>
      </p:pic>
      <p:sp>
        <p:nvSpPr>
          <p:cNvPr id="259" name="Google Shape;259;g18c830645d5_0_18"/>
          <p:cNvSpPr txBox="1"/>
          <p:nvPr/>
        </p:nvSpPr>
        <p:spPr>
          <a:xfrm rot="937212">
            <a:off x="9934635" y="1649386"/>
            <a:ext cx="1771527" cy="2123628"/>
          </a:xfrm>
          <a:prstGeom prst="rect">
            <a:avLst/>
          </a:prstGeom>
          <a:noFill/>
          <a:ln>
            <a:noFill/>
          </a:ln>
        </p:spPr>
        <p:txBody>
          <a:bodyPr spcFirstLastPara="1" wrap="square" lIns="91425" tIns="91425" rIns="91425" bIns="91425" anchor="t" anchorCtr="0">
            <a:spAutoFit/>
          </a:bodyPr>
          <a:lstStyle/>
          <a:p>
            <a:pPr lvl="0" algn="ctr">
              <a:buSzPts val="1400"/>
            </a:pPr>
            <a:r>
              <a:rPr lang="it-IT" dirty="0"/>
              <a:t>Includi questo esercizio nella tua </a:t>
            </a:r>
            <a:r>
              <a:rPr lang="it-IT" b="1" dirty="0"/>
              <a:t>routine</a:t>
            </a:r>
            <a:r>
              <a:rPr lang="it-IT" dirty="0"/>
              <a:t>. Vedrai quanto a poco a poco sarai più in grado di vedere le cose </a:t>
            </a:r>
            <a:r>
              <a:rPr lang="it-IT" b="1" dirty="0"/>
              <a:t>positive</a:t>
            </a:r>
            <a:r>
              <a:rPr lang="it-IT" dirty="0"/>
              <a:t> di te stesso. 
</a:t>
            </a:r>
            <a:endParaRPr sz="1400" b="1" i="0" u="none" strike="noStrike" cap="none" dirty="0">
              <a:solidFill>
                <a:srgbClr val="000000"/>
              </a:solidFill>
              <a:latin typeface="Arial"/>
              <a:ea typeface="Arial"/>
              <a:cs typeface="Arial"/>
              <a:sym typeface="Arial"/>
            </a:endParaRPr>
          </a:p>
        </p:txBody>
      </p:sp>
      <p:pic>
        <p:nvPicPr>
          <p:cNvPr id="260" name="Google Shape;260;g18c830645d5_0_18"/>
          <p:cNvPicPr preferRelativeResize="0"/>
          <p:nvPr/>
        </p:nvPicPr>
        <p:blipFill>
          <a:blip r:embed="rId5">
            <a:alphaModFix/>
          </a:blip>
          <a:stretch>
            <a:fillRect/>
          </a:stretch>
        </p:blipFill>
        <p:spPr>
          <a:xfrm>
            <a:off x="6716700" y="2579325"/>
            <a:ext cx="3388325" cy="37002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8"/>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266" name="Google Shape;266;p8"/>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67" name="Google Shape;267;p8"/>
          <p:cNvSpPr/>
          <p:nvPr/>
        </p:nvSpPr>
        <p:spPr>
          <a:xfrm>
            <a:off x="850799" y="993650"/>
            <a:ext cx="87405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5: Pensieri negativi modificabili
</a:t>
            </a:r>
            <a:r>
              <a:rPr lang="en-GB" sz="2400" b="0" i="0" u="none" strike="noStrike" cap="none" dirty="0">
                <a:solidFill>
                  <a:srgbClr val="21B4A9"/>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268" name="Google Shape;268;p8"/>
          <p:cNvSpPr txBox="1"/>
          <p:nvPr/>
        </p:nvSpPr>
        <p:spPr>
          <a:xfrm>
            <a:off x="3016156" y="1935386"/>
            <a:ext cx="7997700" cy="3277780"/>
          </a:xfrm>
          <a:prstGeom prst="rect">
            <a:avLst/>
          </a:prstGeom>
          <a:noFill/>
          <a:ln>
            <a:noFill/>
          </a:ln>
        </p:spPr>
        <p:txBody>
          <a:bodyPr spcFirstLastPara="1" wrap="square" lIns="91425" tIns="45700" rIns="91425" bIns="45700" anchor="t" anchorCtr="0">
            <a:spAutoFit/>
          </a:bodyPr>
          <a:lstStyle/>
          <a:p>
            <a:pPr lvl="0" algn="just">
              <a:lnSpc>
                <a:spcPct val="114999"/>
              </a:lnSpc>
            </a:pPr>
            <a:r>
              <a:rPr lang="it-IT" sz="1800" b="1" dirty="0" err="1">
                <a:latin typeface="Calibri"/>
                <a:ea typeface="Calibri"/>
                <a:cs typeface="Calibri"/>
                <a:sym typeface="Calibri"/>
              </a:rPr>
              <a:t>Ipergeneralizzazione</a:t>
            </a:r>
            <a:r>
              <a:rPr lang="it-IT" sz="1800" dirty="0">
                <a:latin typeface="Calibri"/>
                <a:ea typeface="Calibri"/>
                <a:cs typeface="Calibri"/>
                <a:sym typeface="Calibri"/>
              </a:rPr>
              <a:t>: da un evento isolato si crea una regola generale universale per ogni situazione e momento: ho fallito una volta (in qualcosa di concreto);  Fallirò sempre!
</a:t>
            </a:r>
            <a:r>
              <a:rPr lang="it-IT" sz="1800" b="1" dirty="0">
                <a:latin typeface="Calibri"/>
                <a:ea typeface="Calibri"/>
                <a:cs typeface="Calibri"/>
                <a:sym typeface="Calibri"/>
              </a:rPr>
              <a:t>Designazione globale</a:t>
            </a:r>
            <a:r>
              <a:rPr lang="it-IT" sz="1800" dirty="0">
                <a:latin typeface="Calibri"/>
                <a:ea typeface="Calibri"/>
                <a:cs typeface="Calibri"/>
                <a:sym typeface="Calibri"/>
              </a:rPr>
              <a:t>: i termini peggiorativi sono usati per descrivere se stessi, invece di descrivere l'errore specificando il momento temporale in cui è accaduto:  Quanto sono goffo!
</a:t>
            </a:r>
            <a:r>
              <a:rPr lang="it-IT" sz="1800" b="1" dirty="0">
                <a:latin typeface="Calibri"/>
                <a:ea typeface="Calibri"/>
                <a:cs typeface="Calibri"/>
                <a:sym typeface="Calibri"/>
              </a:rPr>
              <a:t>Pensiero polarizzato</a:t>
            </a:r>
            <a:r>
              <a:rPr lang="it-IT" sz="1800" dirty="0">
                <a:latin typeface="Calibri"/>
                <a:ea typeface="Calibri"/>
                <a:cs typeface="Calibri"/>
                <a:sym typeface="Calibri"/>
              </a:rPr>
              <a:t>: pensare tutto o niente. Portano le cose ai loro estremi. Hai categorie assolute. Le valutazioni relative non sono accettate o note. 
Auto accusa: ci si ritrova colpevoli di tutto. La colpa è mia! Avrei dovuto notarlo!
</a:t>
            </a:r>
            <a:endParaRPr sz="1800" i="0" u="none" strike="noStrike" cap="none" dirty="0">
              <a:solidFill>
                <a:srgbClr val="000000"/>
              </a:solidFill>
              <a:latin typeface="Calibri"/>
              <a:ea typeface="Calibri"/>
              <a:cs typeface="Calibri"/>
              <a:sym typeface="Calibri"/>
            </a:endParaRPr>
          </a:p>
        </p:txBody>
      </p:sp>
      <p:sp>
        <p:nvSpPr>
          <p:cNvPr id="269" name="Google Shape;269;p8"/>
          <p:cNvSpPr/>
          <p:nvPr/>
        </p:nvSpPr>
        <p:spPr>
          <a:xfrm>
            <a:off x="2732055" y="2028610"/>
            <a:ext cx="284100" cy="2337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 name="Google Shape;270;p8"/>
          <p:cNvSpPr/>
          <p:nvPr/>
        </p:nvSpPr>
        <p:spPr>
          <a:xfrm>
            <a:off x="2732055" y="3056061"/>
            <a:ext cx="284100" cy="233700"/>
          </a:xfrm>
          <a:prstGeom prst="hexagon">
            <a:avLst>
              <a:gd name="adj" fmla="val 25000"/>
              <a:gd name="vf" fmla="val 115470"/>
            </a:avLst>
          </a:prstGeom>
          <a:noFill/>
          <a:ln w="12700" cap="flat" cmpd="sng">
            <a:solidFill>
              <a:srgbClr val="21B4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 name="Google Shape;271;p8"/>
          <p:cNvSpPr/>
          <p:nvPr/>
        </p:nvSpPr>
        <p:spPr>
          <a:xfrm>
            <a:off x="2732055" y="4073225"/>
            <a:ext cx="284100" cy="2337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73" name="Google Shape;273;p8" descr="Una caricatura de una persona&#10;&#10;Descripción generada automáticamente con confianza baja"/>
          <p:cNvPicPr preferRelativeResize="0"/>
          <p:nvPr/>
        </p:nvPicPr>
        <p:blipFill rotWithShape="1">
          <a:blip r:embed="rId4">
            <a:alphaModFix/>
          </a:blip>
          <a:srcRect l="29615" t="61242" r="37271"/>
          <a:stretch/>
        </p:blipFill>
        <p:spPr>
          <a:xfrm>
            <a:off x="538319" y="2413105"/>
            <a:ext cx="1965121" cy="32567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
        <p:nvSpPr>
          <p:cNvPr id="278" name="Google Shape;278;p9"/>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279" name="Google Shape;279;p9"/>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80" name="Google Shape;280;p9"/>
          <p:cNvSpPr/>
          <p:nvPr/>
        </p:nvSpPr>
        <p:spPr>
          <a:xfrm>
            <a:off x="850799" y="993650"/>
            <a:ext cx="87405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5: Pensieri negativi modificabili
</a:t>
            </a:r>
            <a:r>
              <a:rPr lang="en-GB" sz="2400" b="0" i="0" u="none" strike="noStrike" cap="none" dirty="0">
                <a:solidFill>
                  <a:srgbClr val="21B4A9"/>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281" name="Google Shape;281;p9"/>
          <p:cNvSpPr txBox="1"/>
          <p:nvPr/>
        </p:nvSpPr>
        <p:spPr>
          <a:xfrm>
            <a:off x="2893325" y="1935386"/>
            <a:ext cx="8406900" cy="4233426"/>
          </a:xfrm>
          <a:prstGeom prst="rect">
            <a:avLst/>
          </a:prstGeom>
          <a:noFill/>
          <a:ln>
            <a:noFill/>
          </a:ln>
        </p:spPr>
        <p:txBody>
          <a:bodyPr spcFirstLastPara="1" wrap="square" lIns="91425" tIns="45700" rIns="91425" bIns="45700" anchor="t" anchorCtr="0">
            <a:spAutoFit/>
          </a:bodyPr>
          <a:lstStyle/>
          <a:p>
            <a:pPr lvl="0" algn="just">
              <a:lnSpc>
                <a:spcPct val="114999"/>
              </a:lnSpc>
            </a:pPr>
            <a:r>
              <a:rPr lang="it-IT" sz="1800" b="1" dirty="0">
                <a:latin typeface="Calibri"/>
                <a:ea typeface="Calibri"/>
                <a:cs typeface="Calibri"/>
                <a:sym typeface="Calibri"/>
              </a:rPr>
              <a:t>Personalizzazione: </a:t>
            </a:r>
            <a:r>
              <a:rPr lang="it-IT" sz="1800" dirty="0">
                <a:latin typeface="Calibri"/>
                <a:ea typeface="Calibri"/>
                <a:cs typeface="Calibri"/>
                <a:sym typeface="Calibri"/>
              </a:rPr>
              <a:t>partiamo dal presupposto che tutto ha a che fare con noi e ci confrontiamo negativamente con le altre persone. Ha una brutta faccia, cosa gli avrò fatto?
</a:t>
            </a:r>
            <a:r>
              <a:rPr lang="it-IT" sz="1800" b="1" dirty="0">
                <a:latin typeface="Calibri"/>
                <a:ea typeface="Calibri"/>
                <a:cs typeface="Calibri"/>
                <a:sym typeface="Calibri"/>
              </a:rPr>
              <a:t>Lettura del pensiero: </a:t>
            </a:r>
            <a:r>
              <a:rPr lang="it-IT" sz="1800" dirty="0">
                <a:latin typeface="Calibri"/>
                <a:ea typeface="Calibri"/>
                <a:cs typeface="Calibri"/>
                <a:sym typeface="Calibri"/>
              </a:rPr>
              <a:t>Presumi che gli altri non siano interessati, che non gli piaci, pensi che pensino male di te... Nessuna prova realmente ciò. Sono supposizioni che si basano su pregiudizi non verificabili.
</a:t>
            </a:r>
            <a:r>
              <a:rPr lang="it-IT" sz="1800" b="1" dirty="0">
                <a:latin typeface="Calibri"/>
                <a:ea typeface="Calibri"/>
                <a:cs typeface="Calibri"/>
                <a:sym typeface="Calibri"/>
              </a:rPr>
              <a:t>Errori di controllo: </a:t>
            </a:r>
            <a:r>
              <a:rPr lang="it-IT" sz="1800" dirty="0">
                <a:latin typeface="Calibri"/>
                <a:ea typeface="Calibri"/>
                <a:cs typeface="Calibri"/>
                <a:sym typeface="Calibri"/>
              </a:rPr>
              <a:t>senti di avere una responsabilità totale con tutto e tutti, o senti di non avere alcun controllo su nulla, di essere impotente.
</a:t>
            </a:r>
            <a:r>
              <a:rPr lang="it-IT" sz="1800" b="1" dirty="0">
                <a:latin typeface="Calibri"/>
                <a:ea typeface="Calibri"/>
                <a:cs typeface="Calibri"/>
                <a:sym typeface="Calibri"/>
              </a:rPr>
              <a:t>Ragionamento emotivo: </a:t>
            </a:r>
            <a:r>
              <a:rPr lang="it-IT" sz="1800" dirty="0">
                <a:latin typeface="Calibri"/>
                <a:ea typeface="Calibri"/>
                <a:cs typeface="Calibri"/>
                <a:sym typeface="Calibri"/>
              </a:rPr>
              <a:t>se mi sento così è vero. Ci sentiamo soli, senza amici e crediamo che questo sentimento rifletta la realtà senza smettere di contrastarla con altri momenti ed esperienze. "Se sono davvero inutile"; perché "sento" di esserlo veramente.
</a:t>
            </a:r>
            <a:endParaRPr dirty="0"/>
          </a:p>
        </p:txBody>
      </p:sp>
      <p:sp>
        <p:nvSpPr>
          <p:cNvPr id="282" name="Google Shape;282;p9"/>
          <p:cNvSpPr/>
          <p:nvPr/>
        </p:nvSpPr>
        <p:spPr>
          <a:xfrm>
            <a:off x="2503440" y="2025324"/>
            <a:ext cx="284100" cy="2337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9"/>
          <p:cNvSpPr/>
          <p:nvPr/>
        </p:nvSpPr>
        <p:spPr>
          <a:xfrm>
            <a:off x="2508586" y="2743016"/>
            <a:ext cx="284100" cy="233700"/>
          </a:xfrm>
          <a:prstGeom prst="hexagon">
            <a:avLst>
              <a:gd name="adj" fmla="val 25000"/>
              <a:gd name="vf" fmla="val 115470"/>
            </a:avLst>
          </a:prstGeom>
          <a:noFill/>
          <a:ln w="12700" cap="flat" cmpd="sng">
            <a:solidFill>
              <a:srgbClr val="21B4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9"/>
          <p:cNvSpPr/>
          <p:nvPr/>
        </p:nvSpPr>
        <p:spPr>
          <a:xfrm>
            <a:off x="2503440" y="3764435"/>
            <a:ext cx="284100" cy="2337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9"/>
          <p:cNvSpPr/>
          <p:nvPr/>
        </p:nvSpPr>
        <p:spPr>
          <a:xfrm>
            <a:off x="2503440" y="4524345"/>
            <a:ext cx="284100" cy="2337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86" name="Google Shape;286;p9" descr="Una caricatura de una persona&#10;&#10;Descripción generada automáticamente con confianza baja"/>
          <p:cNvPicPr preferRelativeResize="0"/>
          <p:nvPr/>
        </p:nvPicPr>
        <p:blipFill rotWithShape="1">
          <a:blip r:embed="rId4">
            <a:alphaModFix/>
          </a:blip>
          <a:srcRect l="68234" b="72252"/>
          <a:stretch/>
        </p:blipFill>
        <p:spPr>
          <a:xfrm>
            <a:off x="245231" y="2259024"/>
            <a:ext cx="2152424" cy="2662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g18c830645d5_0_24"/>
          <p:cNvSpPr/>
          <p:nvPr/>
        </p:nvSpPr>
        <p:spPr>
          <a:xfrm>
            <a:off x="905755" y="5"/>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92" name="Google Shape;292;g18c830645d5_0_24"/>
          <p:cNvSpPr/>
          <p:nvPr/>
        </p:nvSpPr>
        <p:spPr>
          <a:xfrm>
            <a:off x="905750" y="721075"/>
            <a:ext cx="10014300" cy="460200"/>
          </a:xfrm>
          <a:prstGeom prst="rect">
            <a:avLst/>
          </a:prstGeom>
          <a:noFill/>
          <a:ln>
            <a:noFill/>
          </a:ln>
        </p:spPr>
        <p:txBody>
          <a:bodyPr spcFirstLastPara="1" wrap="square" lIns="90000" tIns="45000" rIns="90000" bIns="45000" anchor="t" anchorCtr="0">
            <a:noAutofit/>
          </a:bodyPr>
          <a:lstStyle/>
          <a:p>
            <a:pPr lvl="0">
              <a:buClr>
                <a:schemeClr val="dk1"/>
              </a:buClr>
              <a:buSzPts val="2400"/>
            </a:pPr>
            <a:r>
              <a:rPr lang="it-IT" sz="2400" dirty="0">
                <a:solidFill>
                  <a:srgbClr val="21B4A9"/>
                </a:solidFill>
                <a:latin typeface="Calibri"/>
                <a:ea typeface="Calibri"/>
                <a:cs typeface="Calibri"/>
                <a:sym typeface="Calibri"/>
              </a:rPr>
              <a:t>Sezione 5: Lavorare sull'autostima. Il potere delle parole. 
</a:t>
            </a:r>
            <a:endParaRPr sz="2400" b="0" i="0" u="none" strike="noStrike" cap="none" dirty="0">
              <a:solidFill>
                <a:srgbClr val="000000"/>
              </a:solidFill>
              <a:latin typeface="Arial"/>
              <a:ea typeface="Arial"/>
              <a:cs typeface="Arial"/>
              <a:sym typeface="Arial"/>
            </a:endParaRPr>
          </a:p>
        </p:txBody>
      </p:sp>
      <p:sp>
        <p:nvSpPr>
          <p:cNvPr id="293" name="Google Shape;293;g18c830645d5_0_24"/>
          <p:cNvSpPr/>
          <p:nvPr/>
        </p:nvSpPr>
        <p:spPr>
          <a:xfrm>
            <a:off x="2001425" y="6279550"/>
            <a:ext cx="62421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294" name="Google Shape;294;g18c830645d5_0_24"/>
          <p:cNvSpPr txBox="1"/>
          <p:nvPr/>
        </p:nvSpPr>
        <p:spPr>
          <a:xfrm>
            <a:off x="905750" y="1263350"/>
            <a:ext cx="10628100" cy="1095644"/>
          </a:xfrm>
          <a:prstGeom prst="rect">
            <a:avLst/>
          </a:prstGeom>
          <a:noFill/>
          <a:ln>
            <a:noFill/>
          </a:ln>
        </p:spPr>
        <p:txBody>
          <a:bodyPr spcFirstLastPara="1" wrap="square" lIns="91425" tIns="45700" rIns="91425" bIns="45700" anchor="t" anchorCtr="0">
            <a:spAutoFit/>
          </a:bodyPr>
          <a:lstStyle/>
          <a:p>
            <a:pPr lvl="0" algn="just">
              <a:lnSpc>
                <a:spcPct val="114999"/>
              </a:lnSpc>
              <a:spcBef>
                <a:spcPts val="600"/>
              </a:spcBef>
            </a:pPr>
            <a:r>
              <a:rPr lang="it-IT" sz="1600" b="1" dirty="0">
                <a:latin typeface="Calibri"/>
                <a:ea typeface="Calibri"/>
                <a:cs typeface="Calibri"/>
                <a:sym typeface="Calibri"/>
              </a:rPr>
              <a:t>Le parole hanno un grande potere sulla percezione di noi stessi e delle situazioni che affrontiamo quotidianamente. In questa sezione ti proponiamo di lavorare su pensieri negativi modificabili usando le parole come strumenti. 
</a:t>
            </a:r>
            <a:r>
              <a:rPr lang="it-IT" sz="1600" dirty="0">
                <a:latin typeface="Calibri"/>
                <a:ea typeface="Calibri"/>
                <a:cs typeface="Calibri"/>
                <a:sym typeface="Calibri"/>
              </a:rPr>
              <a:t>Quindi inseriremo una serie di frasi che dovrai modificare per influenzare positivamente il tuo pensiero. </a:t>
            </a:r>
            <a:endParaRPr sz="1600" dirty="0">
              <a:latin typeface="Calibri"/>
              <a:ea typeface="Calibri"/>
              <a:cs typeface="Calibri"/>
              <a:sym typeface="Calibri"/>
            </a:endParaRPr>
          </a:p>
        </p:txBody>
      </p:sp>
      <p:sp>
        <p:nvSpPr>
          <p:cNvPr id="295" name="Google Shape;295;g18c830645d5_0_24"/>
          <p:cNvSpPr/>
          <p:nvPr/>
        </p:nvSpPr>
        <p:spPr>
          <a:xfrm>
            <a:off x="1495025" y="2610525"/>
            <a:ext cx="4933800" cy="1968000"/>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lvl="0" algn="just">
              <a:buSzPts val="1800"/>
            </a:pPr>
            <a:r>
              <a:rPr lang="en-GB" sz="1500" b="1" dirty="0" err="1">
                <a:latin typeface="Calibri"/>
                <a:ea typeface="Calibri"/>
                <a:cs typeface="Calibri"/>
                <a:sym typeface="Calibri"/>
              </a:rPr>
              <a:t>Frasi</a:t>
            </a:r>
            <a:r>
              <a:rPr lang="en-GB" sz="1500" b="1" dirty="0">
                <a:latin typeface="Calibri"/>
                <a:ea typeface="Calibri"/>
                <a:cs typeface="Calibri"/>
                <a:sym typeface="Calibri"/>
              </a:rPr>
              <a:t> negative </a:t>
            </a:r>
            <a:r>
              <a:rPr lang="en-GB" sz="1500" b="1" dirty="0" err="1">
                <a:latin typeface="Calibri"/>
                <a:ea typeface="Calibri"/>
                <a:cs typeface="Calibri"/>
                <a:sym typeface="Calibri"/>
              </a:rPr>
              <a:t>modificabili</a:t>
            </a:r>
            <a:r>
              <a:rPr lang="en-GB" sz="1500" b="1" i="0" u="none" strike="noStrike" cap="none" dirty="0">
                <a:solidFill>
                  <a:srgbClr val="000000"/>
                </a:solidFill>
                <a:latin typeface="Calibri"/>
                <a:ea typeface="Calibri"/>
                <a:cs typeface="Calibri"/>
                <a:sym typeface="Calibri"/>
              </a:rPr>
              <a:t>:</a:t>
            </a:r>
            <a:endParaRPr sz="1500" b="1" i="0" u="none" strike="noStrike" cap="none" dirty="0">
              <a:solidFill>
                <a:srgbClr val="000000"/>
              </a:solidFill>
              <a:latin typeface="Calibri"/>
              <a:ea typeface="Calibri"/>
              <a:cs typeface="Calibri"/>
              <a:sym typeface="Calibri"/>
            </a:endParaRPr>
          </a:p>
          <a:p>
            <a:pPr marL="457200" lvl="0" indent="-323850" algn="just">
              <a:buSzPts val="1500"/>
              <a:buFont typeface="Calibri"/>
              <a:buAutoNum type="arabicPeriod"/>
            </a:pPr>
            <a:r>
              <a:rPr lang="it-IT" sz="1500" dirty="0">
                <a:latin typeface="Calibri"/>
                <a:ea typeface="Calibri"/>
                <a:cs typeface="Calibri"/>
                <a:sym typeface="Calibri"/>
              </a:rPr>
              <a:t>Sono goffo e sbaglio sempre quando devo esporre qualcosa.
Non sono in grado di gestire la mia azienda.
Sono insicuro.
Non mi piace il mio corpo.
Non sono in grado di gestire una casa, prendermi cura dei miei figli e anche intraprendere</a:t>
            </a:r>
            <a:r>
              <a:rPr lang="en-GB" sz="1500" dirty="0">
                <a:latin typeface="Calibri"/>
                <a:ea typeface="Calibri"/>
                <a:cs typeface="Calibri"/>
                <a:sym typeface="Calibri"/>
              </a:rPr>
              <a:t>.</a:t>
            </a:r>
            <a:endParaRPr sz="1500" dirty="0">
              <a:latin typeface="Calibri"/>
              <a:ea typeface="Calibri"/>
              <a:cs typeface="Calibri"/>
              <a:sym typeface="Calibri"/>
            </a:endParaRPr>
          </a:p>
          <a:p>
            <a:pPr marL="0" marR="0" lvl="0" indent="0" algn="just" rtl="0">
              <a:lnSpc>
                <a:spcPct val="100000"/>
              </a:lnSpc>
              <a:spcBef>
                <a:spcPts val="0"/>
              </a:spcBef>
              <a:spcAft>
                <a:spcPts val="0"/>
              </a:spcAft>
              <a:buNone/>
            </a:pPr>
            <a:endParaRPr sz="18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296" name="Google Shape;296;g18c830645d5_0_24"/>
          <p:cNvSpPr/>
          <p:nvPr/>
        </p:nvSpPr>
        <p:spPr>
          <a:xfrm>
            <a:off x="6600050" y="2610525"/>
            <a:ext cx="4933800" cy="3084000"/>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lvl="0" algn="just">
              <a:buSzPts val="1800"/>
            </a:pPr>
            <a:r>
              <a:rPr lang="it-IT" sz="1500" b="1" dirty="0">
                <a:latin typeface="Calibri"/>
                <a:ea typeface="Calibri"/>
                <a:cs typeface="Calibri"/>
                <a:sym typeface="Calibri"/>
              </a:rPr>
              <a:t>Modifichiamo le ipotesi di cui sopra:</a:t>
            </a:r>
          </a:p>
          <a:p>
            <a:pPr lvl="0" algn="just">
              <a:buSzPts val="1800"/>
            </a:pPr>
            <a:r>
              <a:rPr lang="it-IT" sz="1500" dirty="0">
                <a:latin typeface="Calibri"/>
                <a:ea typeface="Calibri"/>
                <a:cs typeface="Calibri"/>
                <a:sym typeface="Calibri"/>
              </a:rPr>
              <a:t>Sto imparando a controllare i miei nervi per dire esattamente quello che voglio dire.</a:t>
            </a:r>
          </a:p>
          <a:p>
            <a:pPr lvl="0" algn="just">
              <a:buSzPts val="1800"/>
            </a:pPr>
            <a:r>
              <a:rPr lang="it-IT" sz="1500" dirty="0">
                <a:latin typeface="Calibri"/>
                <a:ea typeface="Calibri"/>
                <a:cs typeface="Calibri"/>
                <a:sym typeface="Calibri"/>
              </a:rPr>
              <a:t>
1. Non mi sento pronto a gestire la mia azienda ma mi sto preparando perché con le giuste conoscenze sono in grado di farlo. 
2, Ci sono situazioni che mi fanno sentire insicuro ma sto imparando a gestire i miei sentimenti.
3. Non mi piace ogni parte del mio corpo, ma ce ne sono molte che amo.
4. Sono in grado di fare molte cose, ma ho bisogno di trovare un posto dove dare priorità a me stesso. 
</a:t>
            </a:r>
            <a:endParaRPr sz="18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297" name="Google Shape;297;g18c830645d5_0_24"/>
          <p:cNvSpPr txBox="1"/>
          <p:nvPr/>
        </p:nvSpPr>
        <p:spPr>
          <a:xfrm>
            <a:off x="1495025" y="4670925"/>
            <a:ext cx="4933800" cy="1211840"/>
          </a:xfrm>
          <a:prstGeom prst="rect">
            <a:avLst/>
          </a:prstGeom>
          <a:solidFill>
            <a:srgbClr val="A2C4C9"/>
          </a:solidFill>
          <a:ln w="38100" cap="flat" cmpd="sng">
            <a:solidFill>
              <a:srgbClr val="FAB632"/>
            </a:solidFill>
            <a:prstDash val="solid"/>
            <a:round/>
            <a:headEnd type="none" w="sm" len="sm"/>
            <a:tailEnd type="none" w="sm" len="sm"/>
          </a:ln>
        </p:spPr>
        <p:txBody>
          <a:bodyPr spcFirstLastPara="1" wrap="square" lIns="91425" tIns="91425" rIns="91425" bIns="91425" anchor="t" anchorCtr="0">
            <a:spAutoFit/>
          </a:bodyPr>
          <a:lstStyle/>
          <a:p>
            <a:pPr lvl="0" algn="just">
              <a:lnSpc>
                <a:spcPct val="114999"/>
              </a:lnSpc>
              <a:spcBef>
                <a:spcPts val="600"/>
              </a:spcBef>
            </a:pPr>
            <a:r>
              <a:rPr lang="en-GB" sz="1500" b="1" dirty="0">
                <a:solidFill>
                  <a:schemeClr val="dk1"/>
                </a:solidFill>
                <a:latin typeface="Calibri"/>
                <a:ea typeface="Calibri"/>
                <a:cs typeface="Calibri"/>
                <a:sym typeface="Calibri"/>
              </a:rPr>
              <a:t>Ora </a:t>
            </a:r>
            <a:r>
              <a:rPr lang="en-GB" sz="1500" b="1" dirty="0" err="1">
                <a:solidFill>
                  <a:schemeClr val="dk1"/>
                </a:solidFill>
                <a:latin typeface="Calibri"/>
                <a:ea typeface="Calibri"/>
                <a:cs typeface="Calibri"/>
                <a:sym typeface="Calibri"/>
              </a:rPr>
              <a:t>tocca</a:t>
            </a:r>
            <a:r>
              <a:rPr lang="en-GB" sz="1500" b="1" dirty="0">
                <a:solidFill>
                  <a:schemeClr val="dk1"/>
                </a:solidFill>
                <a:latin typeface="Calibri"/>
                <a:ea typeface="Calibri"/>
                <a:cs typeface="Calibri"/>
                <a:sym typeface="Calibri"/>
              </a:rPr>
              <a:t> a </a:t>
            </a:r>
            <a:r>
              <a:rPr lang="en-GB" sz="1500" b="1" dirty="0" err="1">
                <a:solidFill>
                  <a:schemeClr val="dk1"/>
                </a:solidFill>
                <a:latin typeface="Calibri"/>
                <a:ea typeface="Calibri"/>
                <a:cs typeface="Calibri"/>
                <a:sym typeface="Calibri"/>
              </a:rPr>
              <a:t>te</a:t>
            </a:r>
            <a:r>
              <a:rPr lang="en-GB" sz="1500" b="1" dirty="0">
                <a:solidFill>
                  <a:schemeClr val="dk1"/>
                </a:solidFill>
                <a:latin typeface="Calibri"/>
                <a:ea typeface="Calibri"/>
                <a:cs typeface="Calibri"/>
                <a:sym typeface="Calibri"/>
              </a:rPr>
              <a:t>! 
</a:t>
            </a:r>
            <a:r>
              <a:rPr lang="it-IT" sz="1500" dirty="0">
                <a:solidFill>
                  <a:schemeClr val="dk1"/>
                </a:solidFill>
                <a:latin typeface="Calibri"/>
                <a:ea typeface="Calibri"/>
                <a:cs typeface="Calibri"/>
                <a:sym typeface="Calibri"/>
              </a:rPr>
              <a:t>Quali sono i tuoi pensieri negativi modificabili?
Usa "Il potere della parola" per modificarli</a:t>
            </a:r>
            <a:r>
              <a:rPr lang="en-GB" sz="1500" dirty="0">
                <a:solidFill>
                  <a:schemeClr val="dk1"/>
                </a:solidFill>
                <a:latin typeface="Calibri"/>
                <a:ea typeface="Calibri"/>
                <a:cs typeface="Calibri"/>
                <a:sym typeface="Calibri"/>
              </a:rPr>
              <a:t>.</a:t>
            </a:r>
            <a:endParaRPr sz="1500" dirty="0">
              <a:solidFill>
                <a:schemeClr val="dk1"/>
              </a:solidFill>
              <a:latin typeface="Calibri"/>
              <a:ea typeface="Calibri"/>
              <a:cs typeface="Calibri"/>
              <a:sym typeface="Calibri"/>
            </a:endParaRPr>
          </a:p>
        </p:txBody>
      </p:sp>
      <p:pic>
        <p:nvPicPr>
          <p:cNvPr id="298" name="Google Shape;298;g18c830645d5_0_24" descr="Imagen que contiene tabla&#10;&#10;Descripción generada automáticamente"/>
          <p:cNvPicPr preferRelativeResize="0"/>
          <p:nvPr/>
        </p:nvPicPr>
        <p:blipFill rotWithShape="1">
          <a:blip r:embed="rId4">
            <a:alphaModFix/>
          </a:blip>
          <a:srcRect l="79973" t="56715"/>
          <a:stretch/>
        </p:blipFill>
        <p:spPr>
          <a:xfrm>
            <a:off x="11334856" y="3091022"/>
            <a:ext cx="970001" cy="2968387"/>
          </a:xfrm>
          <a:prstGeom prst="rect">
            <a:avLst/>
          </a:prstGeom>
          <a:noFill/>
          <a:ln>
            <a:noFill/>
          </a:ln>
        </p:spPr>
      </p:pic>
      <p:pic>
        <p:nvPicPr>
          <p:cNvPr id="299" name="Google Shape;299;g18c830645d5_0_24" descr="Imagen que contiene tabla&#10;&#10;Descripción generada automáticamente"/>
          <p:cNvPicPr preferRelativeResize="0"/>
          <p:nvPr/>
        </p:nvPicPr>
        <p:blipFill rotWithShape="1">
          <a:blip r:embed="rId4">
            <a:alphaModFix/>
          </a:blip>
          <a:srcRect l="79973" t="56715"/>
          <a:stretch/>
        </p:blipFill>
        <p:spPr>
          <a:xfrm>
            <a:off x="708181" y="2829672"/>
            <a:ext cx="970001" cy="29683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pic>
        <p:nvPicPr>
          <p:cNvPr id="304" name="Google Shape;304;g17dbe8cb7e9_0_22" descr="Imagen que contiene juguete, muñeca, cumpleaños, colorido&#10;&#10;Descripción generada automáticamente"/>
          <p:cNvPicPr preferRelativeResize="0"/>
          <p:nvPr/>
        </p:nvPicPr>
        <p:blipFill rotWithShape="1">
          <a:blip r:embed="rId4">
            <a:alphaModFix/>
          </a:blip>
          <a:srcRect l="68308" t="28532" r="341" b="46392"/>
          <a:stretch/>
        </p:blipFill>
        <p:spPr>
          <a:xfrm>
            <a:off x="7511241" y="3575227"/>
            <a:ext cx="1518452" cy="1719617"/>
          </a:xfrm>
          <a:prstGeom prst="rect">
            <a:avLst/>
          </a:prstGeom>
          <a:noFill/>
          <a:ln>
            <a:noFill/>
          </a:ln>
        </p:spPr>
      </p:pic>
      <p:sp>
        <p:nvSpPr>
          <p:cNvPr id="305" name="Google Shape;305;g17dbe8cb7e9_0_22"/>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306" name="Google Shape;306;g17dbe8cb7e9_0_22"/>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307" name="Google Shape;307;g17dbe8cb7e9_0_22"/>
          <p:cNvSpPr/>
          <p:nvPr/>
        </p:nvSpPr>
        <p:spPr>
          <a:xfrm>
            <a:off x="850799" y="993650"/>
            <a:ext cx="8740500" cy="456000"/>
          </a:xfrm>
          <a:prstGeom prst="rect">
            <a:avLst/>
          </a:prstGeom>
          <a:noFill/>
          <a:ln>
            <a:noFill/>
          </a:ln>
        </p:spPr>
        <p:txBody>
          <a:bodyPr spcFirstLastPara="1" wrap="square" lIns="90000" tIns="45000" rIns="90000" bIns="45000" anchor="t" anchorCtr="0">
            <a:noAutofit/>
          </a:bodyPr>
          <a:lstStyle/>
          <a:p>
            <a:pPr lvl="0">
              <a:buSzPts val="2400"/>
            </a:pPr>
            <a:r>
              <a:rPr lang="en-GB" sz="2400" dirty="0" err="1">
                <a:solidFill>
                  <a:srgbClr val="21B4A9"/>
                </a:solidFill>
                <a:latin typeface="Calibri"/>
                <a:ea typeface="Calibri"/>
                <a:cs typeface="Calibri"/>
                <a:sym typeface="Calibri"/>
              </a:rPr>
              <a:t>Sezione</a:t>
            </a:r>
            <a:r>
              <a:rPr lang="en-GB" sz="2400" dirty="0">
                <a:solidFill>
                  <a:srgbClr val="21B4A9"/>
                </a:solidFill>
                <a:latin typeface="Calibri"/>
                <a:ea typeface="Calibri"/>
                <a:cs typeface="Calibri"/>
                <a:sym typeface="Calibri"/>
              </a:rPr>
              <a:t> 6: </a:t>
            </a:r>
            <a:r>
              <a:rPr lang="en-GB" sz="2400" dirty="0" err="1">
                <a:solidFill>
                  <a:srgbClr val="21B4A9"/>
                </a:solidFill>
                <a:latin typeface="Calibri"/>
                <a:ea typeface="Calibri"/>
                <a:cs typeface="Calibri"/>
                <a:sym typeface="Calibri"/>
              </a:rPr>
              <a:t>Buona</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autostima</a:t>
            </a:r>
            <a:r>
              <a:rPr lang="en-GB" sz="2400" dirty="0">
                <a:solidFill>
                  <a:srgbClr val="21B4A9"/>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308" name="Google Shape;308;g17dbe8cb7e9_0_22"/>
          <p:cNvSpPr txBox="1"/>
          <p:nvPr/>
        </p:nvSpPr>
        <p:spPr>
          <a:xfrm>
            <a:off x="850799" y="1758126"/>
            <a:ext cx="4567362" cy="2876132"/>
          </a:xfrm>
          <a:prstGeom prst="rect">
            <a:avLst/>
          </a:prstGeom>
          <a:noFill/>
          <a:ln>
            <a:noFill/>
          </a:ln>
        </p:spPr>
        <p:txBody>
          <a:bodyPr spcFirstLastPara="1" wrap="square" lIns="91425" tIns="45700" rIns="91425" bIns="45700" anchor="t" anchorCtr="0">
            <a:spAutoFit/>
          </a:bodyPr>
          <a:lstStyle/>
          <a:p>
            <a:pPr lvl="0" algn="just">
              <a:buSzPts val="1800"/>
            </a:pPr>
            <a:r>
              <a:rPr lang="it-IT" sz="1800" b="1" dirty="0">
                <a:latin typeface="Calibri"/>
                <a:ea typeface="Calibri"/>
                <a:cs typeface="Calibri"/>
                <a:sym typeface="Calibri"/>
              </a:rPr>
              <a:t>TUTTE le persone hanno bisogno di:
- </a:t>
            </a:r>
            <a:r>
              <a:rPr lang="it-IT" sz="1800" dirty="0">
                <a:latin typeface="Calibri"/>
                <a:ea typeface="Calibri"/>
                <a:cs typeface="Calibri"/>
                <a:sym typeface="Calibri"/>
              </a:rPr>
              <a:t>Sentirsi al sicuro
- Essere amati e accettati
- </a:t>
            </a:r>
            <a:r>
              <a:rPr lang="it-IT" sz="1800" dirty="0" err="1">
                <a:latin typeface="Calibri"/>
                <a:ea typeface="Calibri"/>
                <a:cs typeface="Calibri"/>
                <a:sym typeface="Calibri"/>
              </a:rPr>
              <a:t>Integrasi</a:t>
            </a:r>
            <a:r>
              <a:rPr lang="it-IT" sz="1800" dirty="0">
                <a:latin typeface="Calibri"/>
                <a:ea typeface="Calibri"/>
                <a:cs typeface="Calibri"/>
                <a:sym typeface="Calibri"/>
              </a:rPr>
              <a:t>
- Sentirsi accettati per quello che siamo
- Avere riconoscimento e approvazione
- Essere autonomi
- Essere libero di pensare e agire
- migliorare le proprie capacità
</a:t>
            </a:r>
            <a:endParaRPr sz="1800" b="0" i="0" u="none" strike="noStrike" cap="none" dirty="0">
              <a:solidFill>
                <a:srgbClr val="000000"/>
              </a:solidFill>
              <a:latin typeface="Calibri"/>
              <a:ea typeface="Calibri"/>
              <a:cs typeface="Calibri"/>
              <a:sym typeface="Calibri"/>
            </a:endParaRPr>
          </a:p>
        </p:txBody>
      </p:sp>
      <p:sp>
        <p:nvSpPr>
          <p:cNvPr id="309" name="Google Shape;309;g17dbe8cb7e9_0_22"/>
          <p:cNvSpPr txBox="1"/>
          <p:nvPr/>
        </p:nvSpPr>
        <p:spPr>
          <a:xfrm>
            <a:off x="5721824" y="1762037"/>
            <a:ext cx="6093600" cy="1366488"/>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15000"/>
              </a:lnSpc>
              <a:buSzPts val="1800"/>
            </a:pPr>
            <a:r>
              <a:rPr lang="it-IT" sz="1800" dirty="0">
                <a:latin typeface="Calibri"/>
                <a:ea typeface="Calibri"/>
                <a:cs typeface="Calibri"/>
                <a:sym typeface="Calibri"/>
              </a:rPr>
              <a:t>Quando questi </a:t>
            </a:r>
            <a:r>
              <a:rPr lang="it-IT" sz="1800" b="1" dirty="0">
                <a:latin typeface="Calibri"/>
                <a:ea typeface="Calibri"/>
                <a:cs typeface="Calibri"/>
                <a:sym typeface="Calibri"/>
              </a:rPr>
              <a:t>bisogni fondamentali </a:t>
            </a:r>
            <a:r>
              <a:rPr lang="it-IT" sz="1800" dirty="0">
                <a:latin typeface="Calibri"/>
                <a:ea typeface="Calibri"/>
                <a:cs typeface="Calibri"/>
                <a:sym typeface="Calibri"/>
              </a:rPr>
              <a:t>per il nostro corretto </a:t>
            </a:r>
            <a:r>
              <a:rPr lang="it-IT" sz="1800" b="1" dirty="0">
                <a:latin typeface="Calibri"/>
                <a:ea typeface="Calibri"/>
                <a:cs typeface="Calibri"/>
                <a:sym typeface="Calibri"/>
              </a:rPr>
              <a:t>sviluppo emotivo </a:t>
            </a:r>
            <a:r>
              <a:rPr lang="it-IT" sz="1800" dirty="0">
                <a:latin typeface="Calibri"/>
                <a:ea typeface="Calibri"/>
                <a:cs typeface="Calibri"/>
                <a:sym typeface="Calibri"/>
              </a:rPr>
              <a:t>non sono soddisfatti, cresciamo con una serie di </a:t>
            </a:r>
            <a:r>
              <a:rPr lang="it-IT" sz="1800" b="1" dirty="0">
                <a:latin typeface="Calibri"/>
                <a:ea typeface="Calibri"/>
                <a:cs typeface="Calibri"/>
                <a:sym typeface="Calibri"/>
              </a:rPr>
              <a:t>carenze</a:t>
            </a:r>
            <a:r>
              <a:rPr lang="it-IT" sz="1800" dirty="0">
                <a:latin typeface="Calibri"/>
                <a:ea typeface="Calibri"/>
                <a:cs typeface="Calibri"/>
                <a:sym typeface="Calibri"/>
              </a:rPr>
              <a:t> che hanno un impatto negativo sulla nostra </a:t>
            </a:r>
            <a:r>
              <a:rPr lang="it-IT" sz="1800" b="1" dirty="0">
                <a:latin typeface="Calibri"/>
                <a:ea typeface="Calibri"/>
                <a:cs typeface="Calibri"/>
                <a:sym typeface="Calibri"/>
              </a:rPr>
              <a:t>concezione di noi stessi.</a:t>
            </a:r>
            <a:endParaRPr dirty="0"/>
          </a:p>
        </p:txBody>
      </p:sp>
      <p:pic>
        <p:nvPicPr>
          <p:cNvPr id="310" name="Google Shape;310;g17dbe8cb7e9_0_22" descr="Imagen que contiene juguete, muñeca, cumpleaños, colorido&#10;&#10;Descripción generada automáticamente"/>
          <p:cNvPicPr preferRelativeResize="0"/>
          <p:nvPr/>
        </p:nvPicPr>
        <p:blipFill rotWithShape="1">
          <a:blip r:embed="rId4">
            <a:alphaModFix/>
          </a:blip>
          <a:srcRect l="15748" t="1875" r="56261" b="68274"/>
          <a:stretch/>
        </p:blipFill>
        <p:spPr>
          <a:xfrm>
            <a:off x="5797446" y="3716921"/>
            <a:ext cx="1355680" cy="2047164"/>
          </a:xfrm>
          <a:prstGeom prst="rect">
            <a:avLst/>
          </a:prstGeom>
          <a:noFill/>
          <a:ln>
            <a:noFill/>
          </a:ln>
        </p:spPr>
      </p:pic>
      <p:pic>
        <p:nvPicPr>
          <p:cNvPr id="311" name="Google Shape;311;g17dbe8cb7e9_0_22" descr="Imagen que contiene juguete, muñeca, cumpleaños, colorido&#10;&#10;Descripción generada automáticamente"/>
          <p:cNvPicPr preferRelativeResize="0"/>
          <p:nvPr/>
        </p:nvPicPr>
        <p:blipFill rotWithShape="1">
          <a:blip r:embed="rId4">
            <a:alphaModFix/>
          </a:blip>
          <a:srcRect l="44737" t="-95" r="13560" b="72389"/>
          <a:stretch/>
        </p:blipFill>
        <p:spPr>
          <a:xfrm>
            <a:off x="6143191" y="3790490"/>
            <a:ext cx="2019869" cy="1900026"/>
          </a:xfrm>
          <a:prstGeom prst="rect">
            <a:avLst/>
          </a:prstGeom>
          <a:noFill/>
          <a:ln>
            <a:noFill/>
          </a:ln>
        </p:spPr>
      </p:pic>
      <p:pic>
        <p:nvPicPr>
          <p:cNvPr id="312" name="Google Shape;312;g17dbe8cb7e9_0_22" descr="Imagen que contiene juguete, muñeca, cumpleaños, colorido&#10;&#10;Descripción generada automáticamente"/>
          <p:cNvPicPr preferRelativeResize="0"/>
          <p:nvPr/>
        </p:nvPicPr>
        <p:blipFill rotWithShape="1">
          <a:blip r:embed="rId4">
            <a:alphaModFix/>
          </a:blip>
          <a:srcRect t="32110" r="70914" b="38203"/>
          <a:stretch/>
        </p:blipFill>
        <p:spPr>
          <a:xfrm>
            <a:off x="7349491" y="4811599"/>
            <a:ext cx="1028382" cy="1486211"/>
          </a:xfrm>
          <a:prstGeom prst="rect">
            <a:avLst/>
          </a:prstGeom>
          <a:noFill/>
          <a:ln>
            <a:noFill/>
          </a:ln>
        </p:spPr>
      </p:pic>
      <p:pic>
        <p:nvPicPr>
          <p:cNvPr id="313" name="Google Shape;313;g17dbe8cb7e9_0_22" descr="Imagen que contiene juguete, muñeca, cumpleaños, colorido&#10;&#10;Descripción generada automáticamente"/>
          <p:cNvPicPr preferRelativeResize="0"/>
          <p:nvPr/>
        </p:nvPicPr>
        <p:blipFill rotWithShape="1">
          <a:blip r:embed="rId4">
            <a:alphaModFix/>
          </a:blip>
          <a:srcRect l="31508" t="32109" r="30451" b="37009"/>
          <a:stretch/>
        </p:blipFill>
        <p:spPr>
          <a:xfrm>
            <a:off x="8466584" y="3376116"/>
            <a:ext cx="1842448" cy="2117838"/>
          </a:xfrm>
          <a:prstGeom prst="rect">
            <a:avLst/>
          </a:prstGeom>
          <a:noFill/>
          <a:ln>
            <a:noFill/>
          </a:ln>
        </p:spPr>
      </p:pic>
      <p:pic>
        <p:nvPicPr>
          <p:cNvPr id="314" name="Google Shape;314;g17dbe8cb7e9_0_22" descr="Imagen que contiene juguete, muñeca, cumpleaños, colorido&#10;&#10;Descripción generada automáticamente"/>
          <p:cNvPicPr preferRelativeResize="0"/>
          <p:nvPr/>
        </p:nvPicPr>
        <p:blipFill rotWithShape="1">
          <a:blip r:embed="rId4">
            <a:alphaModFix/>
          </a:blip>
          <a:srcRect t="68106" r="65144"/>
          <a:stretch/>
        </p:blipFill>
        <p:spPr>
          <a:xfrm>
            <a:off x="10091668" y="3455945"/>
            <a:ext cx="1688183" cy="2187285"/>
          </a:xfrm>
          <a:prstGeom prst="rect">
            <a:avLst/>
          </a:prstGeom>
          <a:noFill/>
          <a:ln>
            <a:noFill/>
          </a:ln>
        </p:spPr>
      </p:pic>
      <p:pic>
        <p:nvPicPr>
          <p:cNvPr id="315" name="Google Shape;315;g17dbe8cb7e9_0_22" descr="Imagen que contiene juguete, muñeca, cumpleaños, colorido&#10;&#10;Descripción generada automáticamente"/>
          <p:cNvPicPr preferRelativeResize="0"/>
          <p:nvPr/>
        </p:nvPicPr>
        <p:blipFill rotWithShape="1">
          <a:blip r:embed="rId4">
            <a:alphaModFix/>
          </a:blip>
          <a:srcRect l="73589" t="72295" r="-658"/>
          <a:stretch/>
        </p:blipFill>
        <p:spPr>
          <a:xfrm>
            <a:off x="9535228" y="4102876"/>
            <a:ext cx="1311144" cy="1900026"/>
          </a:xfrm>
          <a:prstGeom prst="rect">
            <a:avLst/>
          </a:prstGeom>
          <a:noFill/>
          <a:ln>
            <a:noFill/>
          </a:ln>
        </p:spPr>
      </p:pic>
      <p:pic>
        <p:nvPicPr>
          <p:cNvPr id="316" name="Google Shape;316;g17dbe8cb7e9_0_22" descr="Imagen que contiene juguete, muñeca, cumpleaños, colorido&#10;&#10;Descripción generada automáticamente"/>
          <p:cNvPicPr preferRelativeResize="0"/>
          <p:nvPr/>
        </p:nvPicPr>
        <p:blipFill rotWithShape="1">
          <a:blip r:embed="rId4">
            <a:alphaModFix/>
          </a:blip>
          <a:srcRect l="34118" t="61939" r="27278" b="10355"/>
          <a:stretch/>
        </p:blipFill>
        <p:spPr>
          <a:xfrm>
            <a:off x="8163060" y="4346223"/>
            <a:ext cx="1869743" cy="1900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sp>
        <p:nvSpPr>
          <p:cNvPr id="321" name="Google Shape;321;p10"/>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322" name="Google Shape;322;p10"/>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323" name="Google Shape;323;p10"/>
          <p:cNvSpPr/>
          <p:nvPr/>
        </p:nvSpPr>
        <p:spPr>
          <a:xfrm>
            <a:off x="850799" y="993650"/>
            <a:ext cx="8740500" cy="456000"/>
          </a:xfrm>
          <a:prstGeom prst="rect">
            <a:avLst/>
          </a:prstGeom>
          <a:noFill/>
          <a:ln>
            <a:noFill/>
          </a:ln>
        </p:spPr>
        <p:txBody>
          <a:bodyPr spcFirstLastPara="1" wrap="square" lIns="90000" tIns="45000" rIns="90000" bIns="45000" anchor="t" anchorCtr="0">
            <a:noAutofit/>
          </a:bodyPr>
          <a:lstStyle/>
          <a:p>
            <a:pPr lvl="0">
              <a:buClr>
                <a:schemeClr val="dk1"/>
              </a:buClr>
              <a:buSzPts val="2400"/>
            </a:pPr>
            <a:r>
              <a:rPr lang="it-IT" sz="2400" dirty="0">
                <a:solidFill>
                  <a:srgbClr val="21B4A9"/>
                </a:solidFill>
                <a:latin typeface="Calibri"/>
                <a:ea typeface="Calibri"/>
                <a:cs typeface="Calibri"/>
                <a:sym typeface="Calibri"/>
              </a:rPr>
              <a:t>Sezione 6: Sintomi di buona autostima
</a:t>
            </a:r>
            <a:endParaRPr sz="2400" b="0" i="0" u="none" strike="noStrike" cap="none" dirty="0">
              <a:solidFill>
                <a:srgbClr val="000000"/>
              </a:solidFill>
              <a:latin typeface="Arial"/>
              <a:ea typeface="Arial"/>
              <a:cs typeface="Arial"/>
              <a:sym typeface="Arial"/>
            </a:endParaRPr>
          </a:p>
        </p:txBody>
      </p:sp>
      <p:sp>
        <p:nvSpPr>
          <p:cNvPr id="324" name="Google Shape;324;p10"/>
          <p:cNvSpPr txBox="1"/>
          <p:nvPr/>
        </p:nvSpPr>
        <p:spPr>
          <a:xfrm>
            <a:off x="1901632" y="1716116"/>
            <a:ext cx="8503207" cy="4148234"/>
          </a:xfrm>
          <a:prstGeom prst="rect">
            <a:avLst/>
          </a:prstGeom>
          <a:noFill/>
          <a:ln w="12700" cap="flat" cmpd="sng">
            <a:solidFill>
              <a:srgbClr val="C00000"/>
            </a:solidFill>
            <a:prstDash val="solid"/>
            <a:round/>
            <a:headEnd type="none" w="sm" len="sm"/>
            <a:tailEnd type="none" w="sm" len="sm"/>
          </a:ln>
          <a:effectLst>
            <a:outerShdw blurRad="42863" dist="9525" dir="5400000" algn="bl" rotWithShape="0">
              <a:schemeClr val="dk1">
                <a:alpha val="20000"/>
              </a:schemeClr>
            </a:outerShdw>
          </a:effectLst>
        </p:spPr>
        <p:txBody>
          <a:bodyPr spcFirstLastPara="1" wrap="square" lIns="0" tIns="0" rIns="0" bIns="0" anchor="t" anchorCtr="0">
            <a:noAutofit/>
          </a:bodyPr>
          <a:lstStyle/>
          <a:p>
            <a:pPr marL="285750" lvl="0" indent="-228600" algn="just">
              <a:lnSpc>
                <a:spcPct val="114999"/>
              </a:lnSpc>
              <a:spcBef>
                <a:spcPts val="600"/>
              </a:spcBef>
              <a:buSzPts val="1300"/>
              <a:buFont typeface="Noto Sans"/>
              <a:buChar char="✔"/>
            </a:pPr>
            <a:r>
              <a:rPr lang="it-IT" sz="1600" dirty="0">
                <a:latin typeface="Calibri"/>
                <a:ea typeface="Calibri"/>
                <a:cs typeface="Calibri"/>
                <a:sym typeface="Calibri"/>
              </a:rPr>
              <a:t>Credi di essere degno di felicità, rispetto e agisci per conto di riceverla.
Influenzi il tuo pensiero, le emozioni, la felicità, i desideri e gli obiettivi.
Sviluppi la capacità di rispettare ed essere orgoglioso, anche quando commetti errori.
Hai un atteggiamento assertivo, sai dire NO, rispetti i tuoi valori e limiti. 
Non ti paragoni mai agli altri.
Hai un senso di direzione e controllo nella tua vita, affronti problemi e difficoltà.
Agisci in modo indipendente e interdipendente, assumendoti la responsabilità e sei disposto a sostenere gli altri.
Sei in grado di affrontare nuove sfide e puoi ricevere critiche senza sentirti ferito.
Ti senti felice, è parte integrante delle tue relazioni e del raggiungimento dei tuoi obiettivi.
Ha il controllo della tua vita, ti dà il potere di fare ciò che vuoi ed è la fonte della tua salute mentale.</a:t>
            </a:r>
            <a:endParaRPr sz="1800" b="0" i="0" u="none" strike="noStrike" cap="none" dirty="0">
              <a:solidFill>
                <a:srgbClr val="000000"/>
              </a:solidFill>
              <a:latin typeface="Calibri"/>
              <a:ea typeface="Calibri"/>
              <a:cs typeface="Calibri"/>
              <a:sym typeface="Calibri"/>
            </a:endParaRPr>
          </a:p>
          <a:p>
            <a:pPr marL="0" marR="0" lvl="0" indent="0" algn="just" rtl="0">
              <a:lnSpc>
                <a:spcPct val="114999"/>
              </a:lnSpc>
              <a:spcBef>
                <a:spcPts val="600"/>
              </a:spcBef>
              <a:spcAft>
                <a:spcPts val="0"/>
              </a:spcAft>
              <a:buNone/>
            </a:pPr>
            <a:br>
              <a:rPr lang="en-GB" sz="1800" b="0" i="0" u="none" strike="noStrike" cap="none" dirty="0">
                <a:solidFill>
                  <a:srgbClr val="000000"/>
                </a:solidFill>
                <a:latin typeface="Calibri"/>
                <a:ea typeface="Calibri"/>
                <a:cs typeface="Calibri"/>
                <a:sym typeface="Calibri"/>
              </a:rPr>
            </a:br>
            <a:endParaRPr sz="1800" b="0" i="0" u="none" strike="noStrike" cap="none" dirty="0">
              <a:solidFill>
                <a:srgbClr val="000000"/>
              </a:solidFill>
              <a:latin typeface="Calibri"/>
              <a:ea typeface="Calibri"/>
              <a:cs typeface="Calibri"/>
              <a:sym typeface="Calibri"/>
            </a:endParaRPr>
          </a:p>
        </p:txBody>
      </p:sp>
      <p:pic>
        <p:nvPicPr>
          <p:cNvPr id="325" name="Google Shape;325;p10" descr="Imagen que contiene tabla&#10;&#10;Descripción generada automáticamente"/>
          <p:cNvPicPr preferRelativeResize="0"/>
          <p:nvPr/>
        </p:nvPicPr>
        <p:blipFill rotWithShape="1">
          <a:blip r:embed="rId4">
            <a:alphaModFix/>
          </a:blip>
          <a:srcRect l="79973" t="56716"/>
          <a:stretch/>
        </p:blipFill>
        <p:spPr>
          <a:xfrm>
            <a:off x="10064513" y="3074702"/>
            <a:ext cx="970001" cy="2968387"/>
          </a:xfrm>
          <a:prstGeom prst="rect">
            <a:avLst/>
          </a:prstGeom>
          <a:noFill/>
          <a:ln>
            <a:noFill/>
          </a:ln>
        </p:spPr>
      </p:pic>
      <p:pic>
        <p:nvPicPr>
          <p:cNvPr id="326" name="Google Shape;326;p10" descr="Imagen que contiene tabla&#10;&#10;Descripción generada automáticamente"/>
          <p:cNvPicPr preferRelativeResize="0"/>
          <p:nvPr/>
        </p:nvPicPr>
        <p:blipFill rotWithShape="1">
          <a:blip r:embed="rId4">
            <a:alphaModFix/>
          </a:blip>
          <a:srcRect l="79973" t="56716"/>
          <a:stretch/>
        </p:blipFill>
        <p:spPr>
          <a:xfrm>
            <a:off x="1181316" y="2895962"/>
            <a:ext cx="970000" cy="29683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
        <p:nvSpPr>
          <p:cNvPr id="331" name="Google Shape;331;g17dbe8cb7e9_0_29"/>
          <p:cNvSpPr/>
          <p:nvPr/>
        </p:nvSpPr>
        <p:spPr>
          <a:xfrm>
            <a:off x="314904" y="11228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332" name="Google Shape;332;g17dbe8cb7e9_0_29"/>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333" name="Google Shape;333;g17dbe8cb7e9_0_29"/>
          <p:cNvSpPr txBox="1"/>
          <p:nvPr/>
        </p:nvSpPr>
        <p:spPr>
          <a:xfrm>
            <a:off x="1501253" y="1378454"/>
            <a:ext cx="9258000" cy="4249851"/>
          </a:xfrm>
          <a:prstGeom prst="rect">
            <a:avLst/>
          </a:prstGeom>
          <a:noFill/>
          <a:ln w="9525" cap="flat" cmpd="sng">
            <a:solidFill>
              <a:srgbClr val="EA4E46"/>
            </a:solidFill>
            <a:prstDash val="solid"/>
            <a:round/>
            <a:headEnd type="none" w="sm" len="sm"/>
            <a:tailEnd type="none" w="sm" len="sm"/>
          </a:ln>
        </p:spPr>
        <p:txBody>
          <a:bodyPr spcFirstLastPara="1" wrap="square" lIns="91425" tIns="91425" rIns="91425" bIns="91425" anchor="t" anchorCtr="0">
            <a:spAutoFit/>
          </a:bodyPr>
          <a:lstStyle/>
          <a:p>
            <a:pPr algn="just"/>
            <a:r>
              <a:rPr lang="it-IT" sz="1700" dirty="0">
                <a:solidFill>
                  <a:schemeClr val="dk1"/>
                </a:solidFill>
                <a:latin typeface="Calibri"/>
                <a:ea typeface="Calibri"/>
                <a:cs typeface="Calibri"/>
                <a:sym typeface="Calibri"/>
              </a:rPr>
              <a:t>La nostra testa ci gioca brutti scherzi. A volte la "bassa autostima" può farci divagare e creare false storie o aspettative che possono farci sentire male e insicuri. 
</a:t>
            </a:r>
            <a:r>
              <a:rPr lang="en-GB" sz="1800" dirty="0">
                <a:effectLst/>
                <a:latin typeface="Calibri" panose="020F0502020204030204" pitchFamily="34" charset="0"/>
                <a:ea typeface="Calibri" panose="020F0502020204030204" pitchFamily="34" charset="0"/>
                <a:cs typeface="Arial MT"/>
              </a:rPr>
              <a:t> </a:t>
            </a:r>
            <a:endParaRPr lang="it-IT" sz="1800" dirty="0">
              <a:effectLst/>
              <a:latin typeface="Arial MT"/>
              <a:ea typeface="Arial MT"/>
              <a:cs typeface="Arial MT"/>
            </a:endParaRPr>
          </a:p>
          <a:p>
            <a:pPr algn="just"/>
            <a:r>
              <a:rPr lang="it-IT" sz="1700" dirty="0">
                <a:effectLst/>
                <a:latin typeface="Calibri" panose="020F0502020204030204" pitchFamily="34" charset="0"/>
                <a:ea typeface="Arial MT"/>
                <a:cs typeface="Calibri" panose="020F0502020204030204" pitchFamily="34" charset="0"/>
              </a:rPr>
              <a:t>Ad esempio, Clara nel suo tempo libero si dedica al lavoro a maglia. L'altro giorno stava camminando per strada con il suo ultimo capo fatto da sola, un maglione a maglia con maniche larghe e "oversize" e una giovane ragazza la fissava. La bassa autostima di Clara, inizia a dirle: "Sei ridicola", "Ti fissa perché è inorridita da come sei vestita", "Smettila di  perdere tempo con quella schifezza che hai indossato per uscire". La testa di Clara la porta a pensare: "Sicuramente mi fissa perché non gli piace affatto il mio maglione, penserà che compro maglioni di bassa da quattro soldi e che sono una stracciona. Spero non capisca che l’abbia fatto io".</a:t>
            </a:r>
          </a:p>
          <a:p>
            <a:pPr algn="just">
              <a:lnSpc>
                <a:spcPct val="90000"/>
              </a:lnSpc>
              <a:spcBef>
                <a:spcPts val="1000"/>
              </a:spcBef>
              <a:buSzPts val="1700"/>
            </a:pPr>
            <a:r>
              <a:rPr lang="it-IT" sz="1700" dirty="0">
                <a:solidFill>
                  <a:schemeClr val="dk1"/>
                </a:solidFill>
                <a:latin typeface="Calibri"/>
                <a:ea typeface="Calibri"/>
                <a:cs typeface="Calibri"/>
                <a:sym typeface="Calibri"/>
              </a:rPr>
              <a:t>
</a:t>
            </a:r>
            <a:r>
              <a:rPr lang="it-IT" sz="1700" dirty="0">
                <a:solidFill>
                  <a:schemeClr val="tx1"/>
                </a:solidFill>
                <a:effectLst/>
                <a:latin typeface="Calibri" panose="020F0502020204030204" pitchFamily="34" charset="0"/>
                <a:ea typeface="Arial MT"/>
                <a:cs typeface="Calibri" panose="020F0502020204030204" pitchFamily="34" charset="0"/>
              </a:rPr>
              <a:t>Una scarsa autostima porta ad avere pensieri negativi. D'ora in poi ti proponiamo di essere "il miglior narratore di te stesso". Perché narrarsi una storia negativa? La nuova Clara penserà: "Adoro come sono vestita, quanto sono orgogliosa di me stessa, sono sicura che quella ragazza ama l'abito che indosso. Forse potrei iniziare persino a vendere i miei vestiti".</a:t>
            </a:r>
          </a:p>
        </p:txBody>
      </p:sp>
      <p:sp>
        <p:nvSpPr>
          <p:cNvPr id="334" name="Google Shape;334;g17dbe8cb7e9_0_29"/>
          <p:cNvSpPr/>
          <p:nvPr/>
        </p:nvSpPr>
        <p:spPr>
          <a:xfrm>
            <a:off x="314900" y="759650"/>
            <a:ext cx="85932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6: Lavorare sulla mia autostima: la migliore narrazione.
</a:t>
            </a:r>
            <a:endParaRPr sz="2400" b="0" i="0" u="none" strike="noStrike" cap="none" dirty="0">
              <a:solidFill>
                <a:srgbClr val="000000"/>
              </a:solidFill>
              <a:latin typeface="Arial"/>
              <a:ea typeface="Arial"/>
              <a:cs typeface="Arial"/>
              <a:sym typeface="Arial"/>
            </a:endParaRPr>
          </a:p>
        </p:txBody>
      </p:sp>
      <p:pic>
        <p:nvPicPr>
          <p:cNvPr id="335" name="Google Shape;335;g17dbe8cb7e9_0_29" descr="Imagen que contiene tabla&#10;&#10;Descripción generada automáticamente"/>
          <p:cNvPicPr preferRelativeResize="0"/>
          <p:nvPr/>
        </p:nvPicPr>
        <p:blipFill rotWithShape="1">
          <a:blip r:embed="rId4">
            <a:alphaModFix/>
          </a:blip>
          <a:srcRect r="53558" b="76599"/>
          <a:stretch/>
        </p:blipFill>
        <p:spPr>
          <a:xfrm>
            <a:off x="9309816" y="5090929"/>
            <a:ext cx="1676631" cy="1196231"/>
          </a:xfrm>
          <a:prstGeom prst="rect">
            <a:avLst/>
          </a:prstGeom>
          <a:noFill/>
          <a:ln>
            <a:noFill/>
          </a:ln>
        </p:spPr>
      </p:pic>
      <p:pic>
        <p:nvPicPr>
          <p:cNvPr id="336" name="Google Shape;336;g17dbe8cb7e9_0_29" descr="Imagen que contiene tabla&#10;&#10;Descripción generada automáticamente"/>
          <p:cNvPicPr preferRelativeResize="0"/>
          <p:nvPr/>
        </p:nvPicPr>
        <p:blipFill rotWithShape="1">
          <a:blip r:embed="rId4">
            <a:alphaModFix/>
          </a:blip>
          <a:srcRect l="79973" t="56716"/>
          <a:stretch/>
        </p:blipFill>
        <p:spPr>
          <a:xfrm>
            <a:off x="720553" y="2511158"/>
            <a:ext cx="970000" cy="29683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0"/>
        <p:cNvGrpSpPr/>
        <p:nvPr/>
      </p:nvGrpSpPr>
      <p:grpSpPr>
        <a:xfrm>
          <a:off x="0" y="0"/>
          <a:ext cx="0" cy="0"/>
          <a:chOff x="0" y="0"/>
          <a:chExt cx="0" cy="0"/>
        </a:xfrm>
      </p:grpSpPr>
      <p:sp>
        <p:nvSpPr>
          <p:cNvPr id="341" name="Google Shape;341;p14"/>
          <p:cNvSpPr/>
          <p:nvPr/>
        </p:nvSpPr>
        <p:spPr>
          <a:xfrm>
            <a:off x="791570" y="112280"/>
            <a:ext cx="7731934"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342" name="Google Shape;342;p14"/>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pic>
        <p:nvPicPr>
          <p:cNvPr id="343" name="Google Shape;343;p14"/>
          <p:cNvPicPr preferRelativeResize="0"/>
          <p:nvPr/>
        </p:nvPicPr>
        <p:blipFill rotWithShape="1">
          <a:blip r:embed="rId4">
            <a:alphaModFix/>
          </a:blip>
          <a:srcRect/>
          <a:stretch/>
        </p:blipFill>
        <p:spPr>
          <a:xfrm>
            <a:off x="7760307" y="3321249"/>
            <a:ext cx="3178424" cy="2118432"/>
          </a:xfrm>
          <a:prstGeom prst="rect">
            <a:avLst/>
          </a:prstGeom>
          <a:noFill/>
          <a:ln w="12700" cap="flat" cmpd="sng">
            <a:solidFill>
              <a:schemeClr val="dk1"/>
            </a:solidFill>
            <a:prstDash val="solid"/>
            <a:round/>
            <a:headEnd type="none" w="sm" len="sm"/>
            <a:tailEnd type="none" w="sm" len="sm"/>
          </a:ln>
        </p:spPr>
      </p:pic>
      <p:pic>
        <p:nvPicPr>
          <p:cNvPr id="344" name="Google Shape;344;p14"/>
          <p:cNvPicPr preferRelativeResize="0"/>
          <p:nvPr/>
        </p:nvPicPr>
        <p:blipFill rotWithShape="1">
          <a:blip r:embed="rId5">
            <a:alphaModFix/>
          </a:blip>
          <a:srcRect/>
          <a:stretch/>
        </p:blipFill>
        <p:spPr>
          <a:xfrm>
            <a:off x="10327233" y="1000803"/>
            <a:ext cx="1690628" cy="2535949"/>
          </a:xfrm>
          <a:prstGeom prst="rect">
            <a:avLst/>
          </a:prstGeom>
          <a:noFill/>
          <a:ln w="12700" cap="flat" cmpd="sng">
            <a:solidFill>
              <a:schemeClr val="dk1"/>
            </a:solidFill>
            <a:prstDash val="solid"/>
            <a:round/>
            <a:headEnd type="none" w="sm" len="sm"/>
            <a:tailEnd type="none" w="sm" len="sm"/>
          </a:ln>
        </p:spPr>
      </p:pic>
      <p:pic>
        <p:nvPicPr>
          <p:cNvPr id="345" name="Google Shape;345;p14"/>
          <p:cNvPicPr preferRelativeResize="0"/>
          <p:nvPr/>
        </p:nvPicPr>
        <p:blipFill rotWithShape="1">
          <a:blip r:embed="rId6">
            <a:alphaModFix/>
          </a:blip>
          <a:srcRect/>
          <a:stretch/>
        </p:blipFill>
        <p:spPr>
          <a:xfrm>
            <a:off x="7970685" y="1616125"/>
            <a:ext cx="2558326" cy="1705124"/>
          </a:xfrm>
          <a:prstGeom prst="rect">
            <a:avLst/>
          </a:prstGeom>
          <a:noFill/>
          <a:ln w="19050" cap="flat" cmpd="sng">
            <a:solidFill>
              <a:schemeClr val="dk1"/>
            </a:solidFill>
            <a:prstDash val="solid"/>
            <a:round/>
            <a:headEnd type="none" w="sm" len="sm"/>
            <a:tailEnd type="none" w="sm" len="sm"/>
          </a:ln>
        </p:spPr>
      </p:pic>
      <p:pic>
        <p:nvPicPr>
          <p:cNvPr id="346" name="Google Shape;346;p14"/>
          <p:cNvPicPr preferRelativeResize="0"/>
          <p:nvPr/>
        </p:nvPicPr>
        <p:blipFill rotWithShape="1">
          <a:blip r:embed="rId7">
            <a:alphaModFix/>
          </a:blip>
          <a:srcRect/>
          <a:stretch/>
        </p:blipFill>
        <p:spPr>
          <a:xfrm>
            <a:off x="9970895" y="3327996"/>
            <a:ext cx="1901950" cy="2535945"/>
          </a:xfrm>
          <a:prstGeom prst="rect">
            <a:avLst/>
          </a:prstGeom>
          <a:noFill/>
          <a:ln w="12700" cap="flat" cmpd="sng">
            <a:solidFill>
              <a:schemeClr val="dk1"/>
            </a:solidFill>
            <a:prstDash val="solid"/>
            <a:round/>
            <a:headEnd type="none" w="sm" len="sm"/>
            <a:tailEnd type="none" w="sm" len="sm"/>
          </a:ln>
        </p:spPr>
      </p:pic>
      <p:sp>
        <p:nvSpPr>
          <p:cNvPr id="347" name="Google Shape;347;p14"/>
          <p:cNvSpPr txBox="1"/>
          <p:nvPr/>
        </p:nvSpPr>
        <p:spPr>
          <a:xfrm>
            <a:off x="791570" y="1436525"/>
            <a:ext cx="6635207" cy="3935406"/>
          </a:xfrm>
          <a:prstGeom prst="rect">
            <a:avLst/>
          </a:prstGeom>
          <a:noFill/>
          <a:ln w="9525" cap="flat" cmpd="sng">
            <a:solidFill>
              <a:srgbClr val="EA4E46"/>
            </a:solidFill>
            <a:prstDash val="solid"/>
            <a:round/>
            <a:headEnd type="none" w="sm" len="sm"/>
            <a:tailEnd type="none" w="sm" len="sm"/>
          </a:ln>
        </p:spPr>
        <p:txBody>
          <a:bodyPr spcFirstLastPara="1" wrap="square" lIns="91425" tIns="91425" rIns="91425" bIns="91425" anchor="t" anchorCtr="0">
            <a:spAutoFit/>
          </a:bodyPr>
          <a:lstStyle/>
          <a:p>
            <a:pPr lvl="0" algn="just">
              <a:lnSpc>
                <a:spcPct val="90000"/>
              </a:lnSpc>
              <a:spcBef>
                <a:spcPts val="1000"/>
              </a:spcBef>
              <a:buSzPts val="1700"/>
            </a:pPr>
            <a:r>
              <a:rPr lang="it-IT" sz="1700" dirty="0">
                <a:solidFill>
                  <a:schemeClr val="dk1"/>
                </a:solidFill>
                <a:latin typeface="Calibri"/>
                <a:ea typeface="Calibri"/>
                <a:cs typeface="Calibri"/>
                <a:sym typeface="Calibri"/>
              </a:rPr>
              <a:t>Impara ad essere «un miglior narratore", scegli una delle fotografie che abbiamo selezionato per te. Ora dovrai pensare a tre storie:
1. Storia oggettiva: cosa vedi. In questo momento non importa che tu non contribuisca né con la tua opinione né con la tua percezione. Descrivi solo ciò che vedi nell'immagine. 
2. Storia negativa: cosa percepisci. Dal tuo punto di vista, cosa pensi che accada in ciascuna delle immagini. Lascia parlare il tuo lato più negativo.
3. Storia positiva: cosa percepisci. Dal tuo punto di vista, cosa pensi che accada in ciascuna delle immagini. Lascia parlare il tuo lato più positivo.
</a:t>
            </a:r>
            <a:endParaRPr sz="1700" b="0" i="0" u="none" strike="noStrike" cap="none" dirty="0">
              <a:solidFill>
                <a:schemeClr val="dk1"/>
              </a:solidFill>
              <a:latin typeface="Calibri"/>
              <a:ea typeface="Calibri"/>
              <a:cs typeface="Calibri"/>
              <a:sym typeface="Calibri"/>
            </a:endParaRPr>
          </a:p>
          <a:p>
            <a:pPr lvl="0" algn="ctr">
              <a:lnSpc>
                <a:spcPct val="90000"/>
              </a:lnSpc>
              <a:spcBef>
                <a:spcPts val="1000"/>
              </a:spcBef>
            </a:pPr>
            <a:r>
              <a:rPr lang="it-IT" sz="1800" b="1" dirty="0">
                <a:solidFill>
                  <a:schemeClr val="dk1"/>
                </a:solidFill>
                <a:latin typeface="Calibri"/>
                <a:ea typeface="Calibri"/>
                <a:cs typeface="Calibri"/>
                <a:sym typeface="Calibri"/>
              </a:rPr>
              <a:t>Perché attenersi sempre alla peggiore versione della storia?
</a:t>
            </a:r>
            <a:endParaRPr dirty="0"/>
          </a:p>
        </p:txBody>
      </p:sp>
      <p:sp>
        <p:nvSpPr>
          <p:cNvPr id="348" name="Google Shape;348;p14"/>
          <p:cNvSpPr/>
          <p:nvPr/>
        </p:nvSpPr>
        <p:spPr>
          <a:xfrm>
            <a:off x="791576" y="803750"/>
            <a:ext cx="87720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6: Lavorare sulla mia autostima: la migliore narrazione.
</a:t>
            </a:r>
            <a:endParaRPr sz="2400" b="0" i="0" u="none" strike="noStrike" cap="none" dirty="0">
              <a:solidFill>
                <a:srgbClr val="000000"/>
              </a:solidFill>
              <a:latin typeface="Arial"/>
              <a:ea typeface="Arial"/>
              <a:cs typeface="Arial"/>
              <a:sym typeface="Arial"/>
            </a:endParaRPr>
          </a:p>
        </p:txBody>
      </p:sp>
      <p:pic>
        <p:nvPicPr>
          <p:cNvPr id="349" name="Google Shape;349;p14" descr="Imagen que contiene tabla&#10;&#10;Descripción generada automáticamente"/>
          <p:cNvPicPr preferRelativeResize="0"/>
          <p:nvPr/>
        </p:nvPicPr>
        <p:blipFill rotWithShape="1">
          <a:blip r:embed="rId8">
            <a:alphaModFix/>
          </a:blip>
          <a:srcRect l="79973" t="56716"/>
          <a:stretch/>
        </p:blipFill>
        <p:spPr>
          <a:xfrm>
            <a:off x="7108542" y="3311162"/>
            <a:ext cx="970000" cy="29683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3"/>
        <p:cNvGrpSpPr/>
        <p:nvPr/>
      </p:nvGrpSpPr>
      <p:grpSpPr>
        <a:xfrm>
          <a:off x="0" y="0"/>
          <a:ext cx="0" cy="0"/>
          <a:chOff x="0" y="0"/>
          <a:chExt cx="0" cy="0"/>
        </a:xfrm>
      </p:grpSpPr>
      <p:sp>
        <p:nvSpPr>
          <p:cNvPr id="354" name="Google Shape;354;p7"/>
          <p:cNvSpPr/>
          <p:nvPr/>
        </p:nvSpPr>
        <p:spPr>
          <a:xfrm>
            <a:off x="875880" y="532080"/>
            <a:ext cx="8208720" cy="1198875"/>
          </a:xfrm>
          <a:prstGeom prst="rect">
            <a:avLst/>
          </a:prstGeom>
          <a:noFill/>
          <a:ln>
            <a:noFill/>
          </a:ln>
        </p:spPr>
        <p:txBody>
          <a:bodyPr spcFirstLastPara="1" wrap="square" lIns="90000" tIns="45000" rIns="90000" bIns="45000" anchor="t" anchorCtr="0">
            <a:sp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355" name="Google Shape;355;p7"/>
          <p:cNvSpPr/>
          <p:nvPr/>
        </p:nvSpPr>
        <p:spPr>
          <a:xfrm>
            <a:off x="875875" y="1111325"/>
            <a:ext cx="9019200" cy="829543"/>
          </a:xfrm>
          <a:prstGeom prst="rect">
            <a:avLst/>
          </a:prstGeom>
          <a:noFill/>
          <a:ln>
            <a:noFill/>
          </a:ln>
        </p:spPr>
        <p:txBody>
          <a:bodyPr spcFirstLastPara="1" wrap="square" lIns="90000" tIns="45000" rIns="90000" bIns="45000" anchor="t" anchorCtr="0">
            <a:spAutoFit/>
          </a:bodyPr>
          <a:lstStyle/>
          <a:p>
            <a:pPr lvl="0">
              <a:buSzPts val="2400"/>
            </a:pPr>
            <a:r>
              <a:rPr lang="it-IT" sz="2400" dirty="0">
                <a:solidFill>
                  <a:srgbClr val="21B4A9"/>
                </a:solidFill>
                <a:latin typeface="Calibri"/>
                <a:ea typeface="Calibri"/>
                <a:cs typeface="Calibri"/>
                <a:sym typeface="Calibri"/>
              </a:rPr>
              <a:t>Sezione 7: Fiducia in se stessi, autovalutazione e conoscenza di sé
</a:t>
            </a:r>
            <a:endParaRPr sz="2400" b="0" i="0" u="none" strike="noStrike" cap="none" dirty="0">
              <a:solidFill>
                <a:srgbClr val="000000"/>
              </a:solidFill>
              <a:latin typeface="Arial"/>
              <a:ea typeface="Arial"/>
              <a:cs typeface="Arial"/>
              <a:sym typeface="Arial"/>
            </a:endParaRPr>
          </a:p>
        </p:txBody>
      </p:sp>
      <p:sp>
        <p:nvSpPr>
          <p:cNvPr id="356" name="Google Shape;356;p7"/>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357" name="Google Shape;357;p7"/>
          <p:cNvSpPr txBox="1"/>
          <p:nvPr/>
        </p:nvSpPr>
        <p:spPr>
          <a:xfrm>
            <a:off x="863525" y="1731238"/>
            <a:ext cx="7231500" cy="447785"/>
          </a:xfrm>
          <a:prstGeom prst="rect">
            <a:avLst/>
          </a:prstGeom>
          <a:noFill/>
          <a:ln w="9525" cap="flat" cmpd="sng">
            <a:solidFill>
              <a:srgbClr val="EA4E46"/>
            </a:solidFill>
            <a:prstDash val="solid"/>
            <a:round/>
            <a:headEnd type="none" w="sm" len="sm"/>
            <a:tailEnd type="none" w="sm" len="sm"/>
          </a:ln>
        </p:spPr>
        <p:txBody>
          <a:bodyPr spcFirstLastPara="1" wrap="square" lIns="91425" tIns="91425" rIns="91425" bIns="91425" anchor="t" anchorCtr="0">
            <a:spAutoFit/>
          </a:bodyPr>
          <a:lstStyle/>
          <a:p>
            <a:pPr lvl="0" algn="just">
              <a:lnSpc>
                <a:spcPct val="90000"/>
              </a:lnSpc>
              <a:buSzPts val="1900"/>
            </a:pPr>
            <a:r>
              <a:rPr lang="it-IT" sz="1900" b="1" dirty="0">
                <a:solidFill>
                  <a:schemeClr val="dk1"/>
                </a:solidFill>
                <a:latin typeface="Calibri"/>
                <a:ea typeface="Calibri"/>
                <a:cs typeface="Calibri"/>
                <a:sym typeface="Calibri"/>
              </a:rPr>
              <a:t>La fiducia in se stessi </a:t>
            </a:r>
            <a:r>
              <a:rPr lang="it-IT" sz="1900" dirty="0">
                <a:solidFill>
                  <a:schemeClr val="dk1"/>
                </a:solidFill>
                <a:latin typeface="Calibri"/>
                <a:ea typeface="Calibri"/>
                <a:cs typeface="Calibri"/>
                <a:sym typeface="Calibri"/>
              </a:rPr>
              <a:t>è la capacità di credere in se stessi</a:t>
            </a:r>
            <a:r>
              <a:rPr lang="en-GB" sz="1900" b="0" i="0" u="none" strike="noStrike" cap="none" dirty="0">
                <a:solidFill>
                  <a:schemeClr val="dk1"/>
                </a:solidFill>
                <a:latin typeface="Calibri"/>
                <a:ea typeface="Calibri"/>
                <a:cs typeface="Calibri"/>
                <a:sym typeface="Calibri"/>
              </a:rPr>
              <a:t>. </a:t>
            </a:r>
            <a:endParaRPr sz="500" b="0" i="0" u="none" strike="noStrike" cap="none" dirty="0">
              <a:solidFill>
                <a:srgbClr val="000000"/>
              </a:solidFill>
              <a:latin typeface="Arial"/>
              <a:ea typeface="Arial"/>
              <a:cs typeface="Arial"/>
              <a:sym typeface="Arial"/>
            </a:endParaRPr>
          </a:p>
        </p:txBody>
      </p:sp>
      <p:sp>
        <p:nvSpPr>
          <p:cNvPr id="358" name="Google Shape;358;p7"/>
          <p:cNvSpPr/>
          <p:nvPr/>
        </p:nvSpPr>
        <p:spPr>
          <a:xfrm>
            <a:off x="1199150" y="4231238"/>
            <a:ext cx="4824900" cy="639000"/>
          </a:xfrm>
          <a:prstGeom prst="rect">
            <a:avLst/>
          </a:prstGeom>
          <a:noFill/>
          <a:ln>
            <a:noFill/>
          </a:ln>
        </p:spPr>
        <p:txBody>
          <a:bodyPr spcFirstLastPara="1" wrap="square" lIns="90000" tIns="45000" rIns="90000" bIns="45000" anchor="t" anchorCtr="0">
            <a:noAutofit/>
          </a:bodyPr>
          <a:lstStyle/>
          <a:p>
            <a:pPr lvl="0" algn="just">
              <a:buSzPts val="1800"/>
            </a:pPr>
            <a:r>
              <a:rPr lang="it-IT" sz="1800" dirty="0">
                <a:latin typeface="Calibri"/>
                <a:ea typeface="Calibri"/>
                <a:cs typeface="Calibri"/>
                <a:sym typeface="Calibri"/>
              </a:rPr>
              <a:t>La convinzione che siamo in grado di fare ciò che proponiamo</a:t>
            </a:r>
            <a:r>
              <a:rPr lang="en-GB"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359" name="Google Shape;359;p7"/>
          <p:cNvSpPr/>
          <p:nvPr/>
        </p:nvSpPr>
        <p:spPr>
          <a:xfrm>
            <a:off x="1221475" y="2730188"/>
            <a:ext cx="4824900" cy="639000"/>
          </a:xfrm>
          <a:prstGeom prst="rect">
            <a:avLst/>
          </a:prstGeom>
          <a:noFill/>
          <a:ln>
            <a:noFill/>
          </a:ln>
        </p:spPr>
        <p:txBody>
          <a:bodyPr spcFirstLastPara="1" wrap="square" lIns="90000" tIns="45000" rIns="90000" bIns="45000" anchor="t" anchorCtr="0">
            <a:noAutofit/>
          </a:bodyPr>
          <a:lstStyle/>
          <a:p>
            <a:pPr lvl="0" algn="just">
              <a:buSzPts val="1800"/>
            </a:pPr>
            <a:r>
              <a:rPr lang="it-IT" sz="1800" dirty="0">
                <a:latin typeface="Calibri"/>
                <a:ea typeface="Calibri"/>
                <a:cs typeface="Calibri"/>
                <a:sym typeface="Calibri"/>
              </a:rPr>
              <a:t>È lo sviluppo del pensiero positivo su ciò che sta per accadere.
</a:t>
            </a:r>
            <a:endParaRPr sz="1800" b="0" i="0" u="none" strike="noStrike" cap="none" dirty="0">
              <a:solidFill>
                <a:srgbClr val="000000"/>
              </a:solidFill>
              <a:latin typeface="Arial"/>
              <a:ea typeface="Arial"/>
              <a:cs typeface="Arial"/>
              <a:sym typeface="Arial"/>
            </a:endParaRPr>
          </a:p>
        </p:txBody>
      </p:sp>
      <p:sp>
        <p:nvSpPr>
          <p:cNvPr id="360" name="Google Shape;360;p7"/>
          <p:cNvSpPr/>
          <p:nvPr/>
        </p:nvSpPr>
        <p:spPr>
          <a:xfrm>
            <a:off x="1199150" y="3480713"/>
            <a:ext cx="4824900" cy="639000"/>
          </a:xfrm>
          <a:prstGeom prst="rect">
            <a:avLst/>
          </a:prstGeom>
          <a:noFill/>
          <a:ln>
            <a:noFill/>
          </a:ln>
        </p:spPr>
        <p:txBody>
          <a:bodyPr spcFirstLastPara="1" wrap="square" lIns="90000" tIns="45000" rIns="90000" bIns="45000" anchor="t" anchorCtr="0">
            <a:noAutofit/>
          </a:bodyPr>
          <a:lstStyle/>
          <a:p>
            <a:pPr lvl="0" algn="just">
              <a:buSzPts val="1800"/>
            </a:pPr>
            <a:r>
              <a:rPr lang="it-IT" sz="1800" dirty="0">
                <a:latin typeface="Calibri"/>
                <a:ea typeface="Calibri"/>
                <a:cs typeface="Calibri"/>
                <a:sym typeface="Calibri"/>
              </a:rPr>
              <a:t>La definizione di obiettivi stimolanti, con una prospettiva realistica.
</a:t>
            </a:r>
            <a:endParaRPr sz="1800" b="0" i="0" u="none" strike="noStrike" cap="none" dirty="0">
              <a:solidFill>
                <a:srgbClr val="000000"/>
              </a:solidFill>
              <a:latin typeface="Arial"/>
              <a:ea typeface="Arial"/>
              <a:cs typeface="Arial"/>
              <a:sym typeface="Arial"/>
            </a:endParaRPr>
          </a:p>
        </p:txBody>
      </p:sp>
      <p:sp>
        <p:nvSpPr>
          <p:cNvPr id="361" name="Google Shape;361;p7"/>
          <p:cNvSpPr/>
          <p:nvPr/>
        </p:nvSpPr>
        <p:spPr>
          <a:xfrm>
            <a:off x="875875" y="2906498"/>
            <a:ext cx="283800" cy="2334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7"/>
          <p:cNvSpPr/>
          <p:nvPr/>
        </p:nvSpPr>
        <p:spPr>
          <a:xfrm>
            <a:off x="875875" y="3546436"/>
            <a:ext cx="283800" cy="2334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7"/>
          <p:cNvSpPr/>
          <p:nvPr/>
        </p:nvSpPr>
        <p:spPr>
          <a:xfrm>
            <a:off x="875875" y="4286336"/>
            <a:ext cx="283800" cy="233400"/>
          </a:xfrm>
          <a:prstGeom prst="hexagon">
            <a:avLst>
              <a:gd name="adj" fmla="val 25000"/>
              <a:gd name="vf" fmla="val 115470"/>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4" name="Google Shape;364;p7"/>
          <p:cNvGrpSpPr/>
          <p:nvPr/>
        </p:nvGrpSpPr>
        <p:grpSpPr>
          <a:xfrm>
            <a:off x="5785400" y="2536340"/>
            <a:ext cx="4619325" cy="2910675"/>
            <a:chOff x="5785400" y="2536340"/>
            <a:chExt cx="4619325" cy="2910675"/>
          </a:xfrm>
        </p:grpSpPr>
        <p:sp>
          <p:nvSpPr>
            <p:cNvPr id="365" name="Google Shape;365;p7"/>
            <p:cNvSpPr/>
            <p:nvPr/>
          </p:nvSpPr>
          <p:spPr>
            <a:xfrm>
              <a:off x="6990848" y="2536340"/>
              <a:ext cx="2212200" cy="1455300"/>
            </a:xfrm>
            <a:prstGeom prst="triangle">
              <a:avLst>
                <a:gd name="adj" fmla="val 50000"/>
              </a:avLst>
            </a:prstGeom>
            <a:solidFill>
              <a:srgbClr val="F4CCCC"/>
            </a:solidFill>
            <a:ln w="28575" cap="flat" cmpd="sng">
              <a:solidFill>
                <a:srgbClr val="EA4E4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p:txBody>
        </p:sp>
        <p:sp>
          <p:nvSpPr>
            <p:cNvPr id="366" name="Google Shape;366;p7"/>
            <p:cNvSpPr/>
            <p:nvPr/>
          </p:nvSpPr>
          <p:spPr>
            <a:xfrm>
              <a:off x="5882900" y="3991715"/>
              <a:ext cx="2212200" cy="1455300"/>
            </a:xfrm>
            <a:prstGeom prst="triangle">
              <a:avLst>
                <a:gd name="adj" fmla="val 50000"/>
              </a:avLst>
            </a:prstGeom>
            <a:solidFill>
              <a:srgbClr val="D0E0E3"/>
            </a:solidFill>
            <a:ln w="2857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7"/>
            <p:cNvSpPr/>
            <p:nvPr/>
          </p:nvSpPr>
          <p:spPr>
            <a:xfrm>
              <a:off x="8095025" y="3991715"/>
              <a:ext cx="2212200" cy="1455300"/>
            </a:xfrm>
            <a:prstGeom prst="triangle">
              <a:avLst>
                <a:gd name="adj" fmla="val 50000"/>
              </a:avLst>
            </a:prstGeom>
            <a:solidFill>
              <a:srgbClr val="FAB63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7"/>
            <p:cNvSpPr/>
            <p:nvPr/>
          </p:nvSpPr>
          <p:spPr>
            <a:xfrm rot="10800000">
              <a:off x="7154006" y="4028850"/>
              <a:ext cx="1978500" cy="1321200"/>
            </a:xfrm>
            <a:prstGeom prst="triangle">
              <a:avLst>
                <a:gd name="adj"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7"/>
            <p:cNvSpPr/>
            <p:nvPr/>
          </p:nvSpPr>
          <p:spPr>
            <a:xfrm>
              <a:off x="6893350" y="3509938"/>
              <a:ext cx="2407200" cy="430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Calibri"/>
                  <a:ea typeface="Calibri"/>
                  <a:cs typeface="Calibri"/>
                  <a:sym typeface="Calibri"/>
                </a:rPr>
                <a:t>CONOSCENZA DI SE’</a:t>
              </a:r>
              <a:endParaRPr sz="1400" b="1" i="0" u="none" strike="noStrike" cap="none" dirty="0">
                <a:solidFill>
                  <a:srgbClr val="000000"/>
                </a:solidFill>
                <a:latin typeface="Arial"/>
                <a:ea typeface="Arial"/>
                <a:cs typeface="Arial"/>
                <a:sym typeface="Arial"/>
              </a:endParaRPr>
            </a:p>
          </p:txBody>
        </p:sp>
        <p:sp>
          <p:nvSpPr>
            <p:cNvPr id="370" name="Google Shape;370;p7"/>
            <p:cNvSpPr/>
            <p:nvPr/>
          </p:nvSpPr>
          <p:spPr>
            <a:xfrm>
              <a:off x="5785400" y="5016213"/>
              <a:ext cx="2407200" cy="430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Calibri"/>
                  <a:ea typeface="Calibri"/>
                  <a:cs typeface="Calibri"/>
                  <a:sym typeface="Calibri"/>
                </a:rPr>
                <a:t>AUTOVALUTAZIONE</a:t>
              </a:r>
              <a:endParaRPr sz="1400" b="1" i="0" u="none" strike="noStrike" cap="none" dirty="0">
                <a:solidFill>
                  <a:srgbClr val="000000"/>
                </a:solidFill>
                <a:latin typeface="Arial"/>
                <a:ea typeface="Arial"/>
                <a:cs typeface="Arial"/>
                <a:sym typeface="Arial"/>
              </a:endParaRPr>
            </a:p>
          </p:txBody>
        </p:sp>
        <p:sp>
          <p:nvSpPr>
            <p:cNvPr id="371" name="Google Shape;371;p7"/>
            <p:cNvSpPr/>
            <p:nvPr/>
          </p:nvSpPr>
          <p:spPr>
            <a:xfrm>
              <a:off x="7997525" y="5047575"/>
              <a:ext cx="2407200" cy="3681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Calibri"/>
                  <a:ea typeface="Calibri"/>
                  <a:cs typeface="Calibri"/>
                  <a:sym typeface="Calibri"/>
                </a:rPr>
                <a:t>FUDUCIA IN SE STESSI</a:t>
              </a:r>
              <a:endParaRPr sz="1400" b="1" i="0" u="none" strike="noStrike" cap="none" dirty="0">
                <a:solidFill>
                  <a:srgbClr val="000000"/>
                </a:solidFill>
                <a:latin typeface="Arial"/>
                <a:ea typeface="Arial"/>
                <a:cs typeface="Arial"/>
                <a:sym typeface="Arial"/>
              </a:endParaRPr>
            </a:p>
          </p:txBody>
        </p:sp>
        <p:sp>
          <p:nvSpPr>
            <p:cNvPr id="372" name="Google Shape;372;p7"/>
            <p:cNvSpPr/>
            <p:nvPr/>
          </p:nvSpPr>
          <p:spPr>
            <a:xfrm>
              <a:off x="6893350" y="4263075"/>
              <a:ext cx="2407200" cy="430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Calibri"/>
                  <a:ea typeface="Calibri"/>
                  <a:cs typeface="Calibri"/>
                  <a:sym typeface="Calibri"/>
                </a:rPr>
                <a:t>CAPACITA’</a:t>
              </a:r>
              <a:endParaRPr sz="1400" b="1" i="0" u="none" strike="noStrike" cap="none" dirty="0">
                <a:solidFill>
                  <a:srgbClr val="000000"/>
                </a:solidFill>
                <a:latin typeface="Arial"/>
                <a:ea typeface="Arial"/>
                <a:cs typeface="Arial"/>
                <a:sym typeface="Arial"/>
              </a:endParaRPr>
            </a:p>
          </p:txBody>
        </p:sp>
      </p:grpSp>
      <p:pic>
        <p:nvPicPr>
          <p:cNvPr id="373" name="Google Shape;373;p7"/>
          <p:cNvPicPr preferRelativeResize="0"/>
          <p:nvPr/>
        </p:nvPicPr>
        <p:blipFill rotWithShape="1">
          <a:blip r:embed="rId4">
            <a:alphaModFix/>
          </a:blip>
          <a:srcRect/>
          <a:stretch/>
        </p:blipFill>
        <p:spPr>
          <a:xfrm rot="9990506">
            <a:off x="9129992" y="3879969"/>
            <a:ext cx="1179743" cy="953812"/>
          </a:xfrm>
          <a:prstGeom prst="rect">
            <a:avLst/>
          </a:prstGeom>
          <a:noFill/>
          <a:ln>
            <a:noFill/>
          </a:ln>
        </p:spPr>
      </p:pic>
      <p:sp>
        <p:nvSpPr>
          <p:cNvPr id="374" name="Google Shape;374;p7"/>
          <p:cNvSpPr/>
          <p:nvPr/>
        </p:nvSpPr>
        <p:spPr>
          <a:xfrm>
            <a:off x="9300550" y="2273875"/>
            <a:ext cx="2797800" cy="1818600"/>
          </a:xfrm>
          <a:prstGeom prst="rect">
            <a:avLst/>
          </a:prstGeom>
          <a:noFill/>
          <a:ln w="9525" cap="flat" cmpd="sng">
            <a:solidFill>
              <a:srgbClr val="1C8C7F"/>
            </a:solidFill>
            <a:prstDash val="solid"/>
            <a:round/>
            <a:headEnd type="none" w="sm" len="sm"/>
            <a:tailEnd type="none" w="sm" len="sm"/>
          </a:ln>
        </p:spPr>
        <p:txBody>
          <a:bodyPr spcFirstLastPara="1" wrap="square" lIns="90000" tIns="45000" rIns="90000" bIns="45000" anchor="t" anchorCtr="0">
            <a:noAutofit/>
          </a:bodyPr>
          <a:lstStyle/>
          <a:p>
            <a:pPr lvl="0" algn="just">
              <a:buSzPts val="1800"/>
            </a:pPr>
            <a:r>
              <a:rPr lang="it-IT" sz="1800" dirty="0">
                <a:latin typeface="Calibri"/>
                <a:ea typeface="Calibri"/>
                <a:cs typeface="Calibri"/>
                <a:sym typeface="Calibri"/>
              </a:rPr>
              <a:t>La </a:t>
            </a:r>
            <a:r>
              <a:rPr lang="it-IT" sz="1800" b="1" dirty="0">
                <a:latin typeface="Calibri"/>
                <a:ea typeface="Calibri"/>
                <a:cs typeface="Calibri"/>
                <a:sym typeface="Calibri"/>
              </a:rPr>
              <a:t>fiducia in se stessi</a:t>
            </a:r>
            <a:r>
              <a:rPr lang="it-IT" sz="1800" dirty="0">
                <a:latin typeface="Calibri"/>
                <a:ea typeface="Calibri"/>
                <a:cs typeface="Calibri"/>
                <a:sym typeface="Calibri"/>
              </a:rPr>
              <a:t> è una competenza che si può apprendere e che consiste nell'essere sicuri delle proprie capacità, capacità e attitudini.
</a:t>
            </a:r>
            <a:endParaRPr sz="17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8"/>
        <p:cNvGrpSpPr/>
        <p:nvPr/>
      </p:nvGrpSpPr>
      <p:grpSpPr>
        <a:xfrm>
          <a:off x="0" y="0"/>
          <a:ext cx="0" cy="0"/>
          <a:chOff x="0" y="0"/>
          <a:chExt cx="0" cy="0"/>
        </a:xfrm>
      </p:grpSpPr>
      <p:sp>
        <p:nvSpPr>
          <p:cNvPr id="379" name="Google Shape;379;gff009d5f1a_0_41"/>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380" name="Google Shape;380;gff009d5f1a_0_41"/>
          <p:cNvSpPr/>
          <p:nvPr/>
        </p:nvSpPr>
        <p:spPr>
          <a:xfrm>
            <a:off x="850805" y="860270"/>
            <a:ext cx="76929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7: conoscenza di sé e autovalutazione
</a:t>
            </a:r>
            <a:endParaRPr sz="2400" b="0" i="0" u="none" strike="noStrike" cap="none" dirty="0">
              <a:solidFill>
                <a:srgbClr val="000000"/>
              </a:solidFill>
              <a:latin typeface="Arial"/>
              <a:ea typeface="Arial"/>
              <a:cs typeface="Arial"/>
              <a:sym typeface="Arial"/>
            </a:endParaRPr>
          </a:p>
        </p:txBody>
      </p:sp>
      <p:sp>
        <p:nvSpPr>
          <p:cNvPr id="381" name="Google Shape;381;gff009d5f1a_0_41"/>
          <p:cNvSpPr txBox="1"/>
          <p:nvPr/>
        </p:nvSpPr>
        <p:spPr>
          <a:xfrm>
            <a:off x="850800" y="1504763"/>
            <a:ext cx="7231500" cy="974400"/>
          </a:xfrm>
          <a:prstGeom prst="rect">
            <a:avLst/>
          </a:prstGeom>
          <a:noFill/>
          <a:ln w="9525" cap="flat" cmpd="sng">
            <a:solidFill>
              <a:srgbClr val="EA4E46"/>
            </a:solidFill>
            <a:prstDash val="solid"/>
            <a:round/>
            <a:headEnd type="none" w="sm" len="sm"/>
            <a:tailEnd type="none" w="sm" len="sm"/>
          </a:ln>
        </p:spPr>
        <p:txBody>
          <a:bodyPr spcFirstLastPara="1" wrap="square" lIns="91425" tIns="91425" rIns="91425" bIns="91425" anchor="t" anchorCtr="0">
            <a:spAutoFit/>
          </a:bodyPr>
          <a:lstStyle/>
          <a:p>
            <a:pPr lvl="0" algn="just">
              <a:lnSpc>
                <a:spcPct val="90000"/>
              </a:lnSpc>
              <a:buSzPts val="1900"/>
            </a:pPr>
            <a:r>
              <a:rPr lang="it-IT" sz="1900" dirty="0">
                <a:solidFill>
                  <a:schemeClr val="dk1"/>
                </a:solidFill>
                <a:latin typeface="Calibri"/>
                <a:ea typeface="Calibri"/>
                <a:cs typeface="Calibri"/>
                <a:sym typeface="Calibri"/>
              </a:rPr>
              <a:t>La conoscenza di sé è la base dell'autostima. È l'immagine di noi stessi che formiamo dalle capacità e dalle caratteristiche auto-percepite.
</a:t>
            </a:r>
            <a:endParaRPr sz="500" b="0" i="0" u="none" strike="noStrike" cap="none" dirty="0">
              <a:solidFill>
                <a:srgbClr val="000000"/>
              </a:solidFill>
              <a:latin typeface="Arial"/>
              <a:ea typeface="Arial"/>
              <a:cs typeface="Arial"/>
              <a:sym typeface="Arial"/>
            </a:endParaRPr>
          </a:p>
        </p:txBody>
      </p:sp>
      <p:sp>
        <p:nvSpPr>
          <p:cNvPr id="382" name="Google Shape;382;gff009d5f1a_0_41"/>
          <p:cNvSpPr/>
          <p:nvPr/>
        </p:nvSpPr>
        <p:spPr>
          <a:xfrm>
            <a:off x="8821125" y="1504775"/>
            <a:ext cx="2796000" cy="1880700"/>
          </a:xfrm>
          <a:prstGeom prst="cloudCallout">
            <a:avLst>
              <a:gd name="adj1" fmla="val -20833"/>
              <a:gd name="adj2" fmla="val 62500"/>
            </a:avLst>
          </a:prstGeom>
          <a:noFill/>
          <a:ln w="952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lvl="0" algn="ctr">
              <a:buSzPts val="1600"/>
            </a:pPr>
            <a:r>
              <a:rPr lang="it-IT" sz="1600" dirty="0"/>
              <a:t>Conoscere se stessi è fondamentale per </a:t>
            </a:r>
            <a:r>
              <a:rPr lang="it-IT" sz="1600" b="1" dirty="0"/>
              <a:t>ACCETTARSI</a:t>
            </a:r>
            <a:endParaRPr sz="1600" b="1" i="0" u="sng" strike="noStrike" cap="none" dirty="0">
              <a:solidFill>
                <a:srgbClr val="000000"/>
              </a:solidFill>
              <a:latin typeface="Arial"/>
              <a:ea typeface="Arial"/>
              <a:cs typeface="Arial"/>
              <a:sym typeface="Arial"/>
            </a:endParaRPr>
          </a:p>
        </p:txBody>
      </p:sp>
      <p:sp>
        <p:nvSpPr>
          <p:cNvPr id="383" name="Google Shape;383;gff009d5f1a_0_41"/>
          <p:cNvSpPr txBox="1"/>
          <p:nvPr/>
        </p:nvSpPr>
        <p:spPr>
          <a:xfrm>
            <a:off x="850800" y="2819450"/>
            <a:ext cx="7231500" cy="974083"/>
          </a:xfrm>
          <a:prstGeom prst="rect">
            <a:avLst/>
          </a:prstGeom>
          <a:noFill/>
          <a:ln w="9525" cap="flat" cmpd="sng">
            <a:solidFill>
              <a:srgbClr val="EA4E46"/>
            </a:solidFill>
            <a:prstDash val="solid"/>
            <a:round/>
            <a:headEnd type="none" w="sm" len="sm"/>
            <a:tailEnd type="none" w="sm" len="sm"/>
          </a:ln>
        </p:spPr>
        <p:txBody>
          <a:bodyPr spcFirstLastPara="1" wrap="square" lIns="91425" tIns="91425" rIns="91425" bIns="91425" anchor="t" anchorCtr="0">
            <a:spAutoFit/>
          </a:bodyPr>
          <a:lstStyle/>
          <a:p>
            <a:pPr lvl="0" algn="just">
              <a:lnSpc>
                <a:spcPct val="90000"/>
              </a:lnSpc>
              <a:buSzPts val="1900"/>
            </a:pPr>
            <a:r>
              <a:rPr lang="it-IT" sz="1900" dirty="0">
                <a:solidFill>
                  <a:schemeClr val="dk1"/>
                </a:solidFill>
                <a:latin typeface="Calibri"/>
                <a:ea typeface="Calibri"/>
                <a:cs typeface="Calibri"/>
                <a:sym typeface="Calibri"/>
              </a:rPr>
              <a:t>L'autovalutazione è il modo in cui giudichiamo noi stessi in diverse aree della nostra vita.
</a:t>
            </a:r>
            <a:endParaRPr sz="500" b="0" i="0" u="none" strike="noStrike" cap="none" dirty="0">
              <a:solidFill>
                <a:srgbClr val="000000"/>
              </a:solidFill>
              <a:latin typeface="Arial"/>
              <a:ea typeface="Arial"/>
              <a:cs typeface="Arial"/>
              <a:sym typeface="Arial"/>
            </a:endParaRPr>
          </a:p>
        </p:txBody>
      </p:sp>
      <p:pic>
        <p:nvPicPr>
          <p:cNvPr id="384" name="Google Shape;384;gff009d5f1a_0_41"/>
          <p:cNvPicPr preferRelativeResize="0"/>
          <p:nvPr/>
        </p:nvPicPr>
        <p:blipFill rotWithShape="1">
          <a:blip r:embed="rId4">
            <a:alphaModFix/>
          </a:blip>
          <a:srcRect/>
          <a:stretch/>
        </p:blipFill>
        <p:spPr>
          <a:xfrm>
            <a:off x="8627650" y="3530438"/>
            <a:ext cx="2470000" cy="2302775"/>
          </a:xfrm>
          <a:prstGeom prst="rect">
            <a:avLst/>
          </a:prstGeom>
          <a:noFill/>
          <a:ln>
            <a:noFill/>
          </a:ln>
        </p:spPr>
      </p:pic>
      <p:sp>
        <p:nvSpPr>
          <p:cNvPr id="385" name="Google Shape;385;gff009d5f1a_0_41"/>
          <p:cNvSpPr/>
          <p:nvPr/>
        </p:nvSpPr>
        <p:spPr>
          <a:xfrm>
            <a:off x="847078" y="3925938"/>
            <a:ext cx="2399426" cy="371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dirty="0">
                <a:latin typeface="Calibri"/>
                <a:cs typeface="Calibri"/>
                <a:sym typeface="Calibri"/>
              </a:rPr>
              <a:t>CONOSCENZA DI SE’</a:t>
            </a:r>
            <a:endParaRPr sz="1800" b="1" i="0" u="none" strike="noStrike" cap="none" dirty="0">
              <a:solidFill>
                <a:srgbClr val="000000"/>
              </a:solidFill>
              <a:latin typeface="Arial"/>
              <a:ea typeface="Arial"/>
              <a:cs typeface="Arial"/>
              <a:sym typeface="Arial"/>
            </a:endParaRPr>
          </a:p>
        </p:txBody>
      </p:sp>
      <p:sp>
        <p:nvSpPr>
          <p:cNvPr id="386" name="Google Shape;386;gff009d5f1a_0_41"/>
          <p:cNvSpPr/>
          <p:nvPr/>
        </p:nvSpPr>
        <p:spPr>
          <a:xfrm>
            <a:off x="3295986" y="3925925"/>
            <a:ext cx="393000" cy="371400"/>
          </a:xfrm>
          <a:prstGeom prst="mathPlus">
            <a:avLst>
              <a:gd name="adj1" fmla="val 23520"/>
            </a:avLst>
          </a:prstGeom>
          <a:solidFill>
            <a:srgbClr val="FAB632"/>
          </a:solidFill>
          <a:ln w="952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sp>
        <p:nvSpPr>
          <p:cNvPr id="387" name="Google Shape;387;gff009d5f1a_0_41"/>
          <p:cNvSpPr/>
          <p:nvPr/>
        </p:nvSpPr>
        <p:spPr>
          <a:xfrm>
            <a:off x="3705500" y="3925938"/>
            <a:ext cx="2253700" cy="371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AUTOVALUTAZIONE</a:t>
            </a:r>
            <a:endParaRPr sz="1800" b="1" i="0" u="none" strike="noStrike" cap="none" dirty="0">
              <a:solidFill>
                <a:srgbClr val="000000"/>
              </a:solidFill>
              <a:latin typeface="Arial"/>
              <a:ea typeface="Arial"/>
              <a:cs typeface="Arial"/>
              <a:sym typeface="Arial"/>
            </a:endParaRPr>
          </a:p>
        </p:txBody>
      </p:sp>
      <p:sp>
        <p:nvSpPr>
          <p:cNvPr id="388" name="Google Shape;388;gff009d5f1a_0_41"/>
          <p:cNvSpPr/>
          <p:nvPr/>
        </p:nvSpPr>
        <p:spPr>
          <a:xfrm>
            <a:off x="5959200" y="3916125"/>
            <a:ext cx="393000" cy="371400"/>
          </a:xfrm>
          <a:prstGeom prst="mathEqual">
            <a:avLst>
              <a:gd name="adj1" fmla="val 23520"/>
              <a:gd name="adj2" fmla="val 11760"/>
            </a:avLst>
          </a:prstGeom>
          <a:solidFill>
            <a:srgbClr val="FAB632"/>
          </a:solidFill>
          <a:ln w="952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389" name="Google Shape;389;gff009d5f1a_0_41"/>
          <p:cNvSpPr/>
          <p:nvPr/>
        </p:nvSpPr>
        <p:spPr>
          <a:xfrm>
            <a:off x="6405687" y="3902432"/>
            <a:ext cx="1509300" cy="371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AUTOSTIMA</a:t>
            </a:r>
            <a:endParaRPr sz="1800" b="1" i="0" u="none" strike="noStrike" cap="none" dirty="0">
              <a:solidFill>
                <a:srgbClr val="000000"/>
              </a:solidFill>
              <a:latin typeface="Arial"/>
              <a:ea typeface="Arial"/>
              <a:cs typeface="Arial"/>
              <a:sym typeface="Arial"/>
            </a:endParaRPr>
          </a:p>
        </p:txBody>
      </p:sp>
      <p:sp>
        <p:nvSpPr>
          <p:cNvPr id="390" name="Google Shape;390;gff009d5f1a_0_41"/>
          <p:cNvSpPr/>
          <p:nvPr/>
        </p:nvSpPr>
        <p:spPr>
          <a:xfrm>
            <a:off x="847078" y="4461388"/>
            <a:ext cx="2399426" cy="371400"/>
          </a:xfrm>
          <a:prstGeom prst="rect">
            <a:avLst/>
          </a:prstGeom>
          <a:noFill/>
          <a:ln>
            <a:noFill/>
          </a:ln>
        </p:spPr>
        <p:txBody>
          <a:bodyPr spcFirstLastPara="1" wrap="square" lIns="90000" tIns="45000" rIns="90000" bIns="45000" anchor="t" anchorCtr="0">
            <a:noAutofit/>
          </a:bodyPr>
          <a:lstStyle/>
          <a:p>
            <a:pPr lvl="0" algn="ctr">
              <a:buSzPts val="1800"/>
            </a:pPr>
            <a:r>
              <a:rPr lang="it-IT" sz="1800" b="1" dirty="0">
                <a:latin typeface="Calibri"/>
                <a:ea typeface="Calibri"/>
                <a:cs typeface="Calibri"/>
                <a:sym typeface="Calibri"/>
              </a:rPr>
              <a:t>Quello che penso di essere
</a:t>
            </a:r>
            <a:endParaRPr sz="1800" b="1" i="0" u="none" strike="noStrike" cap="none" dirty="0">
              <a:solidFill>
                <a:srgbClr val="000000"/>
              </a:solidFill>
              <a:latin typeface="Arial"/>
              <a:ea typeface="Arial"/>
              <a:cs typeface="Arial"/>
              <a:sym typeface="Arial"/>
            </a:endParaRPr>
          </a:p>
        </p:txBody>
      </p:sp>
      <p:sp>
        <p:nvSpPr>
          <p:cNvPr id="391" name="Google Shape;391;gff009d5f1a_0_41"/>
          <p:cNvSpPr/>
          <p:nvPr/>
        </p:nvSpPr>
        <p:spPr>
          <a:xfrm>
            <a:off x="3290750" y="4496125"/>
            <a:ext cx="393000" cy="371400"/>
          </a:xfrm>
          <a:prstGeom prst="mathPlus">
            <a:avLst>
              <a:gd name="adj1" fmla="val 23520"/>
            </a:avLst>
          </a:prstGeom>
          <a:solidFill>
            <a:srgbClr val="FAB632"/>
          </a:solidFill>
          <a:ln w="952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sp>
        <p:nvSpPr>
          <p:cNvPr id="392" name="Google Shape;392;gff009d5f1a_0_41"/>
          <p:cNvSpPr/>
          <p:nvPr/>
        </p:nvSpPr>
        <p:spPr>
          <a:xfrm>
            <a:off x="3683749" y="4461388"/>
            <a:ext cx="2353465" cy="371400"/>
          </a:xfrm>
          <a:prstGeom prst="rect">
            <a:avLst/>
          </a:prstGeom>
          <a:noFill/>
          <a:ln>
            <a:noFill/>
          </a:ln>
        </p:spPr>
        <p:txBody>
          <a:bodyPr spcFirstLastPara="1" wrap="square" lIns="90000" tIns="45000" rIns="90000" bIns="45000" anchor="t" anchorCtr="0">
            <a:noAutofit/>
          </a:bodyPr>
          <a:lstStyle/>
          <a:p>
            <a:pPr lvl="0" algn="ctr">
              <a:buSzPts val="1800"/>
            </a:pPr>
            <a:r>
              <a:rPr lang="it-IT" sz="1800" b="1" dirty="0">
                <a:latin typeface="Calibri"/>
                <a:ea typeface="Calibri"/>
                <a:cs typeface="Calibri"/>
                <a:sym typeface="Calibri"/>
              </a:rPr>
              <a:t>Quello che sento di essere
</a:t>
            </a:r>
            <a:endParaRPr sz="1800" b="1" i="0" u="none" strike="noStrike" cap="none" dirty="0">
              <a:solidFill>
                <a:srgbClr val="000000"/>
              </a:solidFill>
              <a:latin typeface="Arial"/>
              <a:ea typeface="Arial"/>
              <a:cs typeface="Arial"/>
              <a:sym typeface="Arial"/>
            </a:endParaRPr>
          </a:p>
        </p:txBody>
      </p:sp>
      <p:sp>
        <p:nvSpPr>
          <p:cNvPr id="393" name="Google Shape;393;gff009d5f1a_0_41"/>
          <p:cNvSpPr/>
          <p:nvPr/>
        </p:nvSpPr>
        <p:spPr>
          <a:xfrm>
            <a:off x="5959200" y="4451575"/>
            <a:ext cx="393000" cy="371400"/>
          </a:xfrm>
          <a:prstGeom prst="mathEqual">
            <a:avLst>
              <a:gd name="adj1" fmla="val 23520"/>
              <a:gd name="adj2" fmla="val 11760"/>
            </a:avLst>
          </a:prstGeom>
          <a:solidFill>
            <a:srgbClr val="FAB632"/>
          </a:solidFill>
          <a:ln w="952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394" name="Google Shape;394;gff009d5f1a_0_41"/>
          <p:cNvSpPr/>
          <p:nvPr/>
        </p:nvSpPr>
        <p:spPr>
          <a:xfrm>
            <a:off x="6405687" y="4437882"/>
            <a:ext cx="1509300" cy="371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AUTOSTIMA</a:t>
            </a:r>
            <a:endParaRPr sz="1800" b="1" i="0" u="none" strike="noStrike" cap="none" dirty="0">
              <a:solidFill>
                <a:srgbClr val="000000"/>
              </a:solidFill>
              <a:latin typeface="Arial"/>
              <a:ea typeface="Arial"/>
              <a:cs typeface="Arial"/>
              <a:sym typeface="Arial"/>
            </a:endParaRPr>
          </a:p>
        </p:txBody>
      </p:sp>
      <p:sp>
        <p:nvSpPr>
          <p:cNvPr id="395" name="Google Shape;395;gff009d5f1a_0_41"/>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
          <p:cNvSpPr/>
          <p:nvPr/>
        </p:nvSpPr>
        <p:spPr>
          <a:xfrm>
            <a:off x="1409562" y="1718479"/>
            <a:ext cx="5588700" cy="414044"/>
          </a:xfrm>
          <a:prstGeom prst="rect">
            <a:avLst/>
          </a:prstGeom>
          <a:noFill/>
          <a:ln>
            <a:noFill/>
          </a:ln>
        </p:spPr>
        <p:txBody>
          <a:bodyPr spcFirstLastPara="1" wrap="square" lIns="90000" tIns="45000" rIns="90000" bIns="45000" anchor="t" anchorCtr="0">
            <a:spAutoFit/>
          </a:bodyPr>
          <a:lstStyle/>
          <a:p>
            <a:pPr lvl="0" algn="just">
              <a:buSzPts val="1800"/>
            </a:pPr>
            <a:r>
              <a:rPr lang="it-IT" sz="2100" dirty="0">
                <a:latin typeface="Calibri"/>
                <a:ea typeface="Calibri"/>
                <a:cs typeface="Calibri"/>
                <a:sym typeface="Calibri"/>
              </a:rPr>
              <a:t>Alla fine di questo modulo sarai in grado di</a:t>
            </a:r>
            <a:r>
              <a:rPr lang="en-GB" sz="2100" dirty="0">
                <a:latin typeface="Calibri"/>
                <a:ea typeface="Calibri"/>
                <a:cs typeface="Calibri"/>
                <a:sym typeface="Calibri"/>
              </a:rPr>
              <a:t>:</a:t>
            </a:r>
            <a:endParaRPr sz="2100" b="0" i="0" u="none" strike="noStrike" cap="none" dirty="0">
              <a:solidFill>
                <a:srgbClr val="000000"/>
              </a:solidFill>
              <a:latin typeface="Arial"/>
              <a:ea typeface="Arial"/>
              <a:cs typeface="Arial"/>
              <a:sym typeface="Arial"/>
            </a:endParaRPr>
          </a:p>
        </p:txBody>
      </p:sp>
      <p:sp>
        <p:nvSpPr>
          <p:cNvPr id="129" name="Google Shape;129;p2"/>
          <p:cNvSpPr/>
          <p:nvPr/>
        </p:nvSpPr>
        <p:spPr>
          <a:xfrm>
            <a:off x="1904412" y="2469111"/>
            <a:ext cx="8602500" cy="737210"/>
          </a:xfrm>
          <a:prstGeom prst="rect">
            <a:avLst/>
          </a:prstGeom>
          <a:noFill/>
          <a:ln>
            <a:noFill/>
          </a:ln>
        </p:spPr>
        <p:txBody>
          <a:bodyPr spcFirstLastPara="1" wrap="square" lIns="90000" tIns="45000" rIns="90000" bIns="45000" anchor="t" anchorCtr="0">
            <a:spAutoFit/>
          </a:bodyPr>
          <a:lstStyle/>
          <a:p>
            <a:pPr lvl="0" algn="just">
              <a:buSzPts val="1800"/>
            </a:pPr>
            <a:r>
              <a:rPr lang="it-IT" sz="2100" dirty="0">
                <a:solidFill>
                  <a:srgbClr val="21B4A9"/>
                </a:solidFill>
                <a:latin typeface="Calibri"/>
                <a:ea typeface="Calibri"/>
                <a:cs typeface="Calibri"/>
                <a:sym typeface="Calibri"/>
              </a:rPr>
              <a:t>Obiettivo 1: Identificare i diversi aspetti che compongono l'autostima.
</a:t>
            </a:r>
            <a:endParaRPr sz="2100" b="0" i="0" u="none" strike="noStrike" cap="none" dirty="0">
              <a:solidFill>
                <a:srgbClr val="000000"/>
              </a:solidFill>
              <a:latin typeface="Arial"/>
              <a:ea typeface="Arial"/>
              <a:cs typeface="Arial"/>
              <a:sym typeface="Arial"/>
            </a:endParaRPr>
          </a:p>
        </p:txBody>
      </p:sp>
      <p:sp>
        <p:nvSpPr>
          <p:cNvPr id="130" name="Google Shape;130;p2"/>
          <p:cNvSpPr/>
          <p:nvPr/>
        </p:nvSpPr>
        <p:spPr>
          <a:xfrm>
            <a:off x="1861137" y="3101272"/>
            <a:ext cx="8602500" cy="1060375"/>
          </a:xfrm>
          <a:prstGeom prst="rect">
            <a:avLst/>
          </a:prstGeom>
          <a:noFill/>
          <a:ln>
            <a:noFill/>
          </a:ln>
        </p:spPr>
        <p:txBody>
          <a:bodyPr spcFirstLastPara="1" wrap="square" lIns="90000" tIns="45000" rIns="90000" bIns="45000" anchor="t" anchorCtr="0">
            <a:spAutoFit/>
          </a:bodyPr>
          <a:lstStyle/>
          <a:p>
            <a:pPr lvl="0" algn="just">
              <a:buSzPts val="1800"/>
            </a:pPr>
            <a:r>
              <a:rPr lang="it-IT" sz="2100" dirty="0">
                <a:solidFill>
                  <a:srgbClr val="FAB632"/>
                </a:solidFill>
                <a:latin typeface="Calibri"/>
                <a:ea typeface="Calibri"/>
                <a:cs typeface="Calibri"/>
                <a:sym typeface="Calibri"/>
              </a:rPr>
              <a:t>Obiettivo 2: Sapere in cosa consiste la motivazione e in che modo è legata allo sviluppo personale e professionale. 
</a:t>
            </a:r>
            <a:endParaRPr sz="2100" b="0" i="0" u="none" strike="noStrike" cap="none" dirty="0">
              <a:solidFill>
                <a:srgbClr val="000000"/>
              </a:solidFill>
              <a:latin typeface="Arial"/>
              <a:ea typeface="Arial"/>
              <a:cs typeface="Arial"/>
              <a:sym typeface="Arial"/>
            </a:endParaRPr>
          </a:p>
        </p:txBody>
      </p:sp>
      <p:sp>
        <p:nvSpPr>
          <p:cNvPr id="131" name="Google Shape;131;p2"/>
          <p:cNvSpPr/>
          <p:nvPr/>
        </p:nvSpPr>
        <p:spPr>
          <a:xfrm>
            <a:off x="1409550" y="788825"/>
            <a:ext cx="5093100" cy="1093141"/>
          </a:xfrm>
          <a:prstGeom prst="rect">
            <a:avLst/>
          </a:prstGeom>
          <a:noFill/>
          <a:ln>
            <a:noFill/>
          </a:ln>
        </p:spPr>
        <p:txBody>
          <a:bodyPr spcFirstLastPara="1" wrap="square" lIns="90000" tIns="45000" rIns="90000" bIns="45000" anchor="t" anchorCtr="0">
            <a:spAutoFit/>
          </a:bodyPr>
          <a:lstStyle/>
          <a:p>
            <a:pPr marL="0" marR="0" lvl="0" indent="0" algn="l" rtl="0">
              <a:lnSpc>
                <a:spcPct val="166694"/>
              </a:lnSpc>
              <a:spcBef>
                <a:spcPts val="0"/>
              </a:spcBef>
              <a:spcAft>
                <a:spcPts val="0"/>
              </a:spcAft>
              <a:buClr>
                <a:srgbClr val="000000"/>
              </a:buClr>
              <a:buSzPts val="3600"/>
              <a:buFont typeface="Arial"/>
              <a:buNone/>
            </a:pPr>
            <a:r>
              <a:rPr lang="en-GB" sz="3900" b="1" dirty="0" err="1">
                <a:solidFill>
                  <a:srgbClr val="FAB632"/>
                </a:solidFill>
                <a:latin typeface="Calibri"/>
                <a:ea typeface="Calibri"/>
                <a:cs typeface="Calibri"/>
                <a:sym typeface="Calibri"/>
              </a:rPr>
              <a:t>Obiettivi</a:t>
            </a:r>
            <a:r>
              <a:rPr lang="en-GB" sz="3900" b="1" dirty="0">
                <a:solidFill>
                  <a:srgbClr val="FAB632"/>
                </a:solidFill>
                <a:latin typeface="Calibri"/>
                <a:ea typeface="Calibri"/>
                <a:cs typeface="Calibri"/>
                <a:sym typeface="Calibri"/>
              </a:rPr>
              <a:t>:</a:t>
            </a:r>
            <a:endParaRPr sz="3900" b="0" i="0" u="none" strike="noStrike" cap="none" dirty="0">
              <a:solidFill>
                <a:srgbClr val="000000"/>
              </a:solidFill>
              <a:latin typeface="Arial"/>
              <a:ea typeface="Arial"/>
              <a:cs typeface="Arial"/>
              <a:sym typeface="Arial"/>
            </a:endParaRPr>
          </a:p>
        </p:txBody>
      </p:sp>
      <p:sp>
        <p:nvSpPr>
          <p:cNvPr id="132" name="Google Shape;132;p2"/>
          <p:cNvSpPr/>
          <p:nvPr/>
        </p:nvSpPr>
        <p:spPr>
          <a:xfrm>
            <a:off x="1421572" y="3210027"/>
            <a:ext cx="315900" cy="2334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
        <p:nvSpPr>
          <p:cNvPr id="133" name="Google Shape;133;p2"/>
          <p:cNvSpPr/>
          <p:nvPr/>
        </p:nvSpPr>
        <p:spPr>
          <a:xfrm>
            <a:off x="1421571" y="2600501"/>
            <a:ext cx="315900" cy="2334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pic>
        <p:nvPicPr>
          <p:cNvPr id="134" name="Google Shape;134;p2" descr="Texto&#10;&#10;Descripción generada automáticamente"/>
          <p:cNvPicPr preferRelativeResize="0"/>
          <p:nvPr/>
        </p:nvPicPr>
        <p:blipFill rotWithShape="1">
          <a:blip r:embed="rId4">
            <a:alphaModFix/>
          </a:blip>
          <a:srcRect/>
          <a:stretch/>
        </p:blipFill>
        <p:spPr>
          <a:xfrm>
            <a:off x="199080" y="6234480"/>
            <a:ext cx="2303640" cy="483120"/>
          </a:xfrm>
          <a:prstGeom prst="rect">
            <a:avLst/>
          </a:prstGeom>
          <a:noFill/>
          <a:ln>
            <a:noFill/>
          </a:ln>
        </p:spPr>
      </p:pic>
      <p:sp>
        <p:nvSpPr>
          <p:cNvPr id="135" name="Google Shape;135;p2"/>
          <p:cNvSpPr/>
          <p:nvPr/>
        </p:nvSpPr>
        <p:spPr>
          <a:xfrm>
            <a:off x="2503440" y="6117840"/>
            <a:ext cx="7901280" cy="5925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dirty="0">
              <a:solidFill>
                <a:srgbClr val="000000"/>
              </a:solidFill>
              <a:latin typeface="Arial"/>
              <a:ea typeface="Arial"/>
              <a:cs typeface="Arial"/>
              <a:sym typeface="Arial"/>
            </a:endParaRPr>
          </a:p>
        </p:txBody>
      </p:sp>
      <p:sp>
        <p:nvSpPr>
          <p:cNvPr id="136" name="Google Shape;136;p2"/>
          <p:cNvSpPr/>
          <p:nvPr/>
        </p:nvSpPr>
        <p:spPr>
          <a:xfrm>
            <a:off x="1849112" y="4013647"/>
            <a:ext cx="8602500" cy="645000"/>
          </a:xfrm>
          <a:prstGeom prst="rect">
            <a:avLst/>
          </a:prstGeom>
          <a:noFill/>
          <a:ln>
            <a:noFill/>
          </a:ln>
        </p:spPr>
        <p:txBody>
          <a:bodyPr spcFirstLastPara="1" wrap="square" lIns="90000" tIns="45000" rIns="90000" bIns="45000" anchor="t" anchorCtr="0">
            <a:noAutofit/>
          </a:bodyPr>
          <a:lstStyle/>
          <a:p>
            <a:pPr lvl="0" algn="just">
              <a:buSzPts val="1800"/>
            </a:pPr>
            <a:r>
              <a:rPr lang="it-IT" sz="2100" dirty="0">
                <a:solidFill>
                  <a:srgbClr val="C00000"/>
                </a:solidFill>
                <a:latin typeface="Calibri"/>
                <a:ea typeface="Calibri"/>
                <a:cs typeface="Calibri"/>
                <a:sym typeface="Calibri"/>
              </a:rPr>
              <a:t>Obiettivo 3: Essere in grado di utilizzare le risorse fornite per migliorare la propria autostima e motivazione</a:t>
            </a:r>
            <a:r>
              <a:rPr lang="en-GB" sz="2100" b="0" i="0" u="none" strike="noStrike" cap="none" dirty="0">
                <a:solidFill>
                  <a:srgbClr val="C00000"/>
                </a:solidFill>
                <a:latin typeface="Calibri"/>
                <a:ea typeface="Calibri"/>
                <a:cs typeface="Calibri"/>
                <a:sym typeface="Calibri"/>
              </a:rPr>
              <a:t>. </a:t>
            </a:r>
            <a:endParaRPr sz="2100" b="0" i="0" u="none" strike="noStrike" cap="none" dirty="0">
              <a:solidFill>
                <a:srgbClr val="C00000"/>
              </a:solidFill>
              <a:latin typeface="Arial"/>
              <a:ea typeface="Arial"/>
              <a:cs typeface="Arial"/>
              <a:sym typeface="Arial"/>
            </a:endParaRPr>
          </a:p>
        </p:txBody>
      </p:sp>
      <p:sp>
        <p:nvSpPr>
          <p:cNvPr id="137" name="Google Shape;137;p2"/>
          <p:cNvSpPr/>
          <p:nvPr/>
        </p:nvSpPr>
        <p:spPr>
          <a:xfrm>
            <a:off x="1409547" y="4122402"/>
            <a:ext cx="315900" cy="233400"/>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sp>
        <p:nvSpPr>
          <p:cNvPr id="400" name="Google Shape;400;gff009d5f1a_0_76"/>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401" name="Google Shape;401;gff009d5f1a_0_76"/>
          <p:cNvSpPr/>
          <p:nvPr/>
        </p:nvSpPr>
        <p:spPr>
          <a:xfrm>
            <a:off x="850805" y="860270"/>
            <a:ext cx="76929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7: Conoscenza di sé 
</a:t>
            </a:r>
            <a:endParaRPr sz="2400" b="0" i="0" u="none" strike="noStrike" cap="none" dirty="0">
              <a:solidFill>
                <a:srgbClr val="000000"/>
              </a:solidFill>
              <a:latin typeface="Arial"/>
              <a:ea typeface="Arial"/>
              <a:cs typeface="Arial"/>
              <a:sym typeface="Arial"/>
            </a:endParaRPr>
          </a:p>
        </p:txBody>
      </p:sp>
      <p:sp>
        <p:nvSpPr>
          <p:cNvPr id="402" name="Google Shape;402;gff009d5f1a_0_76"/>
          <p:cNvSpPr txBox="1"/>
          <p:nvPr/>
        </p:nvSpPr>
        <p:spPr>
          <a:xfrm>
            <a:off x="820175" y="1392825"/>
            <a:ext cx="10765800" cy="1138743"/>
          </a:xfrm>
          <a:prstGeom prst="rect">
            <a:avLst/>
          </a:prstGeom>
          <a:noFill/>
          <a:ln>
            <a:noFill/>
          </a:ln>
        </p:spPr>
        <p:txBody>
          <a:bodyPr spcFirstLastPara="1" wrap="square" lIns="91425" tIns="91425" rIns="91425" bIns="91425" anchor="t" anchorCtr="0">
            <a:spAutoFit/>
          </a:bodyPr>
          <a:lstStyle/>
          <a:p>
            <a:pPr lvl="0" algn="just">
              <a:buSzPts val="2400"/>
            </a:pPr>
            <a:r>
              <a:rPr lang="en-GB" sz="2400" b="1" dirty="0">
                <a:solidFill>
                  <a:srgbClr val="EA4E46"/>
                </a:solidFill>
                <a:latin typeface="Calibri"/>
                <a:ea typeface="Calibri"/>
                <a:cs typeface="Calibri"/>
                <a:sym typeface="Calibri"/>
              </a:rPr>
              <a:t>La </a:t>
            </a:r>
            <a:r>
              <a:rPr lang="en-GB" sz="2400" b="1" dirty="0" err="1">
                <a:solidFill>
                  <a:srgbClr val="EA4E46"/>
                </a:solidFill>
                <a:latin typeface="Calibri"/>
                <a:ea typeface="Calibri"/>
                <a:cs typeface="Calibri"/>
                <a:sym typeface="Calibri"/>
              </a:rPr>
              <a:t>finestra</a:t>
            </a:r>
            <a:r>
              <a:rPr lang="en-GB" sz="2400" b="1" dirty="0">
                <a:solidFill>
                  <a:srgbClr val="EA4E46"/>
                </a:solidFill>
                <a:latin typeface="Calibri"/>
                <a:ea typeface="Calibri"/>
                <a:cs typeface="Calibri"/>
                <a:sym typeface="Calibri"/>
              </a:rPr>
              <a:t> di Johari 
</a:t>
            </a:r>
            <a:r>
              <a:rPr lang="it-IT" sz="1900" dirty="0">
                <a:solidFill>
                  <a:schemeClr val="dk1"/>
                </a:solidFill>
                <a:latin typeface="Calibri"/>
                <a:ea typeface="Calibri"/>
                <a:cs typeface="Calibri"/>
                <a:sym typeface="Calibri"/>
              </a:rPr>
              <a:t>È uno strumento di psicologia cognitiva costruito dagli psicologi Joseph </a:t>
            </a:r>
            <a:r>
              <a:rPr lang="it-IT" sz="1900" dirty="0" err="1">
                <a:solidFill>
                  <a:schemeClr val="dk1"/>
                </a:solidFill>
                <a:latin typeface="Calibri"/>
                <a:ea typeface="Calibri"/>
                <a:cs typeface="Calibri"/>
                <a:sym typeface="Calibri"/>
              </a:rPr>
              <a:t>Luft</a:t>
            </a:r>
            <a:r>
              <a:rPr lang="it-IT" sz="1900" dirty="0">
                <a:solidFill>
                  <a:schemeClr val="dk1"/>
                </a:solidFill>
                <a:latin typeface="Calibri"/>
                <a:ea typeface="Calibri"/>
                <a:cs typeface="Calibri"/>
                <a:sym typeface="Calibri"/>
              </a:rPr>
              <a:t> e Harrington </a:t>
            </a:r>
            <a:r>
              <a:rPr lang="it-IT" sz="1900" dirty="0" err="1">
                <a:solidFill>
                  <a:schemeClr val="dk1"/>
                </a:solidFill>
                <a:latin typeface="Calibri"/>
                <a:ea typeface="Calibri"/>
                <a:cs typeface="Calibri"/>
                <a:sym typeface="Calibri"/>
              </a:rPr>
              <a:t>Ingham</a:t>
            </a:r>
            <a:r>
              <a:rPr lang="it-IT" sz="1900" dirty="0">
                <a:solidFill>
                  <a:schemeClr val="dk1"/>
                </a:solidFill>
                <a:latin typeface="Calibri"/>
                <a:ea typeface="Calibri"/>
                <a:cs typeface="Calibri"/>
                <a:sym typeface="Calibri"/>
              </a:rPr>
              <a:t>. Questo ci aiuta a conoscere la percezione di noi stessi e il modo in cui gli altri ci percepiscono. </a:t>
            </a:r>
            <a:endParaRPr sz="100" b="0" i="0" u="none" strike="noStrike" cap="none" dirty="0">
              <a:solidFill>
                <a:schemeClr val="dk1"/>
              </a:solidFill>
              <a:latin typeface="Arial"/>
              <a:ea typeface="Arial"/>
              <a:cs typeface="Arial"/>
              <a:sym typeface="Arial"/>
            </a:endParaRPr>
          </a:p>
        </p:txBody>
      </p:sp>
      <p:sp>
        <p:nvSpPr>
          <p:cNvPr id="403" name="Google Shape;403;gff009d5f1a_0_76"/>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pic>
        <p:nvPicPr>
          <p:cNvPr id="404" name="Google Shape;404;gff009d5f1a_0_76"/>
          <p:cNvPicPr preferRelativeResize="0"/>
          <p:nvPr/>
        </p:nvPicPr>
        <p:blipFill rotWithShape="1">
          <a:blip r:embed="rId4">
            <a:alphaModFix/>
          </a:blip>
          <a:srcRect/>
          <a:stretch/>
        </p:blipFill>
        <p:spPr>
          <a:xfrm>
            <a:off x="4077788" y="2824425"/>
            <a:ext cx="4036425" cy="2954968"/>
          </a:xfrm>
          <a:prstGeom prst="rect">
            <a:avLst/>
          </a:prstGeom>
          <a:noFill/>
          <a:ln>
            <a:noFill/>
          </a:ln>
        </p:spPr>
      </p:pic>
      <p:sp>
        <p:nvSpPr>
          <p:cNvPr id="405" name="Google Shape;405;gff009d5f1a_0_76"/>
          <p:cNvSpPr/>
          <p:nvPr/>
        </p:nvSpPr>
        <p:spPr>
          <a:xfrm>
            <a:off x="8114225" y="2882200"/>
            <a:ext cx="2298900" cy="940500"/>
          </a:xfrm>
          <a:prstGeom prst="rect">
            <a:avLst/>
          </a:prstGeom>
          <a:noFill/>
          <a:ln>
            <a:noFill/>
          </a:ln>
        </p:spPr>
        <p:txBody>
          <a:bodyPr spcFirstLastPara="1" wrap="square" lIns="90000" tIns="45000" rIns="90000" bIns="45000" anchor="t" anchorCtr="0">
            <a:noAutofit/>
          </a:bodyPr>
          <a:lstStyle/>
          <a:p>
            <a:pPr lvl="0" algn="ctr">
              <a:buSzPts val="1800"/>
            </a:pPr>
            <a:r>
              <a:rPr lang="en-GB" sz="1800" b="1" dirty="0">
                <a:latin typeface="Calibri"/>
                <a:ea typeface="Calibri"/>
                <a:cs typeface="Calibri"/>
                <a:sym typeface="Calibri"/>
              </a:rPr>
              <a:t>AREA PUBBLICA
</a:t>
            </a:r>
            <a:r>
              <a:rPr lang="it-IT" sz="1700" dirty="0">
                <a:latin typeface="Calibri"/>
                <a:ea typeface="Calibri"/>
                <a:cs typeface="Calibri"/>
                <a:sym typeface="Calibri"/>
              </a:rPr>
              <a:t>Quello che so di me e quello che gli altri sanno di me.</a:t>
            </a:r>
            <a:endParaRPr sz="1700" b="0" i="0" u="none" strike="noStrike" cap="none" dirty="0">
              <a:solidFill>
                <a:srgbClr val="000000"/>
              </a:solidFill>
              <a:latin typeface="Calibri"/>
              <a:ea typeface="Calibri"/>
              <a:cs typeface="Calibri"/>
              <a:sym typeface="Calibri"/>
            </a:endParaRPr>
          </a:p>
        </p:txBody>
      </p:sp>
      <p:sp>
        <p:nvSpPr>
          <p:cNvPr id="406" name="Google Shape;406;gff009d5f1a_0_76"/>
          <p:cNvSpPr/>
          <p:nvPr/>
        </p:nvSpPr>
        <p:spPr>
          <a:xfrm>
            <a:off x="8114225" y="4658125"/>
            <a:ext cx="2298900" cy="940500"/>
          </a:xfrm>
          <a:prstGeom prst="rect">
            <a:avLst/>
          </a:prstGeom>
          <a:noFill/>
          <a:ln>
            <a:noFill/>
          </a:ln>
        </p:spPr>
        <p:txBody>
          <a:bodyPr spcFirstLastPara="1" wrap="square" lIns="90000" tIns="45000" rIns="90000" bIns="45000" anchor="t" anchorCtr="0">
            <a:noAutofit/>
          </a:bodyPr>
          <a:lstStyle/>
          <a:p>
            <a:pPr lvl="0" algn="ctr">
              <a:buSzPts val="1800"/>
            </a:pPr>
            <a:r>
              <a:rPr lang="en-GB" sz="1800" b="1" dirty="0">
                <a:latin typeface="Calibri"/>
                <a:ea typeface="Calibri"/>
                <a:cs typeface="Calibri"/>
                <a:sym typeface="Calibri"/>
              </a:rPr>
              <a:t>AREA NASCOSTA
</a:t>
            </a:r>
            <a:r>
              <a:rPr lang="it-IT" sz="1700" dirty="0">
                <a:latin typeface="Calibri"/>
                <a:ea typeface="Calibri"/>
                <a:cs typeface="Calibri"/>
                <a:sym typeface="Calibri"/>
              </a:rPr>
              <a:t>Quello che so di me e che gli altri non sanno</a:t>
            </a:r>
            <a:endParaRPr sz="1700" b="0" i="0" u="none" strike="noStrike" cap="none" dirty="0">
              <a:solidFill>
                <a:srgbClr val="000000"/>
              </a:solidFill>
              <a:latin typeface="Calibri"/>
              <a:ea typeface="Calibri"/>
              <a:cs typeface="Calibri"/>
              <a:sym typeface="Calibri"/>
            </a:endParaRPr>
          </a:p>
        </p:txBody>
      </p:sp>
      <p:sp>
        <p:nvSpPr>
          <p:cNvPr id="407" name="Google Shape;407;gff009d5f1a_0_76"/>
          <p:cNvSpPr/>
          <p:nvPr/>
        </p:nvSpPr>
        <p:spPr>
          <a:xfrm>
            <a:off x="2001425" y="2882200"/>
            <a:ext cx="2094000" cy="940500"/>
          </a:xfrm>
          <a:prstGeom prst="rect">
            <a:avLst/>
          </a:prstGeom>
          <a:noFill/>
          <a:ln>
            <a:noFill/>
          </a:ln>
        </p:spPr>
        <p:txBody>
          <a:bodyPr spcFirstLastPara="1" wrap="square" lIns="90000" tIns="45000" rIns="90000" bIns="45000" anchor="t" anchorCtr="0">
            <a:noAutofit/>
          </a:bodyPr>
          <a:lstStyle/>
          <a:p>
            <a:pPr lvl="0" algn="ctr">
              <a:buSzPts val="1800"/>
            </a:pPr>
            <a:r>
              <a:rPr lang="en-GB" sz="1800" b="1" dirty="0">
                <a:latin typeface="Calibri"/>
                <a:ea typeface="Calibri"/>
                <a:cs typeface="Calibri"/>
                <a:sym typeface="Calibri"/>
              </a:rPr>
              <a:t>AREA CIECA
</a:t>
            </a:r>
            <a:r>
              <a:rPr lang="it-IT" sz="1700" dirty="0">
                <a:latin typeface="Calibri"/>
                <a:ea typeface="Calibri"/>
                <a:cs typeface="Calibri"/>
                <a:sym typeface="Calibri"/>
              </a:rPr>
              <a:t>Quello che gli altri sanno di me e io non so</a:t>
            </a:r>
            <a:r>
              <a:rPr lang="en-GB" sz="1700" b="0" i="0" u="none" strike="noStrike" cap="none" dirty="0">
                <a:solidFill>
                  <a:srgbClr val="000000"/>
                </a:solidFill>
                <a:latin typeface="Calibri"/>
                <a:ea typeface="Calibri"/>
                <a:cs typeface="Calibri"/>
                <a:sym typeface="Calibri"/>
              </a:rPr>
              <a:t>.</a:t>
            </a:r>
            <a:endParaRPr sz="1700" b="0" i="0" u="none" strike="noStrike" cap="none" dirty="0">
              <a:solidFill>
                <a:srgbClr val="000000"/>
              </a:solidFill>
              <a:latin typeface="Calibri"/>
              <a:ea typeface="Calibri"/>
              <a:cs typeface="Calibri"/>
              <a:sym typeface="Calibri"/>
            </a:endParaRPr>
          </a:p>
        </p:txBody>
      </p:sp>
      <p:sp>
        <p:nvSpPr>
          <p:cNvPr id="408" name="Google Shape;408;gff009d5f1a_0_76"/>
          <p:cNvSpPr/>
          <p:nvPr/>
        </p:nvSpPr>
        <p:spPr>
          <a:xfrm>
            <a:off x="2001425" y="4542600"/>
            <a:ext cx="2298900" cy="315900"/>
          </a:xfrm>
          <a:prstGeom prst="rect">
            <a:avLst/>
          </a:prstGeom>
          <a:noFill/>
          <a:ln>
            <a:noFill/>
          </a:ln>
        </p:spPr>
        <p:txBody>
          <a:bodyPr spcFirstLastPara="1" wrap="square" lIns="90000" tIns="45000" rIns="90000" bIns="45000" anchor="t" anchorCtr="0">
            <a:noAutofit/>
          </a:bodyPr>
          <a:lstStyle/>
          <a:p>
            <a:pPr lvl="0" algn="ctr">
              <a:buSzPts val="1800"/>
            </a:pPr>
            <a:r>
              <a:rPr lang="en-GB" sz="1800" b="1" dirty="0">
                <a:latin typeface="Calibri"/>
                <a:ea typeface="Calibri"/>
                <a:cs typeface="Calibri"/>
                <a:sym typeface="Calibri"/>
              </a:rPr>
              <a:t>AREA SCONOSCIUTA
</a:t>
            </a:r>
            <a:r>
              <a:rPr lang="it-IT" sz="1700" dirty="0">
                <a:latin typeface="Calibri"/>
                <a:ea typeface="Calibri"/>
                <a:cs typeface="Calibri"/>
                <a:sym typeface="Calibri"/>
              </a:rPr>
              <a:t>Quello che né io né gli altri sappiamo di me. </a:t>
            </a:r>
            <a:endParaRPr sz="17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2"/>
        <p:cNvGrpSpPr/>
        <p:nvPr/>
      </p:nvGrpSpPr>
      <p:grpSpPr>
        <a:xfrm>
          <a:off x="0" y="0"/>
          <a:ext cx="0" cy="0"/>
          <a:chOff x="0" y="0"/>
          <a:chExt cx="0" cy="0"/>
        </a:xfrm>
      </p:grpSpPr>
      <p:sp>
        <p:nvSpPr>
          <p:cNvPr id="413" name="Google Shape;413;g18c830645d5_0_42"/>
          <p:cNvSpPr/>
          <p:nvPr/>
        </p:nvSpPr>
        <p:spPr>
          <a:xfrm>
            <a:off x="905755" y="2930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414" name="Google Shape;414;g18c830645d5_0_42"/>
          <p:cNvSpPr/>
          <p:nvPr/>
        </p:nvSpPr>
        <p:spPr>
          <a:xfrm>
            <a:off x="905750" y="1014100"/>
            <a:ext cx="10014300" cy="460200"/>
          </a:xfrm>
          <a:prstGeom prst="rect">
            <a:avLst/>
          </a:prstGeom>
          <a:noFill/>
          <a:ln>
            <a:noFill/>
          </a:ln>
        </p:spPr>
        <p:txBody>
          <a:bodyPr spcFirstLastPara="1" wrap="square" lIns="90000" tIns="45000" rIns="90000" bIns="45000" anchor="t" anchorCtr="0">
            <a:noAutofit/>
          </a:bodyPr>
          <a:lstStyle/>
          <a:p>
            <a:pPr lvl="0">
              <a:buClr>
                <a:schemeClr val="dk1"/>
              </a:buClr>
              <a:buSzPts val="2400"/>
            </a:pPr>
            <a:r>
              <a:rPr lang="it-IT" sz="2400" dirty="0">
                <a:solidFill>
                  <a:srgbClr val="21B4A9"/>
                </a:solidFill>
                <a:latin typeface="Calibri"/>
                <a:ea typeface="Calibri"/>
                <a:cs typeface="Calibri"/>
                <a:sym typeface="Calibri"/>
              </a:rPr>
              <a:t>Sezione 7: Lavorare sulla mia autostima. Chi sono?
</a:t>
            </a:r>
            <a:endParaRPr sz="2400" b="0" i="0" u="none" strike="noStrike" cap="none" dirty="0">
              <a:solidFill>
                <a:srgbClr val="000000"/>
              </a:solidFill>
              <a:latin typeface="Arial"/>
              <a:ea typeface="Arial"/>
              <a:cs typeface="Arial"/>
              <a:sym typeface="Arial"/>
            </a:endParaRPr>
          </a:p>
        </p:txBody>
      </p:sp>
      <p:sp>
        <p:nvSpPr>
          <p:cNvPr id="415" name="Google Shape;415;g18c830645d5_0_42"/>
          <p:cNvSpPr/>
          <p:nvPr/>
        </p:nvSpPr>
        <p:spPr>
          <a:xfrm>
            <a:off x="2001425" y="6279550"/>
            <a:ext cx="62421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416" name="Google Shape;416;g18c830645d5_0_42"/>
          <p:cNvSpPr txBox="1"/>
          <p:nvPr/>
        </p:nvSpPr>
        <p:spPr>
          <a:xfrm>
            <a:off x="905750" y="1410063"/>
            <a:ext cx="10765800" cy="969466"/>
          </a:xfrm>
          <a:prstGeom prst="rect">
            <a:avLst/>
          </a:prstGeom>
          <a:noFill/>
          <a:ln>
            <a:noFill/>
          </a:ln>
        </p:spPr>
        <p:txBody>
          <a:bodyPr spcFirstLastPara="1" wrap="square" lIns="91425" tIns="91425" rIns="91425" bIns="91425" anchor="t" anchorCtr="0">
            <a:spAutoFit/>
          </a:bodyPr>
          <a:lstStyle/>
          <a:p>
            <a:pPr lvl="0" algn="just">
              <a:buClr>
                <a:schemeClr val="dk1"/>
              </a:buClr>
              <a:buSzPts val="2400"/>
            </a:pPr>
            <a:r>
              <a:rPr lang="it-IT" sz="1700" dirty="0">
                <a:solidFill>
                  <a:schemeClr val="dk1"/>
                </a:solidFill>
                <a:latin typeface="Calibri"/>
                <a:ea typeface="Calibri"/>
                <a:cs typeface="Calibri"/>
                <a:sym typeface="Calibri"/>
              </a:rPr>
              <a:t>È tempo di riflettere su te stesso. Chi sei? Conosci te stesso? Gli altri ti conoscono? Rispondi a queste domande riempiendo gli spazi vuoti. 
</a:t>
            </a:r>
            <a:endParaRPr sz="2600" b="0" i="0" u="none" strike="noStrike" cap="none" dirty="0">
              <a:solidFill>
                <a:schemeClr val="dk1"/>
              </a:solidFill>
              <a:latin typeface="Arial"/>
              <a:ea typeface="Arial"/>
              <a:cs typeface="Arial"/>
              <a:sym typeface="Arial"/>
            </a:endParaRPr>
          </a:p>
        </p:txBody>
      </p:sp>
      <p:sp>
        <p:nvSpPr>
          <p:cNvPr id="417" name="Google Shape;417;g18c830645d5_0_42"/>
          <p:cNvSpPr/>
          <p:nvPr/>
        </p:nvSpPr>
        <p:spPr>
          <a:xfrm>
            <a:off x="1172975" y="2214175"/>
            <a:ext cx="2867400" cy="2003400"/>
          </a:xfrm>
          <a:prstGeom prst="roundRect">
            <a:avLst>
              <a:gd name="adj" fmla="val 16667"/>
            </a:avLst>
          </a:prstGeom>
          <a:solidFill>
            <a:schemeClr val="lt2"/>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g18c830645d5_0_42"/>
          <p:cNvSpPr/>
          <p:nvPr/>
        </p:nvSpPr>
        <p:spPr>
          <a:xfrm>
            <a:off x="1244275" y="2214175"/>
            <a:ext cx="2670600" cy="940500"/>
          </a:xfrm>
          <a:prstGeom prst="rect">
            <a:avLst/>
          </a:prstGeom>
          <a:noFill/>
          <a:ln>
            <a:noFill/>
          </a:ln>
        </p:spPr>
        <p:txBody>
          <a:bodyPr spcFirstLastPara="1" wrap="square" lIns="90000" tIns="45000" rIns="90000" bIns="45000" anchor="t" anchorCtr="0">
            <a:noAutofit/>
          </a:bodyPr>
          <a:lstStyle/>
          <a:p>
            <a:pPr lvl="0" algn="just">
              <a:buSzPts val="1700"/>
            </a:pPr>
            <a:r>
              <a:rPr lang="it-IT" sz="1800" dirty="0">
                <a:latin typeface="Calibri"/>
                <a:ea typeface="Calibri"/>
                <a:cs typeface="Calibri"/>
                <a:sym typeface="Calibri"/>
              </a:rPr>
              <a:t>scrivi 5 qualità che ti descrivono</a:t>
            </a:r>
            <a:r>
              <a:rPr lang="en-GB" sz="1800" dirty="0">
                <a:latin typeface="Calibri"/>
                <a:ea typeface="Calibri"/>
                <a:cs typeface="Calibri"/>
                <a:sym typeface="Calibri"/>
              </a:rPr>
              <a:t>:</a:t>
            </a:r>
            <a:endParaRPr sz="1700" b="0" i="0" u="none" strike="noStrike" cap="none" dirty="0">
              <a:solidFill>
                <a:srgbClr val="000000"/>
              </a:solidFill>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p:txBody>
      </p:sp>
      <p:sp>
        <p:nvSpPr>
          <p:cNvPr id="419" name="Google Shape;419;g18c830645d5_0_42"/>
          <p:cNvSpPr/>
          <p:nvPr/>
        </p:nvSpPr>
        <p:spPr>
          <a:xfrm>
            <a:off x="4238013" y="2214175"/>
            <a:ext cx="4533600" cy="2598300"/>
          </a:xfrm>
          <a:prstGeom prst="roundRect">
            <a:avLst>
              <a:gd name="adj" fmla="val 16667"/>
            </a:avLst>
          </a:prstGeom>
          <a:solidFill>
            <a:schemeClr val="lt2"/>
          </a:solidFill>
          <a:ln w="2857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g18c830645d5_0_42"/>
          <p:cNvSpPr/>
          <p:nvPr/>
        </p:nvSpPr>
        <p:spPr>
          <a:xfrm>
            <a:off x="4432615" y="2214175"/>
            <a:ext cx="4144500" cy="940500"/>
          </a:xfrm>
          <a:prstGeom prst="rect">
            <a:avLst/>
          </a:prstGeom>
          <a:noFill/>
          <a:ln>
            <a:noFill/>
          </a:ln>
        </p:spPr>
        <p:txBody>
          <a:bodyPr spcFirstLastPara="1" wrap="square" lIns="90000" tIns="45000" rIns="90000" bIns="45000" anchor="t" anchorCtr="0">
            <a:noAutofit/>
          </a:bodyPr>
          <a:lstStyle/>
          <a:p>
            <a:pPr lvl="0" algn="just">
              <a:buSzPts val="1700"/>
            </a:pPr>
            <a:r>
              <a:rPr lang="it-IT" sz="1800" dirty="0">
                <a:latin typeface="Calibri"/>
                <a:ea typeface="Calibri"/>
                <a:cs typeface="Calibri"/>
                <a:sym typeface="Calibri"/>
              </a:rPr>
              <a:t>Quali qualità conoscono le persone più vicine a te? Chiedi alle persone che ti conoscono meglio:
</a:t>
            </a: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a:p>
            <a:pPr marL="457200" marR="0" lvl="0" indent="-336550" algn="just" rtl="0">
              <a:lnSpc>
                <a:spcPct val="100000"/>
              </a:lnSpc>
              <a:spcBef>
                <a:spcPts val="0"/>
              </a:spcBef>
              <a:spcAft>
                <a:spcPts val="0"/>
              </a:spcAft>
              <a:buSzPts val="1700"/>
              <a:buFont typeface="Calibri"/>
              <a:buChar char="●"/>
            </a:pPr>
            <a:r>
              <a:rPr lang="en-GB" sz="1700" dirty="0">
                <a:latin typeface="Calibri"/>
                <a:ea typeface="Calibri"/>
                <a:cs typeface="Calibri"/>
                <a:sym typeface="Calibri"/>
              </a:rPr>
              <a:t>…</a:t>
            </a:r>
            <a:endParaRPr sz="1700" dirty="0">
              <a:latin typeface="Calibri"/>
              <a:ea typeface="Calibri"/>
              <a:cs typeface="Calibri"/>
              <a:sym typeface="Calibri"/>
            </a:endParaRPr>
          </a:p>
        </p:txBody>
      </p:sp>
      <p:sp>
        <p:nvSpPr>
          <p:cNvPr id="421" name="Google Shape;421;g18c830645d5_0_42"/>
          <p:cNvSpPr/>
          <p:nvPr/>
        </p:nvSpPr>
        <p:spPr>
          <a:xfrm>
            <a:off x="8969275" y="2214175"/>
            <a:ext cx="2921400" cy="1779600"/>
          </a:xfrm>
          <a:prstGeom prst="roundRect">
            <a:avLst>
              <a:gd name="adj" fmla="val 16667"/>
            </a:avLst>
          </a:prstGeom>
          <a:solidFill>
            <a:schemeClr val="lt2"/>
          </a:solidFill>
          <a:ln w="2857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g18c830645d5_0_42"/>
          <p:cNvSpPr/>
          <p:nvPr/>
        </p:nvSpPr>
        <p:spPr>
          <a:xfrm>
            <a:off x="9094675" y="2214175"/>
            <a:ext cx="2670600" cy="940500"/>
          </a:xfrm>
          <a:prstGeom prst="rect">
            <a:avLst/>
          </a:prstGeom>
          <a:noFill/>
          <a:ln>
            <a:noFill/>
          </a:ln>
        </p:spPr>
        <p:txBody>
          <a:bodyPr spcFirstLastPara="1" wrap="square" lIns="90000" tIns="45000" rIns="90000" bIns="45000" anchor="t" anchorCtr="0">
            <a:noAutofit/>
          </a:bodyPr>
          <a:lstStyle/>
          <a:p>
            <a:pPr lvl="0" algn="just">
              <a:buSzPts val="1700"/>
            </a:pPr>
            <a:r>
              <a:rPr lang="it-IT" sz="1800" dirty="0">
                <a:latin typeface="Calibri"/>
                <a:ea typeface="Calibri"/>
                <a:cs typeface="Calibri"/>
                <a:sym typeface="Calibri"/>
              </a:rPr>
              <a:t>Di tutte queste qualità, quale contribuisce maggiormente a migliorare la tua autostima?:
</a:t>
            </a:r>
            <a:r>
              <a:rPr lang="en-GB" sz="1700" dirty="0">
                <a:latin typeface="Calibri"/>
                <a:ea typeface="Calibri"/>
                <a:cs typeface="Calibri"/>
                <a:sym typeface="Calibri"/>
              </a:rPr>
              <a:t>…</a:t>
            </a:r>
            <a:endParaRPr sz="1700" dirty="0">
              <a:latin typeface="Calibri"/>
              <a:ea typeface="Calibri"/>
              <a:cs typeface="Calibri"/>
              <a:sym typeface="Calibri"/>
            </a:endParaRPr>
          </a:p>
        </p:txBody>
      </p:sp>
      <p:sp>
        <p:nvSpPr>
          <p:cNvPr id="423" name="Google Shape;423;g18c830645d5_0_42"/>
          <p:cNvSpPr/>
          <p:nvPr/>
        </p:nvSpPr>
        <p:spPr>
          <a:xfrm>
            <a:off x="8969275" y="4217575"/>
            <a:ext cx="2921400" cy="1779600"/>
          </a:xfrm>
          <a:prstGeom prst="roundRect">
            <a:avLst>
              <a:gd name="adj" fmla="val 16667"/>
            </a:avLst>
          </a:prstGeom>
          <a:solidFill>
            <a:schemeClr val="lt2"/>
          </a:solidFill>
          <a:ln w="28575" cap="flat" cmpd="sng">
            <a:solidFill>
              <a:srgbClr val="FAB6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g18c830645d5_0_42"/>
          <p:cNvSpPr/>
          <p:nvPr/>
        </p:nvSpPr>
        <p:spPr>
          <a:xfrm>
            <a:off x="9094675" y="4217575"/>
            <a:ext cx="2670600" cy="342000"/>
          </a:xfrm>
          <a:prstGeom prst="rect">
            <a:avLst/>
          </a:prstGeom>
          <a:noFill/>
          <a:ln>
            <a:noFill/>
          </a:ln>
        </p:spPr>
        <p:txBody>
          <a:bodyPr spcFirstLastPara="1" wrap="square" lIns="90000" tIns="45000" rIns="90000" bIns="45000" anchor="t" anchorCtr="0">
            <a:noAutofit/>
          </a:bodyPr>
          <a:lstStyle/>
          <a:p>
            <a:pPr lvl="0" algn="just">
              <a:buSzPts val="1700"/>
            </a:pPr>
            <a:r>
              <a:rPr lang="it-IT" sz="1800" dirty="0">
                <a:latin typeface="Calibri"/>
                <a:ea typeface="Calibri"/>
                <a:cs typeface="Calibri"/>
                <a:sym typeface="Calibri"/>
              </a:rPr>
              <a:t>Il tuo dialogo interiore è positivo o negativo? Come potresti modificarlo?:
</a:t>
            </a:r>
            <a:r>
              <a:rPr lang="en-GB" sz="1700" dirty="0">
                <a:latin typeface="Calibri"/>
                <a:ea typeface="Calibri"/>
                <a:cs typeface="Calibri"/>
                <a:sym typeface="Calibri"/>
              </a:rPr>
              <a:t>…</a:t>
            </a:r>
            <a:endParaRPr sz="1700" dirty="0">
              <a:latin typeface="Calibri"/>
              <a:ea typeface="Calibri"/>
              <a:cs typeface="Calibri"/>
              <a:sym typeface="Calibri"/>
            </a:endParaRPr>
          </a:p>
        </p:txBody>
      </p:sp>
      <p:sp>
        <p:nvSpPr>
          <p:cNvPr id="425" name="Google Shape;425;g18c830645d5_0_42"/>
          <p:cNvSpPr/>
          <p:nvPr/>
        </p:nvSpPr>
        <p:spPr>
          <a:xfrm>
            <a:off x="1172975" y="4313675"/>
            <a:ext cx="2921400" cy="1779600"/>
          </a:xfrm>
          <a:prstGeom prst="roundRect">
            <a:avLst>
              <a:gd name="adj" fmla="val 16667"/>
            </a:avLst>
          </a:prstGeom>
          <a:solidFill>
            <a:schemeClr val="lt2"/>
          </a:solidFill>
          <a:ln w="2857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g18c830645d5_0_42"/>
          <p:cNvSpPr/>
          <p:nvPr/>
        </p:nvSpPr>
        <p:spPr>
          <a:xfrm>
            <a:off x="1298375" y="4313675"/>
            <a:ext cx="2670600" cy="940500"/>
          </a:xfrm>
          <a:prstGeom prst="rect">
            <a:avLst/>
          </a:prstGeom>
          <a:noFill/>
          <a:ln>
            <a:noFill/>
          </a:ln>
        </p:spPr>
        <p:txBody>
          <a:bodyPr spcFirstLastPara="1" wrap="square" lIns="90000" tIns="45000" rIns="90000" bIns="45000" anchor="t" anchorCtr="0">
            <a:noAutofit/>
          </a:bodyPr>
          <a:lstStyle/>
          <a:p>
            <a:pPr lvl="0" algn="just">
              <a:buSzPts val="1700"/>
            </a:pPr>
            <a:r>
              <a:rPr lang="it-IT" sz="1800" dirty="0">
                <a:latin typeface="Calibri"/>
                <a:ea typeface="Calibri"/>
                <a:cs typeface="Calibri"/>
                <a:sym typeface="Calibri"/>
              </a:rPr>
              <a:t>Quali aspetti di te stesso ti rendono più orgoglioso?
</a:t>
            </a:r>
            <a:r>
              <a:rPr lang="en-GB" sz="1700" dirty="0">
                <a:latin typeface="Calibri"/>
                <a:ea typeface="Calibri"/>
                <a:cs typeface="Calibri"/>
                <a:sym typeface="Calibri"/>
              </a:rPr>
              <a:t>…</a:t>
            </a:r>
            <a:endParaRPr sz="1700" dirty="0">
              <a:latin typeface="Calibri"/>
              <a:ea typeface="Calibri"/>
              <a:cs typeface="Calibri"/>
              <a:sym typeface="Calibri"/>
            </a:endParaRPr>
          </a:p>
        </p:txBody>
      </p:sp>
      <p:sp>
        <p:nvSpPr>
          <p:cNvPr id="427" name="Google Shape;427;g18c830645d5_0_42"/>
          <p:cNvSpPr/>
          <p:nvPr/>
        </p:nvSpPr>
        <p:spPr>
          <a:xfrm>
            <a:off x="4238025" y="4908575"/>
            <a:ext cx="4533600" cy="1184700"/>
          </a:xfrm>
          <a:prstGeom prst="roundRect">
            <a:avLst>
              <a:gd name="adj" fmla="val 16667"/>
            </a:avLst>
          </a:prstGeom>
          <a:solidFill>
            <a:schemeClr val="lt2"/>
          </a:solid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18c830645d5_0_42"/>
          <p:cNvSpPr/>
          <p:nvPr/>
        </p:nvSpPr>
        <p:spPr>
          <a:xfrm>
            <a:off x="4432625" y="4908575"/>
            <a:ext cx="4144500" cy="940500"/>
          </a:xfrm>
          <a:prstGeom prst="rect">
            <a:avLst/>
          </a:prstGeom>
          <a:noFill/>
          <a:ln>
            <a:noFill/>
          </a:ln>
        </p:spPr>
        <p:txBody>
          <a:bodyPr spcFirstLastPara="1" wrap="square" lIns="90000" tIns="45000" rIns="90000" bIns="45000" anchor="t" anchorCtr="0">
            <a:noAutofit/>
          </a:bodyPr>
          <a:lstStyle/>
          <a:p>
            <a:pPr lvl="0" algn="just">
              <a:buSzPts val="1700"/>
            </a:pPr>
            <a:r>
              <a:rPr lang="it-IT" sz="1800" dirty="0">
                <a:latin typeface="Calibri"/>
                <a:ea typeface="Calibri"/>
                <a:cs typeface="Calibri"/>
                <a:sym typeface="Calibri"/>
              </a:rPr>
              <a:t>Cosa vorresti migliorare di te stesso?
</a:t>
            </a:r>
            <a:r>
              <a:rPr lang="en-GB" sz="1700" dirty="0">
                <a:latin typeface="Calibri"/>
                <a:ea typeface="Calibri"/>
                <a:cs typeface="Calibri"/>
                <a:sym typeface="Calibri"/>
              </a:rPr>
              <a:t>…</a:t>
            </a:r>
            <a:endParaRPr sz="1700" dirty="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sp>
        <p:nvSpPr>
          <p:cNvPr id="433" name="Google Shape;433;g15765a99abe_0_0"/>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434" name="Google Shape;434;g15765a99abe_0_0"/>
          <p:cNvSpPr/>
          <p:nvPr/>
        </p:nvSpPr>
        <p:spPr>
          <a:xfrm>
            <a:off x="850799" y="860275"/>
            <a:ext cx="92544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7: Autovalutazione Perché è importante valorizzare se stessi?
</a:t>
            </a:r>
            <a:endParaRPr sz="2400" b="0" i="0" u="none" strike="noStrike" cap="none" dirty="0">
              <a:solidFill>
                <a:srgbClr val="000000"/>
              </a:solidFill>
              <a:latin typeface="Arial"/>
              <a:ea typeface="Arial"/>
              <a:cs typeface="Arial"/>
              <a:sym typeface="Arial"/>
            </a:endParaRPr>
          </a:p>
        </p:txBody>
      </p:sp>
      <p:sp>
        <p:nvSpPr>
          <p:cNvPr id="435" name="Google Shape;435;g15765a99abe_0_0"/>
          <p:cNvSpPr txBox="1"/>
          <p:nvPr/>
        </p:nvSpPr>
        <p:spPr>
          <a:xfrm>
            <a:off x="820175" y="1392825"/>
            <a:ext cx="10765800" cy="923299"/>
          </a:xfrm>
          <a:prstGeom prst="rect">
            <a:avLst/>
          </a:prstGeom>
          <a:noFill/>
          <a:ln>
            <a:noFill/>
          </a:ln>
        </p:spPr>
        <p:txBody>
          <a:bodyPr spcFirstLastPara="1" wrap="square" lIns="91425" tIns="91425" rIns="91425" bIns="91425" anchor="t" anchorCtr="0">
            <a:spAutoFit/>
          </a:bodyPr>
          <a:lstStyle/>
          <a:p>
            <a:pPr lvl="0" algn="just">
              <a:buSzPts val="2400"/>
            </a:pPr>
            <a:r>
              <a:rPr lang="it-IT" sz="2400" b="1" dirty="0">
                <a:solidFill>
                  <a:srgbClr val="EA4E46"/>
                </a:solidFill>
                <a:latin typeface="Calibri"/>
                <a:ea typeface="Calibri"/>
                <a:cs typeface="Calibri"/>
                <a:sym typeface="Calibri"/>
              </a:rPr>
              <a:t>Effetti positivi dello sviluppo dell'autostima 
</a:t>
            </a:r>
            <a:endParaRPr sz="100" b="0" i="0" u="none" strike="noStrike" cap="none" dirty="0">
              <a:solidFill>
                <a:schemeClr val="dk1"/>
              </a:solidFill>
              <a:latin typeface="Arial"/>
              <a:ea typeface="Arial"/>
              <a:cs typeface="Arial"/>
              <a:sym typeface="Arial"/>
            </a:endParaRPr>
          </a:p>
        </p:txBody>
      </p:sp>
      <p:sp>
        <p:nvSpPr>
          <p:cNvPr id="436" name="Google Shape;436;g15765a99abe_0_0"/>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437" name="Google Shape;437;g15765a99abe_0_0"/>
          <p:cNvSpPr/>
          <p:nvPr/>
        </p:nvSpPr>
        <p:spPr>
          <a:xfrm>
            <a:off x="986012" y="2824275"/>
            <a:ext cx="3511309" cy="2640900"/>
          </a:xfrm>
          <a:prstGeom prst="rect">
            <a:avLst/>
          </a:prstGeom>
          <a:noFill/>
          <a:ln>
            <a:noFill/>
          </a:ln>
        </p:spPr>
        <p:txBody>
          <a:bodyPr spcFirstLastPara="1" wrap="square" lIns="90000" tIns="45000" rIns="90000" bIns="45000" anchor="t" anchorCtr="0">
            <a:noAutofit/>
          </a:bodyPr>
          <a:lstStyle/>
          <a:p>
            <a:pPr marL="457200" lvl="0" indent="-336550" algn="just">
              <a:buSzPts val="1700"/>
              <a:buFont typeface="Calibri"/>
              <a:buChar char="●"/>
            </a:pPr>
            <a:r>
              <a:rPr lang="it-IT" sz="1800" dirty="0">
                <a:latin typeface="Calibri"/>
                <a:ea typeface="Calibri"/>
                <a:cs typeface="Calibri"/>
                <a:sym typeface="Calibri"/>
              </a:rPr>
              <a:t>Favorisce l'apprendimento.
Aiuta a superare le difficoltà personali.
Aiuta a far fronte allo stress in modo più efficace.
Stimola l'autonomia personale.</a:t>
            </a:r>
            <a:endParaRPr sz="1800" b="1" i="0" u="none" strike="noStrike" cap="none" dirty="0">
              <a:solidFill>
                <a:srgbClr val="000000"/>
              </a:solidFill>
              <a:latin typeface="Calibri"/>
              <a:ea typeface="Calibri"/>
              <a:cs typeface="Calibri"/>
              <a:sym typeface="Calibri"/>
            </a:endParaRPr>
          </a:p>
        </p:txBody>
      </p:sp>
      <p:sp>
        <p:nvSpPr>
          <p:cNvPr id="438" name="Google Shape;438;g15765a99abe_0_0"/>
          <p:cNvSpPr/>
          <p:nvPr/>
        </p:nvSpPr>
        <p:spPr>
          <a:xfrm rot="5400000">
            <a:off x="805889" y="1999388"/>
            <a:ext cx="3860100" cy="40254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15765a99abe_0_0"/>
          <p:cNvSpPr/>
          <p:nvPr/>
        </p:nvSpPr>
        <p:spPr>
          <a:xfrm rot="5400000">
            <a:off x="7525966" y="1975373"/>
            <a:ext cx="3860100" cy="4025306"/>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g15765a99abe_0_0"/>
          <p:cNvPicPr preferRelativeResize="0"/>
          <p:nvPr/>
        </p:nvPicPr>
        <p:blipFill rotWithShape="1">
          <a:blip r:embed="rId4">
            <a:alphaModFix/>
          </a:blip>
          <a:srcRect/>
          <a:stretch/>
        </p:blipFill>
        <p:spPr>
          <a:xfrm>
            <a:off x="4901038" y="2814400"/>
            <a:ext cx="2389925" cy="2347248"/>
          </a:xfrm>
          <a:prstGeom prst="rect">
            <a:avLst/>
          </a:prstGeom>
          <a:noFill/>
          <a:ln>
            <a:noFill/>
          </a:ln>
        </p:spPr>
      </p:pic>
      <p:sp>
        <p:nvSpPr>
          <p:cNvPr id="441" name="Google Shape;441;g15765a99abe_0_0"/>
          <p:cNvSpPr/>
          <p:nvPr/>
        </p:nvSpPr>
        <p:spPr>
          <a:xfrm>
            <a:off x="7706043" y="2824275"/>
            <a:ext cx="3499800" cy="2640900"/>
          </a:xfrm>
          <a:prstGeom prst="rect">
            <a:avLst/>
          </a:prstGeom>
          <a:noFill/>
          <a:ln>
            <a:noFill/>
          </a:ln>
        </p:spPr>
        <p:txBody>
          <a:bodyPr spcFirstLastPara="1" wrap="square" lIns="90000" tIns="45000" rIns="90000" bIns="45000" anchor="t" anchorCtr="0">
            <a:noAutofit/>
          </a:bodyPr>
          <a:lstStyle/>
          <a:p>
            <a:pPr marL="457200" lvl="0" indent="-342900" algn="just">
              <a:buSzPts val="1800"/>
              <a:buFont typeface="Calibri"/>
              <a:buChar char="●"/>
            </a:pPr>
            <a:r>
              <a:rPr lang="it-IT" sz="1800" dirty="0">
                <a:latin typeface="Calibri"/>
                <a:ea typeface="Calibri"/>
                <a:cs typeface="Calibri"/>
                <a:sym typeface="Calibri"/>
              </a:rPr>
              <a:t>Sviluppa la creatività.
Produce soddisfazione generale con la vita.
Promuove la proiezione futura.
Aumenta la qualità della vita.
Aiuta a stabilire relazioni sociali sane</a:t>
            </a:r>
            <a:r>
              <a:rPr lang="en-GB" sz="1800" b="1" i="0" u="none" strike="noStrike" cap="none" dirty="0">
                <a:solidFill>
                  <a:srgbClr val="000000"/>
                </a:solidFill>
                <a:latin typeface="Calibri"/>
                <a:ea typeface="Calibri"/>
                <a:cs typeface="Calibri"/>
                <a:sym typeface="Calibri"/>
              </a:rPr>
              <a:t>.</a:t>
            </a:r>
            <a:endParaRPr sz="18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
        <p:cNvGrpSpPr/>
        <p:nvPr/>
      </p:nvGrpSpPr>
      <p:grpSpPr>
        <a:xfrm>
          <a:off x="0" y="0"/>
          <a:ext cx="0" cy="0"/>
          <a:chOff x="0" y="0"/>
          <a:chExt cx="0" cy="0"/>
        </a:xfrm>
      </p:grpSpPr>
      <p:sp>
        <p:nvSpPr>
          <p:cNvPr id="446" name="Google Shape;446;g18c830645d5_0_12"/>
          <p:cNvSpPr/>
          <p:nvPr/>
        </p:nvSpPr>
        <p:spPr>
          <a:xfrm>
            <a:off x="905755" y="2930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447" name="Google Shape;447;g18c830645d5_0_12"/>
          <p:cNvSpPr/>
          <p:nvPr/>
        </p:nvSpPr>
        <p:spPr>
          <a:xfrm>
            <a:off x="905750" y="1014100"/>
            <a:ext cx="10014300" cy="460200"/>
          </a:xfrm>
          <a:prstGeom prst="rect">
            <a:avLst/>
          </a:prstGeom>
          <a:noFill/>
          <a:ln>
            <a:noFill/>
          </a:ln>
        </p:spPr>
        <p:txBody>
          <a:bodyPr spcFirstLastPara="1" wrap="square" lIns="90000" tIns="45000" rIns="90000" bIns="45000" anchor="t" anchorCtr="0">
            <a:noAutofit/>
          </a:bodyPr>
          <a:lstStyle/>
          <a:p>
            <a:pPr lvl="0">
              <a:buClr>
                <a:schemeClr val="dk1"/>
              </a:buClr>
              <a:buSzPts val="2400"/>
            </a:pPr>
            <a:r>
              <a:rPr lang="it-IT" sz="2400" dirty="0">
                <a:solidFill>
                  <a:srgbClr val="21B4A9"/>
                </a:solidFill>
                <a:latin typeface="Calibri"/>
                <a:ea typeface="Calibri"/>
                <a:cs typeface="Calibri"/>
                <a:sym typeface="Calibri"/>
              </a:rPr>
              <a:t>Sezione 7: Lavorare sulla mia autostima. Valorizzare ciò che so fare</a:t>
            </a:r>
            <a:r>
              <a:rPr lang="en-GB" sz="2400" dirty="0">
                <a:solidFill>
                  <a:srgbClr val="21B4A9"/>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448" name="Google Shape;448;g18c830645d5_0_12"/>
          <p:cNvSpPr/>
          <p:nvPr/>
        </p:nvSpPr>
        <p:spPr>
          <a:xfrm>
            <a:off x="2001425" y="6279550"/>
            <a:ext cx="62421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449" name="Google Shape;449;g18c830645d5_0_12"/>
          <p:cNvSpPr/>
          <p:nvPr/>
        </p:nvSpPr>
        <p:spPr>
          <a:xfrm>
            <a:off x="940200" y="1556375"/>
            <a:ext cx="10311600" cy="1013700"/>
          </a:xfrm>
          <a:prstGeom prst="rect">
            <a:avLst/>
          </a:prstGeom>
          <a:noFill/>
          <a:ln>
            <a:noFill/>
          </a:ln>
        </p:spPr>
        <p:txBody>
          <a:bodyPr spcFirstLastPara="1" wrap="square" lIns="90000" tIns="45000" rIns="90000" bIns="45000" anchor="t" anchorCtr="0">
            <a:noAutofit/>
          </a:bodyPr>
          <a:lstStyle/>
          <a:p>
            <a:pPr lvl="0" algn="just">
              <a:buSzPts val="1800"/>
            </a:pPr>
            <a:r>
              <a:rPr lang="it-IT" sz="1800" dirty="0">
                <a:latin typeface="Calibri"/>
                <a:ea typeface="Calibri"/>
                <a:cs typeface="Calibri"/>
                <a:sym typeface="Calibri"/>
              </a:rPr>
              <a:t>Le donne multifunzionali hanno numerose qualità e capacità. È importante non solo riconoscerle, ma è anche essenziale valorizzarle positivamente. Questo a sua volta migliorerà la nostra percezione di noi stessi e ci aiuterà a migliorare la nostra fiducia in noi stessi. 
</a:t>
            </a:r>
            <a:endParaRPr sz="1800" dirty="0">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dirty="0">
              <a:latin typeface="Calibri"/>
              <a:ea typeface="Calibri"/>
              <a:cs typeface="Calibri"/>
              <a:sym typeface="Calibri"/>
            </a:endParaRPr>
          </a:p>
        </p:txBody>
      </p:sp>
      <p:sp>
        <p:nvSpPr>
          <p:cNvPr id="450" name="Google Shape;450;g18c830645d5_0_12"/>
          <p:cNvSpPr txBox="1"/>
          <p:nvPr/>
        </p:nvSpPr>
        <p:spPr>
          <a:xfrm>
            <a:off x="6704330" y="2482290"/>
            <a:ext cx="5074500" cy="2862282"/>
          </a:xfrm>
          <a:prstGeom prst="rect">
            <a:avLst/>
          </a:prstGeom>
          <a:noFill/>
          <a:ln w="9525" cap="flat" cmpd="sng">
            <a:solidFill>
              <a:srgbClr val="1C8C7F"/>
            </a:solidFill>
            <a:prstDash val="solid"/>
            <a:round/>
            <a:headEnd type="none" w="sm" len="sm"/>
            <a:tailEnd type="none" w="sm" len="sm"/>
          </a:ln>
        </p:spPr>
        <p:txBody>
          <a:bodyPr spcFirstLastPara="1" wrap="square" lIns="91425" tIns="45700" rIns="91425" bIns="45700" anchor="t" anchorCtr="0">
            <a:spAutoFit/>
          </a:bodyPr>
          <a:lstStyle/>
          <a:p>
            <a:pPr lvl="0" algn="just">
              <a:buSzPts val="2400"/>
            </a:pPr>
            <a:r>
              <a:rPr lang="it-IT" sz="1800" b="1" dirty="0">
                <a:latin typeface="Calibri"/>
                <a:ea typeface="Calibri"/>
                <a:cs typeface="Calibri"/>
                <a:sym typeface="Calibri"/>
              </a:rPr>
              <a:t>Ti aiutiamo a valutare le tue qualità e capacità...
- </a:t>
            </a:r>
            <a:r>
              <a:rPr lang="it-IT" sz="1800" dirty="0">
                <a:latin typeface="Calibri"/>
                <a:ea typeface="Calibri"/>
                <a:cs typeface="Calibri"/>
                <a:sym typeface="Calibri"/>
              </a:rPr>
              <a:t>Fai una lista di tutti i compiti e le attività che svolgi durante il giorno. 
- Fai un elenco delle conoscenze necessarie per svolgere queste attività.
- Fai un elenco delle competenze necessarie per svolgere queste attività.
- Rifletti sul valore delle tue conoscenze e abilità per essere in grado di svolgere tutti questi compiti. 
</a:t>
            </a:r>
            <a:endParaRPr sz="1800" dirty="0">
              <a:latin typeface="Calibri"/>
              <a:ea typeface="Calibri"/>
              <a:cs typeface="Calibri"/>
              <a:sym typeface="Calibri"/>
            </a:endParaRPr>
          </a:p>
        </p:txBody>
      </p:sp>
      <p:sp>
        <p:nvSpPr>
          <p:cNvPr id="451" name="Google Shape;451;g18c830645d5_0_12"/>
          <p:cNvSpPr txBox="1"/>
          <p:nvPr/>
        </p:nvSpPr>
        <p:spPr>
          <a:xfrm>
            <a:off x="6672975" y="5710175"/>
            <a:ext cx="5137200" cy="527037"/>
          </a:xfrm>
          <a:prstGeom prst="rect">
            <a:avLst/>
          </a:prstGeom>
          <a:solidFill>
            <a:srgbClr val="A2C4C9"/>
          </a:solidFill>
          <a:ln w="38100" cap="flat" cmpd="sng">
            <a:solidFill>
              <a:srgbClr val="FAB632"/>
            </a:solidFill>
            <a:prstDash val="solid"/>
            <a:round/>
            <a:headEnd type="none" w="sm" len="sm"/>
            <a:tailEnd type="none" w="sm" len="sm"/>
          </a:ln>
        </p:spPr>
        <p:txBody>
          <a:bodyPr spcFirstLastPara="1" wrap="square" lIns="91425" tIns="91425" rIns="91425" bIns="91425" anchor="t" anchorCtr="0">
            <a:spAutoFit/>
          </a:bodyPr>
          <a:lstStyle/>
          <a:p>
            <a:pPr lvl="0" algn="ctr">
              <a:lnSpc>
                <a:spcPct val="114999"/>
              </a:lnSpc>
              <a:spcBef>
                <a:spcPts val="600"/>
              </a:spcBef>
            </a:pPr>
            <a:r>
              <a:rPr lang="it-IT" sz="1500" b="1" dirty="0">
                <a:solidFill>
                  <a:schemeClr val="dk1"/>
                </a:solidFill>
                <a:latin typeface="Calibri"/>
                <a:ea typeface="Calibri"/>
                <a:cs typeface="Calibri"/>
                <a:sym typeface="Calibri"/>
              </a:rPr>
              <a:t>Questa lista sarà la tua risorsa per ricordarti quanto vali</a:t>
            </a:r>
            <a:r>
              <a:rPr lang="en-GB" sz="1500" b="1" dirty="0">
                <a:solidFill>
                  <a:schemeClr val="dk1"/>
                </a:solidFill>
                <a:latin typeface="Calibri"/>
                <a:ea typeface="Calibri"/>
                <a:cs typeface="Calibri"/>
                <a:sym typeface="Calibri"/>
              </a:rPr>
              <a:t>. </a:t>
            </a:r>
            <a:endParaRPr sz="1500" b="1" dirty="0">
              <a:solidFill>
                <a:schemeClr val="dk1"/>
              </a:solidFill>
              <a:latin typeface="Calibri"/>
              <a:ea typeface="Calibri"/>
              <a:cs typeface="Calibri"/>
              <a:sym typeface="Calibri"/>
            </a:endParaRPr>
          </a:p>
        </p:txBody>
      </p:sp>
      <p:pic>
        <p:nvPicPr>
          <p:cNvPr id="452" name="Google Shape;452;g18c830645d5_0_12"/>
          <p:cNvPicPr preferRelativeResize="0"/>
          <p:nvPr/>
        </p:nvPicPr>
        <p:blipFill rotWithShape="1">
          <a:blip r:embed="rId4">
            <a:alphaModFix/>
          </a:blip>
          <a:srcRect t="8875"/>
          <a:stretch/>
        </p:blipFill>
        <p:spPr>
          <a:xfrm>
            <a:off x="3274925" y="2652151"/>
            <a:ext cx="2716425" cy="3102525"/>
          </a:xfrm>
          <a:prstGeom prst="rect">
            <a:avLst/>
          </a:prstGeom>
          <a:noFill/>
          <a:ln>
            <a:noFill/>
          </a:ln>
        </p:spPr>
      </p:pic>
      <p:sp>
        <p:nvSpPr>
          <p:cNvPr id="453" name="Google Shape;453;g18c830645d5_0_12"/>
          <p:cNvSpPr txBox="1"/>
          <p:nvPr/>
        </p:nvSpPr>
        <p:spPr>
          <a:xfrm>
            <a:off x="215374" y="4478550"/>
            <a:ext cx="2555700" cy="951769"/>
          </a:xfrm>
          <a:prstGeom prst="rect">
            <a:avLst/>
          </a:prstGeom>
          <a:solidFill>
            <a:srgbClr val="FFF2CC"/>
          </a:solidFill>
          <a:ln w="38100" cap="flat" cmpd="sng">
            <a:solidFill>
              <a:srgbClr val="1C8C7F"/>
            </a:solidFill>
            <a:prstDash val="solid"/>
            <a:round/>
            <a:headEnd type="none" w="sm" len="sm"/>
            <a:tailEnd type="none" w="sm" len="sm"/>
          </a:ln>
        </p:spPr>
        <p:txBody>
          <a:bodyPr spcFirstLastPara="1" wrap="square" lIns="91425" tIns="91425" rIns="91425" bIns="91425" anchor="t" anchorCtr="0">
            <a:spAutoFit/>
          </a:bodyPr>
          <a:lstStyle/>
          <a:p>
            <a:pPr lvl="0" algn="ctr">
              <a:lnSpc>
                <a:spcPct val="114999"/>
              </a:lnSpc>
              <a:spcBef>
                <a:spcPts val="600"/>
              </a:spcBef>
            </a:pPr>
            <a:r>
              <a:rPr lang="it-IT" sz="1300" b="1" dirty="0">
                <a:solidFill>
                  <a:schemeClr val="dk1"/>
                </a:solidFill>
                <a:latin typeface="Calibri"/>
                <a:ea typeface="Calibri"/>
                <a:cs typeface="Calibri"/>
                <a:sym typeface="Calibri"/>
              </a:rPr>
              <a:t>Scrivi sulle radici di questo albero i compiti del tuo giorno per giorno</a:t>
            </a:r>
            <a:r>
              <a:rPr lang="en-GB" sz="1300" b="1" dirty="0">
                <a:solidFill>
                  <a:schemeClr val="dk1"/>
                </a:solidFill>
                <a:latin typeface="Calibri"/>
                <a:ea typeface="Calibri"/>
                <a:cs typeface="Calibri"/>
                <a:sym typeface="Calibri"/>
              </a:rPr>
              <a:t>.</a:t>
            </a:r>
            <a:endParaRPr sz="1300" b="1" dirty="0">
              <a:solidFill>
                <a:schemeClr val="dk1"/>
              </a:solidFill>
              <a:latin typeface="Calibri"/>
              <a:ea typeface="Calibri"/>
              <a:cs typeface="Calibri"/>
              <a:sym typeface="Calibri"/>
            </a:endParaRPr>
          </a:p>
        </p:txBody>
      </p:sp>
      <p:sp>
        <p:nvSpPr>
          <p:cNvPr id="454" name="Google Shape;454;g18c830645d5_0_12"/>
          <p:cNvSpPr txBox="1"/>
          <p:nvPr/>
        </p:nvSpPr>
        <p:spPr>
          <a:xfrm>
            <a:off x="215374" y="2895288"/>
            <a:ext cx="2555700" cy="721706"/>
          </a:xfrm>
          <a:prstGeom prst="rect">
            <a:avLst/>
          </a:prstGeom>
          <a:solidFill>
            <a:srgbClr val="FFF2CC"/>
          </a:solidFill>
          <a:ln w="38100" cap="flat" cmpd="sng">
            <a:solidFill>
              <a:srgbClr val="1C8C7F"/>
            </a:solidFill>
            <a:prstDash val="solid"/>
            <a:round/>
            <a:headEnd type="none" w="sm" len="sm"/>
            <a:tailEnd type="none" w="sm" len="sm"/>
          </a:ln>
        </p:spPr>
        <p:txBody>
          <a:bodyPr spcFirstLastPara="1" wrap="square" lIns="91425" tIns="91425" rIns="91425" bIns="91425" anchor="t" anchorCtr="0">
            <a:spAutoFit/>
          </a:bodyPr>
          <a:lstStyle/>
          <a:p>
            <a:pPr lvl="0" algn="ctr">
              <a:lnSpc>
                <a:spcPct val="114999"/>
              </a:lnSpc>
              <a:spcBef>
                <a:spcPts val="600"/>
              </a:spcBef>
            </a:pPr>
            <a:r>
              <a:rPr lang="it-IT" sz="1300" b="1" dirty="0">
                <a:solidFill>
                  <a:schemeClr val="dk1"/>
                </a:solidFill>
                <a:latin typeface="Calibri"/>
                <a:ea typeface="Calibri"/>
                <a:cs typeface="Calibri"/>
                <a:sym typeface="Calibri"/>
              </a:rPr>
              <a:t>Scrivi sui rami di questo albero le tue conoscenze e abilità</a:t>
            </a:r>
            <a:r>
              <a:rPr lang="en-GB" sz="1300" b="1" dirty="0">
                <a:solidFill>
                  <a:schemeClr val="dk1"/>
                </a:solidFill>
                <a:latin typeface="Calibri"/>
                <a:ea typeface="Calibri"/>
                <a:cs typeface="Calibri"/>
                <a:sym typeface="Calibri"/>
              </a:rPr>
              <a:t>.</a:t>
            </a:r>
            <a:endParaRPr sz="1300" b="1" dirty="0">
              <a:solidFill>
                <a:schemeClr val="dk1"/>
              </a:solidFill>
              <a:latin typeface="Calibri"/>
              <a:ea typeface="Calibri"/>
              <a:cs typeface="Calibri"/>
              <a:sym typeface="Calibri"/>
            </a:endParaRPr>
          </a:p>
        </p:txBody>
      </p:sp>
      <p:cxnSp>
        <p:nvCxnSpPr>
          <p:cNvPr id="455" name="Google Shape;455;g18c830645d5_0_12"/>
          <p:cNvCxnSpPr>
            <a:stCxn id="454" idx="3"/>
          </p:cNvCxnSpPr>
          <p:nvPr/>
        </p:nvCxnSpPr>
        <p:spPr>
          <a:xfrm>
            <a:off x="2771074" y="3256141"/>
            <a:ext cx="1329600" cy="550697"/>
          </a:xfrm>
          <a:prstGeom prst="straightConnector1">
            <a:avLst/>
          </a:prstGeom>
          <a:noFill/>
          <a:ln w="28575" cap="flat" cmpd="sng">
            <a:solidFill>
              <a:srgbClr val="C00000"/>
            </a:solidFill>
            <a:prstDash val="solid"/>
            <a:round/>
            <a:headEnd type="none" w="med" len="med"/>
            <a:tailEnd type="triangle" w="med" len="med"/>
          </a:ln>
        </p:spPr>
      </p:cxnSp>
      <p:cxnSp>
        <p:nvCxnSpPr>
          <p:cNvPr id="456" name="Google Shape;456;g18c830645d5_0_12"/>
          <p:cNvCxnSpPr>
            <a:stCxn id="453" idx="3"/>
            <a:endCxn id="452" idx="2"/>
          </p:cNvCxnSpPr>
          <p:nvPr/>
        </p:nvCxnSpPr>
        <p:spPr>
          <a:xfrm>
            <a:off x="2771074" y="4954435"/>
            <a:ext cx="1862064" cy="800241"/>
          </a:xfrm>
          <a:prstGeom prst="straightConnector1">
            <a:avLst/>
          </a:prstGeom>
          <a:noFill/>
          <a:ln w="28575" cap="flat" cmpd="sng">
            <a:solidFill>
              <a:srgbClr val="C00000"/>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sp>
        <p:nvSpPr>
          <p:cNvPr id="461" name="Google Shape;461;g18c830645d5_0_48"/>
          <p:cNvSpPr/>
          <p:nvPr/>
        </p:nvSpPr>
        <p:spPr>
          <a:xfrm>
            <a:off x="907068" y="117505"/>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462" name="Google Shape;462;g18c830645d5_0_48"/>
          <p:cNvSpPr/>
          <p:nvPr/>
        </p:nvSpPr>
        <p:spPr>
          <a:xfrm>
            <a:off x="907063" y="838575"/>
            <a:ext cx="10014300" cy="460200"/>
          </a:xfrm>
          <a:prstGeom prst="rect">
            <a:avLst/>
          </a:prstGeom>
          <a:noFill/>
          <a:ln>
            <a:noFill/>
          </a:ln>
        </p:spPr>
        <p:txBody>
          <a:bodyPr spcFirstLastPara="1" wrap="square" lIns="90000" tIns="45000" rIns="90000" bIns="45000" anchor="t" anchorCtr="0">
            <a:noAutofit/>
          </a:bodyPr>
          <a:lstStyle/>
          <a:p>
            <a:pPr lvl="0">
              <a:buClr>
                <a:schemeClr val="dk1"/>
              </a:buClr>
              <a:buSzPts val="2400"/>
            </a:pPr>
            <a:r>
              <a:rPr lang="it-IT" sz="2400" dirty="0">
                <a:solidFill>
                  <a:srgbClr val="21B4A9"/>
                </a:solidFill>
                <a:latin typeface="Calibri"/>
                <a:ea typeface="Calibri"/>
                <a:cs typeface="Calibri"/>
                <a:sym typeface="Calibri"/>
              </a:rPr>
              <a:t>Sezione 7: Lavorare sulla mia autostima. Mi valuto in maniera corretta?
</a:t>
            </a:r>
            <a:endParaRPr sz="2400" b="0" i="0" u="none" strike="noStrike" cap="none" dirty="0">
              <a:solidFill>
                <a:srgbClr val="000000"/>
              </a:solidFill>
              <a:latin typeface="Arial"/>
              <a:ea typeface="Arial"/>
              <a:cs typeface="Arial"/>
              <a:sym typeface="Arial"/>
            </a:endParaRPr>
          </a:p>
        </p:txBody>
      </p:sp>
      <p:sp>
        <p:nvSpPr>
          <p:cNvPr id="463" name="Google Shape;463;g18c830645d5_0_48"/>
          <p:cNvSpPr/>
          <p:nvPr/>
        </p:nvSpPr>
        <p:spPr>
          <a:xfrm>
            <a:off x="2001425" y="6279550"/>
            <a:ext cx="62421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464" name="Google Shape;464;g18c830645d5_0_48"/>
          <p:cNvSpPr/>
          <p:nvPr/>
        </p:nvSpPr>
        <p:spPr>
          <a:xfrm>
            <a:off x="973350" y="1380850"/>
            <a:ext cx="10311600" cy="953100"/>
          </a:xfrm>
          <a:prstGeom prst="rect">
            <a:avLst/>
          </a:prstGeom>
          <a:noFill/>
          <a:ln>
            <a:noFill/>
          </a:ln>
        </p:spPr>
        <p:txBody>
          <a:bodyPr spcFirstLastPara="1" wrap="square" lIns="90000" tIns="45000" rIns="90000" bIns="45000" anchor="t" anchorCtr="0">
            <a:noAutofit/>
          </a:bodyPr>
          <a:lstStyle/>
          <a:p>
            <a:pPr lvl="0" algn="just">
              <a:buSzPts val="1800"/>
            </a:pPr>
            <a:r>
              <a:rPr lang="it-IT" sz="1800" b="1" dirty="0">
                <a:latin typeface="Calibri"/>
                <a:ea typeface="Calibri"/>
                <a:cs typeface="Calibri"/>
                <a:sym typeface="Calibri"/>
              </a:rPr>
              <a:t>Rifletti sul tuo auto-giudizio, sei o non sei giusto con te stesso?... </a:t>
            </a:r>
            <a:r>
              <a:rPr lang="it-IT" sz="1800" dirty="0">
                <a:latin typeface="Calibri"/>
                <a:ea typeface="Calibri"/>
                <a:cs typeface="Calibri"/>
                <a:sym typeface="Calibri"/>
              </a:rPr>
              <a:t>Qui proponiamo un esercizio in modo che tu sia consapevole dei tuoi meriti e dei tuoi errori e di come ti senti al riguardo. Ricorda che i tuoi errori non sono fallimenti, sono esperienze che ti permetteranno di migliorare in futuro</a:t>
            </a:r>
            <a:r>
              <a:rPr lang="en-GB" sz="1800" dirty="0">
                <a:latin typeface="Calibri"/>
                <a:ea typeface="Calibri"/>
                <a:cs typeface="Calibri"/>
                <a:sym typeface="Calibri"/>
              </a:rPr>
              <a:t>.</a:t>
            </a:r>
            <a:endParaRPr dirty="0"/>
          </a:p>
          <a:p>
            <a:pPr marL="0" marR="0" lvl="0" indent="0" algn="just" rtl="0">
              <a:lnSpc>
                <a:spcPct val="100000"/>
              </a:lnSpc>
              <a:spcBef>
                <a:spcPts val="0"/>
              </a:spcBef>
              <a:spcAft>
                <a:spcPts val="0"/>
              </a:spcAft>
              <a:buClr>
                <a:srgbClr val="000000"/>
              </a:buClr>
              <a:buSzPts val="1800"/>
              <a:buFont typeface="Arial"/>
              <a:buNone/>
            </a:pPr>
            <a:endParaRPr sz="1800" dirty="0">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dirty="0">
              <a:latin typeface="Calibri"/>
              <a:ea typeface="Calibri"/>
              <a:cs typeface="Calibri"/>
              <a:sym typeface="Calibri"/>
            </a:endParaRPr>
          </a:p>
        </p:txBody>
      </p:sp>
      <p:sp>
        <p:nvSpPr>
          <p:cNvPr id="465" name="Google Shape;465;g18c830645d5_0_48"/>
          <p:cNvSpPr txBox="1"/>
          <p:nvPr/>
        </p:nvSpPr>
        <p:spPr>
          <a:xfrm>
            <a:off x="907075" y="2485650"/>
            <a:ext cx="5247900" cy="2800726"/>
          </a:xfrm>
          <a:prstGeom prst="rect">
            <a:avLst/>
          </a:prstGeom>
          <a:noFill/>
          <a:ln w="19050" cap="flat" cmpd="sng">
            <a:solidFill>
              <a:srgbClr val="FAB632"/>
            </a:solidFill>
            <a:prstDash val="solid"/>
            <a:round/>
            <a:headEnd type="none" w="sm" len="sm"/>
            <a:tailEnd type="none" w="sm" len="sm"/>
          </a:ln>
        </p:spPr>
        <p:txBody>
          <a:bodyPr spcFirstLastPara="1" wrap="square" lIns="91425" tIns="45700" rIns="91425" bIns="45700" anchor="t" anchorCtr="0">
            <a:spAutoFit/>
          </a:bodyPr>
          <a:lstStyle/>
          <a:p>
            <a:pPr lvl="0" algn="just">
              <a:buSzPts val="2400"/>
            </a:pPr>
            <a:r>
              <a:rPr lang="it-IT" sz="1600" b="1" dirty="0">
                <a:latin typeface="Calibri"/>
                <a:ea typeface="Calibri"/>
                <a:cs typeface="Calibri"/>
                <a:sym typeface="Calibri"/>
              </a:rPr>
              <a:t>Descrivi una situazione di cui sei orgoglioso, in cui qualcosa è andata bene per te:
</a:t>
            </a:r>
            <a:endParaRPr sz="1600" dirty="0">
              <a:latin typeface="Calibri"/>
              <a:ea typeface="Calibri"/>
              <a:cs typeface="Calibri"/>
              <a:sym typeface="Calibri"/>
            </a:endParaRPr>
          </a:p>
          <a:p>
            <a:pPr lvl="0" algn="just"/>
            <a:r>
              <a:rPr lang="it-IT" sz="1600" dirty="0">
                <a:latin typeface="Calibri"/>
                <a:ea typeface="Calibri"/>
                <a:cs typeface="Calibri"/>
                <a:sym typeface="Calibri"/>
              </a:rPr>
              <a:t>Come ti sei sentito? Dai un nome alle emozioni che hai vissuto, sii il più dettagliato possibile.</a:t>
            </a:r>
          </a:p>
          <a:p>
            <a:pPr lvl="0" algn="just"/>
            <a:r>
              <a:rPr lang="it-IT" sz="1600" dirty="0">
                <a:latin typeface="Calibri"/>
                <a:ea typeface="Calibri"/>
                <a:cs typeface="Calibri"/>
                <a:sym typeface="Calibri"/>
              </a:rPr>
              <a:t>
Come l'hai presa? Quali tue qualità hanno favorito il successo?</a:t>
            </a:r>
          </a:p>
          <a:p>
            <a:pPr lvl="0" algn="just"/>
            <a:r>
              <a:rPr lang="it-IT" sz="1600" dirty="0">
                <a:latin typeface="Calibri"/>
                <a:ea typeface="Calibri"/>
                <a:cs typeface="Calibri"/>
                <a:sym typeface="Calibri"/>
              </a:rPr>
              <a:t>
In che modo questo ha influenzato la tua autostima?
</a:t>
            </a:r>
            <a:endParaRPr sz="1700" dirty="0">
              <a:latin typeface="Calibri"/>
              <a:ea typeface="Calibri"/>
              <a:cs typeface="Calibri"/>
              <a:sym typeface="Calibri"/>
            </a:endParaRPr>
          </a:p>
        </p:txBody>
      </p:sp>
      <p:sp>
        <p:nvSpPr>
          <p:cNvPr id="466" name="Google Shape;466;g18c830645d5_0_48"/>
          <p:cNvSpPr txBox="1"/>
          <p:nvPr/>
        </p:nvSpPr>
        <p:spPr>
          <a:xfrm>
            <a:off x="6320100" y="2485650"/>
            <a:ext cx="5753400" cy="2832300"/>
          </a:xfrm>
          <a:prstGeom prst="rect">
            <a:avLst/>
          </a:prstGeom>
          <a:noFill/>
          <a:ln w="19050" cap="flat" cmpd="sng">
            <a:solidFill>
              <a:srgbClr val="FAB632"/>
            </a:solidFill>
            <a:prstDash val="solid"/>
            <a:round/>
            <a:headEnd type="none" w="sm" len="sm"/>
            <a:tailEnd type="none" w="sm" len="sm"/>
          </a:ln>
          <a:effectLst>
            <a:outerShdw blurRad="42863" dist="9525" dir="5400000" algn="bl" rotWithShape="0">
              <a:schemeClr val="dk1">
                <a:alpha val="20000"/>
              </a:schemeClr>
            </a:outerShdw>
          </a:effectLst>
        </p:spPr>
        <p:txBody>
          <a:bodyPr spcFirstLastPara="1" wrap="square" lIns="72000" tIns="36000" rIns="72000" bIns="0" anchor="t" anchorCtr="0">
            <a:noAutofit/>
          </a:bodyPr>
          <a:lstStyle/>
          <a:p>
            <a:pPr lvl="0" algn="just">
              <a:buSzPts val="2400"/>
            </a:pPr>
            <a:r>
              <a:rPr lang="it-IT" sz="1600" b="1" dirty="0">
                <a:latin typeface="Calibri"/>
                <a:ea typeface="Calibri"/>
                <a:cs typeface="Calibri"/>
                <a:sym typeface="Calibri"/>
              </a:rPr>
              <a:t>Descrivi una situazione in cui le cose non sono andate bene, hai sbagliato o hai commesso un errore.
</a:t>
            </a:r>
            <a:endParaRPr sz="1600" b="1" dirty="0">
              <a:latin typeface="Calibri"/>
              <a:ea typeface="Calibri"/>
              <a:cs typeface="Calibri"/>
              <a:sym typeface="Calibri"/>
            </a:endParaRPr>
          </a:p>
          <a:p>
            <a:pPr lvl="0" algn="just"/>
            <a:r>
              <a:rPr lang="it-IT" sz="1600" dirty="0">
                <a:latin typeface="Calibri"/>
                <a:ea typeface="Calibri"/>
                <a:cs typeface="Calibri"/>
                <a:sym typeface="Calibri"/>
              </a:rPr>
              <a:t>Come ti sei sentito? Dai un nome alle emozioni che hai vissuto, sii il più dettagliato possibile.</a:t>
            </a:r>
          </a:p>
          <a:p>
            <a:pPr lvl="0" algn="just"/>
            <a:r>
              <a:rPr lang="it-IT" sz="1600" dirty="0">
                <a:latin typeface="Calibri"/>
                <a:ea typeface="Calibri"/>
                <a:cs typeface="Calibri"/>
                <a:sym typeface="Calibri"/>
              </a:rPr>
              <a:t>
Perché pensi che si sia verificata questa situazione? Quali tue qualità pensi possano essere utili la prossima volta che affronterai questa situazione?</a:t>
            </a:r>
          </a:p>
          <a:p>
            <a:pPr lvl="0" algn="just"/>
            <a:r>
              <a:rPr lang="it-IT" sz="1600" dirty="0">
                <a:latin typeface="Calibri"/>
                <a:ea typeface="Calibri"/>
                <a:cs typeface="Calibri"/>
                <a:sym typeface="Calibri"/>
              </a:rPr>
              <a:t>
In che modo questo ha influenzato la tua autostima?
</a:t>
            </a:r>
            <a:endParaRPr sz="800" b="0" i="0" u="none" strike="noStrike" cap="none" dirty="0">
              <a:solidFill>
                <a:srgbClr val="000000"/>
              </a:solidFill>
              <a:latin typeface="Calibri"/>
              <a:ea typeface="Calibri"/>
              <a:cs typeface="Calibri"/>
              <a:sym typeface="Calibri"/>
            </a:endParaRPr>
          </a:p>
        </p:txBody>
      </p:sp>
      <p:pic>
        <p:nvPicPr>
          <p:cNvPr id="467" name="Google Shape;467;g18c830645d5_0_48" descr="Imagen que contiene tabla&#10;&#10;Descripción generada automáticamente"/>
          <p:cNvPicPr preferRelativeResize="0"/>
          <p:nvPr/>
        </p:nvPicPr>
        <p:blipFill rotWithShape="1">
          <a:blip r:embed="rId4">
            <a:alphaModFix/>
          </a:blip>
          <a:srcRect l="79973" t="56715"/>
          <a:stretch/>
        </p:blipFill>
        <p:spPr>
          <a:xfrm>
            <a:off x="74981" y="2333972"/>
            <a:ext cx="970001" cy="296838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1"/>
        <p:cNvGrpSpPr/>
        <p:nvPr/>
      </p:nvGrpSpPr>
      <p:grpSpPr>
        <a:xfrm>
          <a:off x="0" y="0"/>
          <a:ext cx="0" cy="0"/>
          <a:chOff x="0" y="0"/>
          <a:chExt cx="0" cy="0"/>
        </a:xfrm>
      </p:grpSpPr>
      <p:sp>
        <p:nvSpPr>
          <p:cNvPr id="472" name="Google Shape;472;p11"/>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473" name="Google Shape;473;p11"/>
          <p:cNvSpPr/>
          <p:nvPr/>
        </p:nvSpPr>
        <p:spPr>
          <a:xfrm>
            <a:off x="801013" y="-36445"/>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474" name="Google Shape;474;p11"/>
          <p:cNvSpPr/>
          <p:nvPr/>
        </p:nvSpPr>
        <p:spPr>
          <a:xfrm>
            <a:off x="801013" y="652535"/>
            <a:ext cx="87405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8: Come migliorare la mia autostima
</a:t>
            </a:r>
            <a:endParaRPr sz="2400" b="0" i="0" u="none" strike="noStrike" cap="none" dirty="0">
              <a:solidFill>
                <a:srgbClr val="000000"/>
              </a:solidFill>
              <a:latin typeface="Arial"/>
              <a:ea typeface="Arial"/>
              <a:cs typeface="Arial"/>
              <a:sym typeface="Arial"/>
            </a:endParaRPr>
          </a:p>
        </p:txBody>
      </p:sp>
      <p:grpSp>
        <p:nvGrpSpPr>
          <p:cNvPr id="475" name="Google Shape;475;p11"/>
          <p:cNvGrpSpPr/>
          <p:nvPr/>
        </p:nvGrpSpPr>
        <p:grpSpPr>
          <a:xfrm>
            <a:off x="1449489" y="1161525"/>
            <a:ext cx="1874217" cy="1653328"/>
            <a:chOff x="4607531" y="1786037"/>
            <a:chExt cx="1999543" cy="1653326"/>
          </a:xfrm>
        </p:grpSpPr>
        <p:sp>
          <p:nvSpPr>
            <p:cNvPr id="476" name="Google Shape;476;p11"/>
            <p:cNvSpPr/>
            <p:nvPr/>
          </p:nvSpPr>
          <p:spPr>
            <a:xfrm rot="5400000">
              <a:off x="4780640" y="1612928"/>
              <a:ext cx="1653326" cy="1999543"/>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77" name="Google Shape;477;p11"/>
            <p:cNvSpPr/>
            <p:nvPr/>
          </p:nvSpPr>
          <p:spPr>
            <a:xfrm>
              <a:off x="4805074" y="2011541"/>
              <a:ext cx="1689002" cy="903482"/>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Trattatevi l'un l'altro con amore e rispetto, sempre.
</a:t>
              </a:r>
              <a:endParaRPr dirty="0"/>
            </a:p>
          </p:txBody>
        </p:sp>
      </p:grpSp>
      <p:grpSp>
        <p:nvGrpSpPr>
          <p:cNvPr id="478" name="Google Shape;478;p11"/>
          <p:cNvGrpSpPr/>
          <p:nvPr/>
        </p:nvGrpSpPr>
        <p:grpSpPr>
          <a:xfrm>
            <a:off x="4962627" y="2917906"/>
            <a:ext cx="2019248" cy="1653326"/>
            <a:chOff x="4607531" y="1786037"/>
            <a:chExt cx="2019248" cy="1653326"/>
          </a:xfrm>
        </p:grpSpPr>
        <p:sp>
          <p:nvSpPr>
            <p:cNvPr id="479" name="Google Shape;479;p11"/>
            <p:cNvSpPr/>
            <p:nvPr/>
          </p:nvSpPr>
          <p:spPr>
            <a:xfrm rot="5400000">
              <a:off x="4780640" y="1612928"/>
              <a:ext cx="1653326" cy="1999543"/>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80" name="Google Shape;480;p11"/>
            <p:cNvSpPr/>
            <p:nvPr/>
          </p:nvSpPr>
          <p:spPr>
            <a:xfrm>
              <a:off x="4627235" y="2281258"/>
              <a:ext cx="1999544" cy="845406"/>
            </a:xfrm>
            <a:prstGeom prst="rect">
              <a:avLst/>
            </a:prstGeom>
            <a:noFill/>
            <a:ln>
              <a:noFill/>
            </a:ln>
          </p:spPr>
          <p:txBody>
            <a:bodyPr spcFirstLastPara="1" wrap="square" lIns="90000" tIns="45000" rIns="90000" bIns="45000" anchor="t" anchorCtr="0">
              <a:noAutofit/>
            </a:bodyPr>
            <a:lstStyle/>
            <a:p>
              <a:pPr lvl="0" algn="ctr">
                <a:buSzPts val="2000"/>
              </a:pPr>
              <a:r>
                <a:rPr lang="it-IT" sz="2000" b="1" dirty="0">
                  <a:solidFill>
                    <a:schemeClr val="dk1"/>
                  </a:solidFill>
                  <a:latin typeface="Calibri"/>
                  <a:ea typeface="Calibri"/>
                  <a:cs typeface="Calibri"/>
                  <a:sym typeface="Calibri"/>
                </a:rPr>
                <a:t>AMA TE STESSO COME SEI
</a:t>
              </a:r>
              <a:endParaRPr dirty="0"/>
            </a:p>
          </p:txBody>
        </p:sp>
      </p:grpSp>
      <p:grpSp>
        <p:nvGrpSpPr>
          <p:cNvPr id="481" name="Google Shape;481;p11"/>
          <p:cNvGrpSpPr/>
          <p:nvPr/>
        </p:nvGrpSpPr>
        <p:grpSpPr>
          <a:xfrm>
            <a:off x="6070265" y="1214585"/>
            <a:ext cx="1999543" cy="1653326"/>
            <a:chOff x="4607531" y="1786037"/>
            <a:chExt cx="1999543" cy="1653326"/>
          </a:xfrm>
        </p:grpSpPr>
        <p:sp>
          <p:nvSpPr>
            <p:cNvPr id="482" name="Google Shape;482;p11"/>
            <p:cNvSpPr/>
            <p:nvPr/>
          </p:nvSpPr>
          <p:spPr>
            <a:xfrm rot="5400000">
              <a:off x="4780640" y="1612928"/>
              <a:ext cx="1653326" cy="1999543"/>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83" name="Google Shape;483;p11"/>
            <p:cNvSpPr/>
            <p:nvPr/>
          </p:nvSpPr>
          <p:spPr>
            <a:xfrm>
              <a:off x="4905453" y="2279764"/>
              <a:ext cx="1403700" cy="846900"/>
            </a:xfrm>
            <a:prstGeom prst="rect">
              <a:avLst/>
            </a:prstGeom>
            <a:noFill/>
            <a:ln>
              <a:noFill/>
            </a:ln>
          </p:spPr>
          <p:txBody>
            <a:bodyPr spcFirstLastPara="1" wrap="square" lIns="90000" tIns="45000" rIns="90000" bIns="45000" anchor="t" anchorCtr="0">
              <a:noAutofit/>
            </a:bodyPr>
            <a:lstStyle/>
            <a:p>
              <a:pPr lvl="0" algn="ctr">
                <a:buSzPts val="1600"/>
              </a:pPr>
              <a:r>
                <a:rPr lang="en-GB" sz="1600" dirty="0" err="1">
                  <a:latin typeface="Calibri"/>
                  <a:ea typeface="Calibri"/>
                  <a:cs typeface="Calibri"/>
                  <a:sym typeface="Calibri"/>
                </a:rPr>
                <a:t>Accettati</a:t>
              </a:r>
              <a:r>
                <a:rPr lang="en-GB" sz="1600" dirty="0">
                  <a:latin typeface="Calibri"/>
                  <a:ea typeface="Calibri"/>
                  <a:cs typeface="Calibri"/>
                  <a:sym typeface="Calibri"/>
                </a:rPr>
                <a:t> e </a:t>
              </a:r>
              <a:r>
                <a:rPr lang="en-GB" sz="1600" dirty="0" err="1">
                  <a:latin typeface="Calibri"/>
                  <a:ea typeface="Calibri"/>
                  <a:cs typeface="Calibri"/>
                  <a:sym typeface="Calibri"/>
                </a:rPr>
                <a:t>perdonati</a:t>
              </a:r>
              <a:r>
                <a:rPr lang="en-GB" sz="1600" dirty="0">
                  <a:latin typeface="Calibri"/>
                  <a:ea typeface="Calibri"/>
                  <a:cs typeface="Calibri"/>
                  <a:sym typeface="Calibri"/>
                </a:rPr>
                <a:t>.</a:t>
              </a:r>
              <a:endParaRPr dirty="0"/>
            </a:p>
          </p:txBody>
        </p:sp>
      </p:grpSp>
      <p:grpSp>
        <p:nvGrpSpPr>
          <p:cNvPr id="484" name="Google Shape;484;p11"/>
          <p:cNvGrpSpPr/>
          <p:nvPr/>
        </p:nvGrpSpPr>
        <p:grpSpPr>
          <a:xfrm>
            <a:off x="7291967" y="2682064"/>
            <a:ext cx="1999544" cy="1653326"/>
            <a:chOff x="4516168" y="1813765"/>
            <a:chExt cx="1999544" cy="1653326"/>
          </a:xfrm>
        </p:grpSpPr>
        <p:sp>
          <p:nvSpPr>
            <p:cNvPr id="485" name="Google Shape;485;p11"/>
            <p:cNvSpPr/>
            <p:nvPr/>
          </p:nvSpPr>
          <p:spPr>
            <a:xfrm rot="5400000">
              <a:off x="4689277" y="1640657"/>
              <a:ext cx="1653326" cy="1999543"/>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86" name="Google Shape;486;p11"/>
            <p:cNvSpPr/>
            <p:nvPr/>
          </p:nvSpPr>
          <p:spPr>
            <a:xfrm>
              <a:off x="4516168" y="2049607"/>
              <a:ext cx="1999544" cy="1077057"/>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Pensare positivo su noi stessi (Curare il dialogo interno).
</a:t>
              </a:r>
              <a:endParaRPr sz="1600" b="0" i="0" u="none" strike="noStrike" cap="none" dirty="0">
                <a:solidFill>
                  <a:srgbClr val="000000"/>
                </a:solidFill>
                <a:latin typeface="Calibri"/>
                <a:ea typeface="Calibri"/>
                <a:cs typeface="Calibri"/>
                <a:sym typeface="Calibri"/>
              </a:endParaRPr>
            </a:p>
          </p:txBody>
        </p:sp>
      </p:grpSp>
      <p:grpSp>
        <p:nvGrpSpPr>
          <p:cNvPr id="487" name="Google Shape;487;p11"/>
          <p:cNvGrpSpPr/>
          <p:nvPr/>
        </p:nvGrpSpPr>
        <p:grpSpPr>
          <a:xfrm>
            <a:off x="8405296" y="974475"/>
            <a:ext cx="1999544" cy="1653326"/>
            <a:chOff x="4607530" y="1786037"/>
            <a:chExt cx="1999544" cy="1653326"/>
          </a:xfrm>
        </p:grpSpPr>
        <p:sp>
          <p:nvSpPr>
            <p:cNvPr id="488" name="Google Shape;488;p11"/>
            <p:cNvSpPr/>
            <p:nvPr/>
          </p:nvSpPr>
          <p:spPr>
            <a:xfrm rot="5400000">
              <a:off x="4780640" y="1612928"/>
              <a:ext cx="1653326" cy="1999543"/>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11"/>
            <p:cNvSpPr/>
            <p:nvPr/>
          </p:nvSpPr>
          <p:spPr>
            <a:xfrm>
              <a:off x="4607530" y="2098735"/>
              <a:ext cx="1999543" cy="1112627"/>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Abbiate compassione, parlatevi come faremmo con un buon amico.
</a:t>
              </a:r>
              <a:endParaRPr dirty="0"/>
            </a:p>
          </p:txBody>
        </p:sp>
      </p:grpSp>
      <p:grpSp>
        <p:nvGrpSpPr>
          <p:cNvPr id="490" name="Google Shape;490;p11"/>
          <p:cNvGrpSpPr/>
          <p:nvPr/>
        </p:nvGrpSpPr>
        <p:grpSpPr>
          <a:xfrm>
            <a:off x="6368186" y="4358463"/>
            <a:ext cx="1999544" cy="1653326"/>
            <a:chOff x="4607531" y="1786037"/>
            <a:chExt cx="1999544" cy="1653326"/>
          </a:xfrm>
        </p:grpSpPr>
        <p:sp>
          <p:nvSpPr>
            <p:cNvPr id="491" name="Google Shape;491;p11"/>
            <p:cNvSpPr/>
            <p:nvPr/>
          </p:nvSpPr>
          <p:spPr>
            <a:xfrm rot="5400000">
              <a:off x="4780640" y="1612928"/>
              <a:ext cx="1653326" cy="1999543"/>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92" name="Google Shape;492;p11"/>
            <p:cNvSpPr/>
            <p:nvPr/>
          </p:nvSpPr>
          <p:spPr>
            <a:xfrm>
              <a:off x="4607531" y="2098735"/>
              <a:ext cx="1999544" cy="1027929"/>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Conoscere noi stessi (valori, interessi, gusti, punti di forza).
</a:t>
              </a:r>
              <a:endParaRPr dirty="0"/>
            </a:p>
          </p:txBody>
        </p:sp>
      </p:grpSp>
      <p:grpSp>
        <p:nvGrpSpPr>
          <p:cNvPr id="493" name="Google Shape;493;p11"/>
          <p:cNvGrpSpPr/>
          <p:nvPr/>
        </p:nvGrpSpPr>
        <p:grpSpPr>
          <a:xfrm>
            <a:off x="1985123" y="2854325"/>
            <a:ext cx="2240861" cy="1653326"/>
            <a:chOff x="4434934" y="1786037"/>
            <a:chExt cx="2240861" cy="1653326"/>
          </a:xfrm>
        </p:grpSpPr>
        <p:sp>
          <p:nvSpPr>
            <p:cNvPr id="494" name="Google Shape;494;p11"/>
            <p:cNvSpPr/>
            <p:nvPr/>
          </p:nvSpPr>
          <p:spPr>
            <a:xfrm rot="5400000">
              <a:off x="4780640" y="1612928"/>
              <a:ext cx="1653326" cy="1999543"/>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95" name="Google Shape;495;p11"/>
            <p:cNvSpPr/>
            <p:nvPr/>
          </p:nvSpPr>
          <p:spPr>
            <a:xfrm>
              <a:off x="4434934" y="2273377"/>
              <a:ext cx="2240861" cy="853287"/>
            </a:xfrm>
            <a:prstGeom prst="rect">
              <a:avLst/>
            </a:prstGeom>
            <a:noFill/>
            <a:ln>
              <a:noFill/>
            </a:ln>
          </p:spPr>
          <p:txBody>
            <a:bodyPr spcFirstLastPara="1" wrap="square" lIns="90000" tIns="45000" rIns="90000" bIns="45000" anchor="t" anchorCtr="0">
              <a:noAutofit/>
            </a:bodyPr>
            <a:lstStyle/>
            <a:p>
              <a:pPr lvl="0" algn="ctr">
                <a:buSzPts val="1600"/>
              </a:pPr>
              <a:r>
                <a:rPr lang="en-GB" sz="1600" dirty="0" err="1">
                  <a:latin typeface="Calibri"/>
                  <a:ea typeface="Calibri"/>
                  <a:cs typeface="Calibri"/>
                  <a:sym typeface="Calibri"/>
                </a:rPr>
                <a:t>Stabilisci</a:t>
              </a:r>
              <a:r>
                <a:rPr lang="en-GB" sz="1600" dirty="0">
                  <a:latin typeface="Calibri"/>
                  <a:ea typeface="Calibri"/>
                  <a:cs typeface="Calibri"/>
                  <a:sym typeface="Calibri"/>
                </a:rPr>
                <a:t> </a:t>
              </a:r>
              <a:r>
                <a:rPr lang="en-GB" sz="1600" dirty="0" err="1">
                  <a:latin typeface="Calibri"/>
                  <a:ea typeface="Calibri"/>
                  <a:cs typeface="Calibri"/>
                  <a:sym typeface="Calibri"/>
                </a:rPr>
                <a:t>obiettivi</a:t>
              </a:r>
              <a:r>
                <a:rPr lang="en-GB" sz="1600" dirty="0">
                  <a:latin typeface="Calibri"/>
                  <a:ea typeface="Calibri"/>
                  <a:cs typeface="Calibri"/>
                  <a:sym typeface="Calibri"/>
                </a:rPr>
                <a:t> </a:t>
              </a:r>
              <a:r>
                <a:rPr lang="en-GB" sz="1600" dirty="0" err="1">
                  <a:latin typeface="Calibri"/>
                  <a:ea typeface="Calibri"/>
                  <a:cs typeface="Calibri"/>
                  <a:sym typeface="Calibri"/>
                </a:rPr>
                <a:t>realistici</a:t>
              </a:r>
              <a:r>
                <a:rPr lang="en-GB" sz="1600" dirty="0">
                  <a:latin typeface="Calibri"/>
                  <a:ea typeface="Calibri"/>
                  <a:cs typeface="Calibri"/>
                  <a:sym typeface="Calibri"/>
                </a:rPr>
                <a:t>.</a:t>
              </a:r>
              <a:endParaRPr dirty="0"/>
            </a:p>
          </p:txBody>
        </p:sp>
      </p:grpSp>
      <p:grpSp>
        <p:nvGrpSpPr>
          <p:cNvPr id="496" name="Google Shape;496;p11"/>
          <p:cNvGrpSpPr/>
          <p:nvPr/>
        </p:nvGrpSpPr>
        <p:grpSpPr>
          <a:xfrm>
            <a:off x="3751999" y="4314797"/>
            <a:ext cx="1999543" cy="1653326"/>
            <a:chOff x="4607531" y="1786037"/>
            <a:chExt cx="1999543" cy="1653326"/>
          </a:xfrm>
        </p:grpSpPr>
        <p:sp>
          <p:nvSpPr>
            <p:cNvPr id="497" name="Google Shape;497;p11"/>
            <p:cNvSpPr/>
            <p:nvPr/>
          </p:nvSpPr>
          <p:spPr>
            <a:xfrm rot="5400000">
              <a:off x="4780640" y="1612928"/>
              <a:ext cx="1653326" cy="1999543"/>
            </a:xfrm>
            <a:prstGeom prst="hexagon">
              <a:avLst>
                <a:gd name="adj" fmla="val 25000"/>
                <a:gd name="vf" fmla="val 115470"/>
              </a:avLst>
            </a:prstGeom>
            <a:noFill/>
            <a:ln w="25400" cap="flat" cmpd="sng">
              <a:solidFill>
                <a:srgbClr val="C0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98" name="Google Shape;498;p11"/>
            <p:cNvSpPr/>
            <p:nvPr/>
          </p:nvSpPr>
          <p:spPr>
            <a:xfrm>
              <a:off x="4905453" y="2130150"/>
              <a:ext cx="1403700" cy="996514"/>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Concediti tempo e cura di te stesso</a:t>
              </a:r>
              <a:r>
                <a:rPr lang="en-GB" sz="1600" b="0" i="0" u="none" strike="noStrike" cap="none" dirty="0">
                  <a:solidFill>
                    <a:srgbClr val="000000"/>
                  </a:solidFill>
                  <a:latin typeface="Calibri"/>
                  <a:ea typeface="Calibri"/>
                  <a:cs typeface="Calibri"/>
                  <a:sym typeface="Calibri"/>
                </a:rPr>
                <a:t>.</a:t>
              </a:r>
              <a:endParaRPr dirty="0"/>
            </a:p>
          </p:txBody>
        </p:sp>
      </p:grpSp>
      <p:grpSp>
        <p:nvGrpSpPr>
          <p:cNvPr id="499" name="Google Shape;499;p11"/>
          <p:cNvGrpSpPr/>
          <p:nvPr/>
        </p:nvGrpSpPr>
        <p:grpSpPr>
          <a:xfrm>
            <a:off x="3591319" y="1523147"/>
            <a:ext cx="2008564" cy="1653326"/>
            <a:chOff x="4607531" y="1786037"/>
            <a:chExt cx="2008564" cy="1653326"/>
          </a:xfrm>
        </p:grpSpPr>
        <p:sp>
          <p:nvSpPr>
            <p:cNvPr id="500" name="Google Shape;500;p11"/>
            <p:cNvSpPr/>
            <p:nvPr/>
          </p:nvSpPr>
          <p:spPr>
            <a:xfrm rot="5400000">
              <a:off x="4780640" y="1612928"/>
              <a:ext cx="1653326" cy="1999543"/>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501" name="Google Shape;501;p11"/>
            <p:cNvSpPr/>
            <p:nvPr/>
          </p:nvSpPr>
          <p:spPr>
            <a:xfrm>
              <a:off x="4616550" y="2115738"/>
              <a:ext cx="1999545" cy="1010926"/>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Sviluppa il tuo potenziale attraverso attività che ti appassionano.
</a:t>
              </a:r>
              <a:endParaRPr dirty="0"/>
            </a:p>
          </p:txBody>
        </p:sp>
      </p:grpSp>
      <p:grpSp>
        <p:nvGrpSpPr>
          <p:cNvPr id="502" name="Google Shape;502;p11"/>
          <p:cNvGrpSpPr/>
          <p:nvPr/>
        </p:nvGrpSpPr>
        <p:grpSpPr>
          <a:xfrm>
            <a:off x="8736733" y="4022537"/>
            <a:ext cx="1999544" cy="1653326"/>
            <a:chOff x="4607531" y="1786037"/>
            <a:chExt cx="1999544" cy="1653326"/>
          </a:xfrm>
        </p:grpSpPr>
        <p:sp>
          <p:nvSpPr>
            <p:cNvPr id="503" name="Google Shape;503;p11"/>
            <p:cNvSpPr/>
            <p:nvPr/>
          </p:nvSpPr>
          <p:spPr>
            <a:xfrm rot="5400000">
              <a:off x="4780640" y="1612928"/>
              <a:ext cx="1653326" cy="1999543"/>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504" name="Google Shape;504;p11"/>
            <p:cNvSpPr/>
            <p:nvPr/>
          </p:nvSpPr>
          <p:spPr>
            <a:xfrm>
              <a:off x="4607531" y="2163896"/>
              <a:ext cx="1999544" cy="962768"/>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Scegli il giusto ambiente, allontanati dal tossico.
</a:t>
              </a:r>
              <a:endParaRPr dirty="0"/>
            </a:p>
          </p:txBody>
        </p:sp>
      </p:grpSp>
      <p:grpSp>
        <p:nvGrpSpPr>
          <p:cNvPr id="505" name="Google Shape;505;p11"/>
          <p:cNvGrpSpPr/>
          <p:nvPr/>
        </p:nvGrpSpPr>
        <p:grpSpPr>
          <a:xfrm>
            <a:off x="9872579" y="2412348"/>
            <a:ext cx="1999545" cy="1653326"/>
            <a:chOff x="4607531" y="1786037"/>
            <a:chExt cx="1999545" cy="1653326"/>
          </a:xfrm>
        </p:grpSpPr>
        <p:sp>
          <p:nvSpPr>
            <p:cNvPr id="506" name="Google Shape;506;p11"/>
            <p:cNvSpPr/>
            <p:nvPr/>
          </p:nvSpPr>
          <p:spPr>
            <a:xfrm rot="5400000">
              <a:off x="4780640" y="1612928"/>
              <a:ext cx="1653326" cy="1999543"/>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507" name="Google Shape;507;p11"/>
            <p:cNvSpPr/>
            <p:nvPr/>
          </p:nvSpPr>
          <p:spPr>
            <a:xfrm>
              <a:off x="4607532" y="2001491"/>
              <a:ext cx="1999544" cy="1125174"/>
            </a:xfrm>
            <a:prstGeom prst="rect">
              <a:avLst/>
            </a:prstGeom>
            <a:noFill/>
            <a:ln>
              <a:noFill/>
            </a:ln>
          </p:spPr>
          <p:txBody>
            <a:bodyPr spcFirstLastPara="1" wrap="square" lIns="90000" tIns="45000" rIns="90000" bIns="45000" anchor="t" anchorCtr="0">
              <a:noAutofit/>
            </a:bodyPr>
            <a:lstStyle/>
            <a:p>
              <a:pPr lvl="0" algn="ctr">
                <a:buSzPts val="1600"/>
              </a:pPr>
              <a:r>
                <a:rPr lang="it-IT" sz="1600" dirty="0">
                  <a:latin typeface="Calibri"/>
                  <a:ea typeface="Calibri"/>
                  <a:cs typeface="Calibri"/>
                  <a:sym typeface="Calibri"/>
                </a:rPr>
                <a:t>Atteggiamento assertivo (conoscere i nostri limiti e valori, rispettarli e farli rispettare). 
</a:t>
              </a:r>
              <a:endParaRPr dirty="0"/>
            </a:p>
          </p:txBody>
        </p:sp>
      </p:grpSp>
      <p:grpSp>
        <p:nvGrpSpPr>
          <p:cNvPr id="508" name="Google Shape;508;p11"/>
          <p:cNvGrpSpPr/>
          <p:nvPr/>
        </p:nvGrpSpPr>
        <p:grpSpPr>
          <a:xfrm>
            <a:off x="1255014" y="4285136"/>
            <a:ext cx="1681539" cy="1546331"/>
            <a:chOff x="4607531" y="1786037"/>
            <a:chExt cx="1999543" cy="1653326"/>
          </a:xfrm>
        </p:grpSpPr>
        <p:sp>
          <p:nvSpPr>
            <p:cNvPr id="509" name="Google Shape;509;p11"/>
            <p:cNvSpPr/>
            <p:nvPr/>
          </p:nvSpPr>
          <p:spPr>
            <a:xfrm rot="5400000">
              <a:off x="4780640" y="1612928"/>
              <a:ext cx="1653326" cy="1999543"/>
            </a:xfrm>
            <a:prstGeom prst="hexagon">
              <a:avLst>
                <a:gd name="adj" fmla="val 25000"/>
                <a:gd name="vf" fmla="val 115470"/>
              </a:avLst>
            </a:prstGeom>
            <a:noFill/>
            <a:ln w="25400" cap="flat" cmpd="sng">
              <a:solidFill>
                <a:srgbClr val="1C8C7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510" name="Google Shape;510;p11"/>
            <p:cNvSpPr/>
            <p:nvPr/>
          </p:nvSpPr>
          <p:spPr>
            <a:xfrm>
              <a:off x="4607531" y="2210597"/>
              <a:ext cx="1999543" cy="916066"/>
            </a:xfrm>
            <a:prstGeom prst="rect">
              <a:avLst/>
            </a:prstGeom>
            <a:noFill/>
            <a:ln>
              <a:noFill/>
            </a:ln>
          </p:spPr>
          <p:txBody>
            <a:bodyPr spcFirstLastPara="1" wrap="square" lIns="90000" tIns="45000" rIns="90000" bIns="45000" anchor="t" anchorCtr="0">
              <a:noAutofit/>
            </a:bodyPr>
            <a:lstStyle/>
            <a:p>
              <a:pPr lvl="0" algn="ctr">
                <a:buSzPts val="1600"/>
              </a:pPr>
              <a:r>
                <a:rPr lang="en-GB" sz="1600" dirty="0" err="1">
                  <a:latin typeface="Calibri"/>
                  <a:ea typeface="Calibri"/>
                  <a:cs typeface="Calibri"/>
                  <a:sym typeface="Calibri"/>
                </a:rPr>
                <a:t>Stabilisci</a:t>
              </a:r>
              <a:r>
                <a:rPr lang="en-GB" sz="1600" dirty="0">
                  <a:latin typeface="Calibri"/>
                  <a:ea typeface="Calibri"/>
                  <a:cs typeface="Calibri"/>
                  <a:sym typeface="Calibri"/>
                </a:rPr>
                <a:t> </a:t>
              </a:r>
              <a:r>
                <a:rPr lang="en-GB" sz="1600" dirty="0" err="1">
                  <a:latin typeface="Calibri"/>
                  <a:ea typeface="Calibri"/>
                  <a:cs typeface="Calibri"/>
                  <a:sym typeface="Calibri"/>
                </a:rPr>
                <a:t>risultati</a:t>
              </a:r>
              <a:r>
                <a:rPr lang="en-GB" sz="1600" dirty="0">
                  <a:latin typeface="Calibri"/>
                  <a:ea typeface="Calibri"/>
                  <a:cs typeface="Calibri"/>
                  <a:sym typeface="Calibri"/>
                </a:rPr>
                <a:t> </a:t>
              </a:r>
              <a:r>
                <a:rPr lang="en-GB" sz="1600" dirty="0" err="1">
                  <a:latin typeface="Calibri"/>
                  <a:ea typeface="Calibri"/>
                  <a:cs typeface="Calibri"/>
                  <a:sym typeface="Calibri"/>
                </a:rPr>
                <a:t>realistici</a:t>
              </a:r>
              <a:r>
                <a:rPr lang="en-GB" sz="1600" dirty="0">
                  <a:latin typeface="Calibri"/>
                  <a:ea typeface="Calibri"/>
                  <a:cs typeface="Calibri"/>
                  <a:sym typeface="Calibri"/>
                </a:rPr>
                <a:t>.</a:t>
              </a:r>
              <a:endParaRPr sz="16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latin typeface="Calibri"/>
                <a:ea typeface="Calibri"/>
                <a:cs typeface="Calibri"/>
                <a:sym typeface="Calibri"/>
              </a:endParaRPr>
            </a:p>
          </p:txBody>
        </p:sp>
      </p:grpSp>
      <p:pic>
        <p:nvPicPr>
          <p:cNvPr id="511" name="Google Shape;511;p11" descr="Imagen que contiene tabla&#10;&#10;Descripción generada automáticamente"/>
          <p:cNvPicPr preferRelativeResize="0"/>
          <p:nvPr/>
        </p:nvPicPr>
        <p:blipFill rotWithShape="1">
          <a:blip r:embed="rId4">
            <a:alphaModFix/>
          </a:blip>
          <a:srcRect l="3316" t="28729" r="58079" b="27936"/>
          <a:stretch/>
        </p:blipFill>
        <p:spPr>
          <a:xfrm>
            <a:off x="407961" y="2152976"/>
            <a:ext cx="1705970" cy="2711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5"/>
        <p:cNvGrpSpPr/>
        <p:nvPr/>
      </p:nvGrpSpPr>
      <p:grpSpPr>
        <a:xfrm>
          <a:off x="0" y="0"/>
          <a:ext cx="0" cy="0"/>
          <a:chOff x="0" y="0"/>
          <a:chExt cx="0" cy="0"/>
        </a:xfrm>
      </p:grpSpPr>
      <p:sp>
        <p:nvSpPr>
          <p:cNvPr id="516" name="Google Shape;516;p13"/>
          <p:cNvSpPr/>
          <p:nvPr/>
        </p:nvSpPr>
        <p:spPr>
          <a:xfrm>
            <a:off x="360180" y="208117"/>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517" name="Google Shape;517;p13"/>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pic>
        <p:nvPicPr>
          <p:cNvPr id="518" name="Google Shape;518;p13"/>
          <p:cNvPicPr preferRelativeResize="0"/>
          <p:nvPr/>
        </p:nvPicPr>
        <p:blipFill rotWithShape="1">
          <a:blip r:embed="rId4">
            <a:alphaModFix/>
          </a:blip>
          <a:srcRect l="39538" r="35416" b="25699"/>
          <a:stretch/>
        </p:blipFill>
        <p:spPr>
          <a:xfrm>
            <a:off x="10044390" y="4052599"/>
            <a:ext cx="2074461" cy="2028757"/>
          </a:xfrm>
          <a:prstGeom prst="rect">
            <a:avLst/>
          </a:prstGeom>
          <a:noFill/>
          <a:ln>
            <a:noFill/>
          </a:ln>
        </p:spPr>
      </p:pic>
      <p:sp>
        <p:nvSpPr>
          <p:cNvPr id="519" name="Google Shape;519;p13"/>
          <p:cNvSpPr/>
          <p:nvPr/>
        </p:nvSpPr>
        <p:spPr>
          <a:xfrm>
            <a:off x="495625" y="1441699"/>
            <a:ext cx="7078881" cy="4181179"/>
          </a:xfrm>
          <a:prstGeom prst="rect">
            <a:avLst/>
          </a:prstGeom>
          <a:noFill/>
          <a:ln>
            <a:noFill/>
          </a:ln>
        </p:spPr>
        <p:txBody>
          <a:bodyPr spcFirstLastPara="1" wrap="square" lIns="90000" tIns="45000" rIns="90000" bIns="45000" anchor="t" anchorCtr="0">
            <a:noAutofit/>
          </a:bodyPr>
          <a:lstStyle/>
          <a:p>
            <a:pPr lvl="0" algn="just">
              <a:buSzPts val="1800"/>
            </a:pPr>
            <a:r>
              <a:rPr lang="it-IT" sz="1800" b="1" dirty="0">
                <a:latin typeface="Calibri"/>
                <a:ea typeface="Calibri"/>
                <a:cs typeface="Calibri"/>
                <a:sym typeface="Calibri"/>
              </a:rPr>
              <a:t>È tempo di lavorare sulla tua autostima...
</a:t>
            </a:r>
            <a:r>
              <a:rPr lang="it-IT" sz="1800" dirty="0">
                <a:latin typeface="Calibri"/>
                <a:ea typeface="Calibri"/>
                <a:cs typeface="Calibri"/>
                <a:sym typeface="Calibri"/>
              </a:rPr>
              <a:t>Diventa creativo, dai un nome e un volto alla tua bassa autostima. Qual è l'immagine che mi viene in mente per la prima volta? Quale nome pensi gli si addice di più? D'ora in poi sai chi è la tua bassa autostima, ha un nome e un volto. È la colpa dei tuoi pensieri distruttivi, delle tue insicurezze. Ogni volta che appare nel tuo giorno per giorno le risponderai, la manderai al silenzio, tutto è permesso in questa interazione. 
</a:t>
            </a:r>
            <a:endParaRPr sz="1800" b="0" i="0" u="none" strike="noStrike" cap="none" dirty="0">
              <a:solidFill>
                <a:srgbClr val="000000"/>
              </a:solidFill>
              <a:latin typeface="Calibri"/>
              <a:ea typeface="Calibri"/>
              <a:cs typeface="Calibri"/>
              <a:sym typeface="Calibri"/>
            </a:endParaRPr>
          </a:p>
          <a:p>
            <a:pPr lvl="0" algn="just">
              <a:buSzPts val="1800"/>
            </a:pPr>
            <a:r>
              <a:rPr lang="en-GB" sz="1800" b="1" dirty="0">
                <a:latin typeface="Calibri"/>
                <a:ea typeface="Calibri"/>
                <a:cs typeface="Calibri"/>
                <a:sym typeface="Calibri"/>
              </a:rPr>
              <a:t>La </a:t>
            </a:r>
            <a:r>
              <a:rPr lang="en-GB" sz="1800" b="1" dirty="0" err="1">
                <a:latin typeface="Calibri"/>
                <a:ea typeface="Calibri"/>
                <a:cs typeface="Calibri"/>
                <a:sym typeface="Calibri"/>
              </a:rPr>
              <a:t>battaglia</a:t>
            </a:r>
            <a:r>
              <a:rPr lang="en-GB" sz="1800" b="1" dirty="0">
                <a:latin typeface="Calibri"/>
                <a:ea typeface="Calibri"/>
                <a:cs typeface="Calibri"/>
                <a:sym typeface="Calibri"/>
              </a:rPr>
              <a:t>
</a:t>
            </a:r>
            <a:r>
              <a:rPr lang="it-IT" sz="1800" dirty="0">
                <a:latin typeface="Calibri"/>
                <a:ea typeface="Calibri"/>
                <a:cs typeface="Calibri"/>
                <a:sym typeface="Calibri"/>
              </a:rPr>
              <a:t>Nella tua privacy, fai una conversazione con lei. Giocherai il ruolo di entrambi, prima essendo te stesso, e poi come la tua odiosa bassa autostima. Entrambi presentano le vostre opinioni e le vostre argomentazioni. 
</a:t>
            </a:r>
            <a:endParaRPr sz="1800" b="1" i="0" u="none" strike="noStrike" cap="none" dirty="0">
              <a:solidFill>
                <a:srgbClr val="000000"/>
              </a:solidFill>
              <a:latin typeface="Calibri"/>
              <a:ea typeface="Calibri"/>
              <a:cs typeface="Calibri"/>
              <a:sym typeface="Calibri"/>
            </a:endParaRPr>
          </a:p>
          <a:p>
            <a:pPr lvl="0" algn="just">
              <a:buSzPts val="1800"/>
            </a:pPr>
            <a:r>
              <a:rPr lang="it-IT" sz="1800" b="1" dirty="0">
                <a:latin typeface="Calibri"/>
                <a:ea typeface="Calibri"/>
                <a:cs typeface="Calibri"/>
                <a:sym typeface="Calibri"/>
              </a:rPr>
              <a:t>Vedrai come stai mettendo a tacere quella vocina così fastidiosa. 
</a:t>
            </a:r>
            <a:endParaRPr dirty="0"/>
          </a:p>
        </p:txBody>
      </p:sp>
      <p:pic>
        <p:nvPicPr>
          <p:cNvPr id="520" name="Google Shape;520;p13"/>
          <p:cNvPicPr preferRelativeResize="0"/>
          <p:nvPr/>
        </p:nvPicPr>
        <p:blipFill rotWithShape="1">
          <a:blip r:embed="rId4">
            <a:alphaModFix/>
          </a:blip>
          <a:srcRect r="77594" b="25699"/>
          <a:stretch/>
        </p:blipFill>
        <p:spPr>
          <a:xfrm>
            <a:off x="8188527" y="4028962"/>
            <a:ext cx="1855863" cy="2028757"/>
          </a:xfrm>
          <a:prstGeom prst="rect">
            <a:avLst/>
          </a:prstGeom>
          <a:noFill/>
          <a:ln>
            <a:noFill/>
          </a:ln>
        </p:spPr>
      </p:pic>
      <p:sp>
        <p:nvSpPr>
          <p:cNvPr id="521" name="Google Shape;521;p13"/>
          <p:cNvSpPr txBox="1"/>
          <p:nvPr/>
        </p:nvSpPr>
        <p:spPr>
          <a:xfrm>
            <a:off x="8025357" y="3669025"/>
            <a:ext cx="141254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1C8C7F"/>
                </a:solidFill>
                <a:latin typeface="Calibri"/>
                <a:ea typeface="Calibri"/>
                <a:cs typeface="Calibri"/>
                <a:sym typeface="Calibri"/>
              </a:rPr>
              <a:t>Yo</a:t>
            </a:r>
            <a:endParaRPr/>
          </a:p>
        </p:txBody>
      </p:sp>
      <p:sp>
        <p:nvSpPr>
          <p:cNvPr id="522" name="Google Shape;522;p13"/>
          <p:cNvSpPr txBox="1"/>
          <p:nvPr/>
        </p:nvSpPr>
        <p:spPr>
          <a:xfrm>
            <a:off x="10428916" y="3544767"/>
            <a:ext cx="168993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1C8C7F"/>
                </a:solidFill>
                <a:latin typeface="Calibri"/>
                <a:ea typeface="Calibri"/>
                <a:cs typeface="Calibri"/>
                <a:sym typeface="Calibri"/>
              </a:rPr>
              <a:t>Mi Baja Autoestima</a:t>
            </a:r>
            <a:endParaRPr/>
          </a:p>
        </p:txBody>
      </p:sp>
      <p:sp>
        <p:nvSpPr>
          <p:cNvPr id="523" name="Google Shape;523;p13"/>
          <p:cNvSpPr txBox="1"/>
          <p:nvPr/>
        </p:nvSpPr>
        <p:spPr>
          <a:xfrm>
            <a:off x="8266649" y="1383209"/>
            <a:ext cx="3821400" cy="2462172"/>
          </a:xfrm>
          <a:prstGeom prst="rect">
            <a:avLst/>
          </a:prstGeom>
          <a:solidFill>
            <a:srgbClr val="1C8C7F"/>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lvl="0" algn="just"/>
            <a:r>
              <a:rPr lang="it-IT" b="1" dirty="0">
                <a:solidFill>
                  <a:schemeClr val="lt1"/>
                </a:solidFill>
                <a:latin typeface="Calibri"/>
                <a:ea typeface="Calibri"/>
                <a:cs typeface="Calibri"/>
                <a:sym typeface="Calibri"/>
              </a:rPr>
              <a:t>La mia bassa autostima: </a:t>
            </a:r>
            <a:r>
              <a:rPr lang="it-IT" b="1" dirty="0">
                <a:solidFill>
                  <a:schemeClr val="tx1"/>
                </a:solidFill>
                <a:latin typeface="Calibri"/>
                <a:ea typeface="Calibri"/>
                <a:cs typeface="Calibri"/>
                <a:sym typeface="Calibri"/>
              </a:rPr>
              <a:t>"Non vale la pena fare nulla"</a:t>
            </a:r>
            <a:r>
              <a:rPr lang="it-IT" b="1" dirty="0">
                <a:solidFill>
                  <a:schemeClr val="lt1"/>
                </a:solidFill>
                <a:latin typeface="Calibri"/>
                <a:ea typeface="Calibri"/>
                <a:cs typeface="Calibri"/>
                <a:sym typeface="Calibri"/>
              </a:rPr>
              <a:t>
Io: </a:t>
            </a:r>
            <a:r>
              <a:rPr lang="it-IT" b="1" dirty="0">
                <a:solidFill>
                  <a:schemeClr val="tx1"/>
                </a:solidFill>
                <a:latin typeface="Calibri"/>
                <a:ea typeface="Calibri"/>
                <a:cs typeface="Calibri"/>
                <a:sym typeface="Calibri"/>
              </a:rPr>
              <a:t>"Certo che sono degno, sono capace di molte cose, sono molto prezioso."</a:t>
            </a:r>
            <a:r>
              <a:rPr lang="it-IT" b="1" dirty="0">
                <a:solidFill>
                  <a:schemeClr val="lt1"/>
                </a:solidFill>
                <a:latin typeface="Calibri"/>
                <a:ea typeface="Calibri"/>
                <a:cs typeface="Calibri"/>
                <a:sym typeface="Calibri"/>
              </a:rPr>
              <a:t>
La mia bassa autostima: </a:t>
            </a:r>
            <a:r>
              <a:rPr lang="it-IT" b="1" dirty="0">
                <a:solidFill>
                  <a:schemeClr val="tx1"/>
                </a:solidFill>
                <a:latin typeface="Calibri"/>
                <a:ea typeface="Calibri"/>
                <a:cs typeface="Calibri"/>
                <a:sym typeface="Calibri"/>
              </a:rPr>
              <a:t>"Inganni te stesso, ma non io, so come sei veramente".</a:t>
            </a:r>
            <a:r>
              <a:rPr lang="it-IT" b="1" dirty="0">
                <a:solidFill>
                  <a:schemeClr val="lt1"/>
                </a:solidFill>
                <a:latin typeface="Calibri"/>
                <a:ea typeface="Calibri"/>
                <a:cs typeface="Calibri"/>
                <a:sym typeface="Calibri"/>
              </a:rPr>
              <a:t>
Io: "</a:t>
            </a:r>
            <a:r>
              <a:rPr lang="it-IT" b="1" dirty="0">
                <a:solidFill>
                  <a:schemeClr val="tx1"/>
                </a:solidFill>
                <a:latin typeface="Calibri"/>
                <a:ea typeface="Calibri"/>
                <a:cs typeface="Calibri"/>
                <a:sym typeface="Calibri"/>
              </a:rPr>
              <a:t>Stai zitto, non mi conosci davvero, sono una combattente, una imprenditrice, mi prendo cura della mia famiglia, mi prendo cura di me stessa, e dono i miei figli, sono orgoglioso di me stessa."</a:t>
            </a:r>
            <a:r>
              <a:rPr lang="it-IT" b="1" dirty="0">
                <a:solidFill>
                  <a:schemeClr val="lt1"/>
                </a:solidFill>
                <a:latin typeface="Calibri"/>
                <a:ea typeface="Calibri"/>
                <a:cs typeface="Calibri"/>
                <a:sym typeface="Calibri"/>
              </a:rPr>
              <a:t>
</a:t>
            </a:r>
            <a:endParaRPr dirty="0"/>
          </a:p>
        </p:txBody>
      </p:sp>
      <p:sp>
        <p:nvSpPr>
          <p:cNvPr id="524" name="Google Shape;524;p13"/>
          <p:cNvSpPr/>
          <p:nvPr/>
        </p:nvSpPr>
        <p:spPr>
          <a:xfrm>
            <a:off x="495625" y="887425"/>
            <a:ext cx="91287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8: Lavorare la mia autostima: chi è la mia bassa autostima?
</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8"/>
        <p:cNvGrpSpPr/>
        <p:nvPr/>
      </p:nvGrpSpPr>
      <p:grpSpPr>
        <a:xfrm>
          <a:off x="0" y="0"/>
          <a:ext cx="0" cy="0"/>
          <a:chOff x="0" y="0"/>
          <a:chExt cx="0" cy="0"/>
        </a:xfrm>
      </p:grpSpPr>
      <p:sp>
        <p:nvSpPr>
          <p:cNvPr id="529" name="Google Shape;529;g17dbe8cb7e9_0_60"/>
          <p:cNvSpPr/>
          <p:nvPr/>
        </p:nvSpPr>
        <p:spPr>
          <a:xfrm>
            <a:off x="875880" y="65497"/>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2: </a:t>
            </a:r>
            <a:r>
              <a:rPr lang="en-GB" sz="3600" b="1" dirty="0" err="1">
                <a:solidFill>
                  <a:srgbClr val="FAB632"/>
                </a:solidFill>
                <a:latin typeface="Calibri"/>
                <a:ea typeface="Calibri"/>
                <a:cs typeface="Calibri"/>
                <a:sym typeface="Calibri"/>
              </a:rPr>
              <a:t>Motivazione</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530" name="Google Shape;530;g17dbe8cb7e9_0_60"/>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531" name="Google Shape;531;g17dbe8cb7e9_0_60"/>
          <p:cNvSpPr/>
          <p:nvPr/>
        </p:nvSpPr>
        <p:spPr>
          <a:xfrm>
            <a:off x="875875" y="1402900"/>
            <a:ext cx="10495500" cy="639000"/>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lvl="0" algn="just">
              <a:buSzPts val="1800"/>
            </a:pPr>
            <a:r>
              <a:rPr lang="it-IT" sz="1800" dirty="0">
                <a:latin typeface="Calibri"/>
                <a:ea typeface="Calibri"/>
                <a:cs typeface="Calibri"/>
                <a:sym typeface="Calibri"/>
              </a:rPr>
              <a:t>La </a:t>
            </a:r>
            <a:r>
              <a:rPr lang="it-IT" sz="1800" b="1" dirty="0">
                <a:latin typeface="Calibri"/>
                <a:ea typeface="Calibri"/>
                <a:cs typeface="Calibri"/>
                <a:sym typeface="Calibri"/>
              </a:rPr>
              <a:t>motivazione</a:t>
            </a:r>
            <a:r>
              <a:rPr lang="it-IT" sz="1800" dirty="0">
                <a:latin typeface="Calibri"/>
                <a:ea typeface="Calibri"/>
                <a:cs typeface="Calibri"/>
                <a:sym typeface="Calibri"/>
              </a:rPr>
              <a:t> è definita come ciò che ci guida e ci spinge a svolgere azioni e prendere decisioni in base al raggiungimento di un obiettivo o alla soddisfazione di un bisogno.
</a:t>
            </a:r>
            <a:endParaRPr sz="1800" b="0" i="0" u="none" strike="noStrike" cap="none" dirty="0">
              <a:solidFill>
                <a:srgbClr val="000000"/>
              </a:solidFill>
              <a:latin typeface="Calibri"/>
              <a:ea typeface="Calibri"/>
              <a:cs typeface="Calibri"/>
              <a:sym typeface="Calibri"/>
            </a:endParaRPr>
          </a:p>
        </p:txBody>
      </p:sp>
      <p:sp>
        <p:nvSpPr>
          <p:cNvPr id="532" name="Google Shape;532;g17dbe8cb7e9_0_60"/>
          <p:cNvSpPr/>
          <p:nvPr/>
        </p:nvSpPr>
        <p:spPr>
          <a:xfrm>
            <a:off x="875880" y="815941"/>
            <a:ext cx="76929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1: Cos'è la motivazione?
</a:t>
            </a:r>
            <a:endParaRPr sz="2400" b="0" i="0" u="none" strike="noStrike" cap="none" dirty="0">
              <a:solidFill>
                <a:srgbClr val="000000"/>
              </a:solidFill>
              <a:latin typeface="Arial"/>
              <a:ea typeface="Arial"/>
              <a:cs typeface="Arial"/>
              <a:sym typeface="Arial"/>
            </a:endParaRPr>
          </a:p>
        </p:txBody>
      </p:sp>
      <p:sp>
        <p:nvSpPr>
          <p:cNvPr id="533" name="Google Shape;533;g17dbe8cb7e9_0_60"/>
          <p:cNvSpPr txBox="1"/>
          <p:nvPr/>
        </p:nvSpPr>
        <p:spPr>
          <a:xfrm>
            <a:off x="875875" y="2444150"/>
            <a:ext cx="5074500" cy="3173400"/>
          </a:xfrm>
          <a:prstGeom prst="rect">
            <a:avLst/>
          </a:prstGeom>
          <a:noFill/>
          <a:ln w="9525" cap="flat" cmpd="sng">
            <a:solidFill>
              <a:srgbClr val="1C8C7F"/>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GB" sz="1800" b="1" i="0" u="none" strike="noStrike" cap="none" dirty="0">
                <a:solidFill>
                  <a:srgbClr val="000000"/>
                </a:solidFill>
                <a:latin typeface="Calibri"/>
                <a:ea typeface="Calibri"/>
                <a:cs typeface="Calibri"/>
                <a:sym typeface="Calibri"/>
              </a:rPr>
              <a:t>INTRINSECA:</a:t>
            </a:r>
            <a:endParaRPr dirty="0"/>
          </a:p>
          <a:p>
            <a:pPr algn="just">
              <a:buSzPts val="2400"/>
            </a:pPr>
            <a:r>
              <a:rPr lang="it-IT" sz="1800" b="1" dirty="0">
                <a:effectLst/>
                <a:latin typeface="Calibri" panose="020F0502020204030204" pitchFamily="34" charset="0"/>
                <a:ea typeface="Arial MT"/>
                <a:cs typeface="Calibri" panose="020F0502020204030204" pitchFamily="34" charset="0"/>
              </a:rPr>
              <a:t>Motivazione di una persona quando agisce in un modo o esegue un compito per il semplice piacere di farlo. Cioè, lo stesso comportamento è ciò che soddisfa l'individuo, ed è per questo che lo fa. Non è una motivazione esterna, ma viene da dentro, non da altri. </a:t>
            </a:r>
          </a:p>
          <a:p>
            <a:pPr lvl="0" algn="just">
              <a:buSzPts val="2400"/>
            </a:pPr>
            <a:r>
              <a:rPr lang="it-IT" sz="1800" dirty="0">
                <a:latin typeface="Calibri"/>
                <a:ea typeface="Calibri"/>
                <a:cs typeface="Calibri"/>
                <a:sym typeface="Calibri"/>
              </a:rPr>
              <a:t>
</a:t>
            </a:r>
            <a:r>
              <a:rPr lang="it-IT" sz="1600" dirty="0">
                <a:latin typeface="Calibri"/>
                <a:ea typeface="Calibri"/>
                <a:cs typeface="Calibri"/>
                <a:sym typeface="Calibri"/>
              </a:rPr>
              <a:t>Esempio: sarta che lavora a maglia nel suo tempo libero per il piacere di svolgere quell'attività perché le permette di fuggire dal lavoro e dalle faccende domestiche.
</a:t>
            </a:r>
            <a:endParaRPr sz="1600" dirty="0">
              <a:latin typeface="Calibri"/>
              <a:ea typeface="Calibri"/>
              <a:cs typeface="Calibri"/>
              <a:sym typeface="Calibri"/>
            </a:endParaRPr>
          </a:p>
        </p:txBody>
      </p:sp>
      <p:pic>
        <p:nvPicPr>
          <p:cNvPr id="534" name="Google Shape;534;g17dbe8cb7e9_0_60" descr="Imagen que contiene tabla&#10;&#10;Descripción generada automáticamente"/>
          <p:cNvPicPr preferRelativeResize="0"/>
          <p:nvPr/>
        </p:nvPicPr>
        <p:blipFill rotWithShape="1">
          <a:blip r:embed="rId4">
            <a:alphaModFix/>
          </a:blip>
          <a:srcRect l="3318" t="28730" r="58077" b="27936"/>
          <a:stretch/>
        </p:blipFill>
        <p:spPr>
          <a:xfrm>
            <a:off x="10678112" y="704491"/>
            <a:ext cx="1705970" cy="2711501"/>
          </a:xfrm>
          <a:prstGeom prst="rect">
            <a:avLst/>
          </a:prstGeom>
          <a:noFill/>
          <a:ln>
            <a:noFill/>
          </a:ln>
        </p:spPr>
      </p:pic>
      <p:sp>
        <p:nvSpPr>
          <p:cNvPr id="535" name="Google Shape;535;g17dbe8cb7e9_0_60"/>
          <p:cNvSpPr txBox="1"/>
          <p:nvPr/>
        </p:nvSpPr>
        <p:spPr>
          <a:xfrm>
            <a:off x="6140400" y="2444450"/>
            <a:ext cx="4917600" cy="3173400"/>
          </a:xfrm>
          <a:prstGeom prst="rect">
            <a:avLst/>
          </a:prstGeom>
          <a:noFill/>
          <a:ln w="9525" cap="flat" cmpd="sng">
            <a:solidFill>
              <a:srgbClr val="1C8C7F"/>
            </a:solidFill>
            <a:prstDash val="solid"/>
            <a:round/>
            <a:headEnd type="none" w="sm" len="sm"/>
            <a:tailEnd type="none" w="sm" len="sm"/>
          </a:ln>
          <a:effectLst>
            <a:outerShdw blurRad="42863" dist="9525" dir="5400000" algn="bl" rotWithShape="0">
              <a:schemeClr val="dk1">
                <a:alpha val="20000"/>
              </a:schemeClr>
            </a:outerShdw>
          </a:effectLst>
        </p:spPr>
        <p:txBody>
          <a:bodyPr spcFirstLastPara="1" wrap="square" lIns="90000" tIns="46800" rIns="90000" bIns="0" anchor="t" anchorCtr="0">
            <a:noAutofit/>
          </a:bodyPr>
          <a:lstStyle/>
          <a:p>
            <a:pPr marL="0" marR="0" lvl="0" indent="0" algn="just" rtl="0">
              <a:lnSpc>
                <a:spcPct val="100000"/>
              </a:lnSpc>
              <a:spcBef>
                <a:spcPts val="0"/>
              </a:spcBef>
              <a:spcAft>
                <a:spcPts val="0"/>
              </a:spcAft>
              <a:buNone/>
            </a:pPr>
            <a:r>
              <a:rPr lang="en-GB" sz="1800" b="1" i="0" u="none" strike="noStrike" cap="none" dirty="0">
                <a:solidFill>
                  <a:srgbClr val="000000"/>
                </a:solidFill>
                <a:latin typeface="Calibri"/>
                <a:ea typeface="Calibri"/>
                <a:cs typeface="Calibri"/>
                <a:sym typeface="Calibri"/>
              </a:rPr>
              <a:t>ESTRINSECA: </a:t>
            </a:r>
            <a:endParaRPr dirty="0"/>
          </a:p>
          <a:p>
            <a:pPr lvl="0" algn="just"/>
            <a:r>
              <a:rPr lang="it-IT" sz="1800" b="1" dirty="0">
                <a:latin typeface="Calibri"/>
                <a:ea typeface="Calibri"/>
                <a:cs typeface="Calibri"/>
                <a:sym typeface="Calibri"/>
              </a:rPr>
              <a:t>Motivazione che nasce da uno stimolo che viene dall'esterno. Ciò significa che il fatto di eseguire il compito non deriva dal semplice piacere di eseguirlo, ma è fatto pensando a una fine.
</a:t>
            </a:r>
            <a:endParaRPr sz="2000" b="0" i="0" u="none" strike="noStrike" cap="none" dirty="0">
              <a:solidFill>
                <a:srgbClr val="000000"/>
              </a:solidFill>
              <a:latin typeface="Calibri"/>
              <a:ea typeface="Calibri"/>
              <a:cs typeface="Calibri"/>
              <a:sym typeface="Calibri"/>
            </a:endParaRPr>
          </a:p>
          <a:p>
            <a:pPr lvl="0" algn="just">
              <a:spcBef>
                <a:spcPts val="600"/>
              </a:spcBef>
            </a:pPr>
            <a:endParaRPr lang="it-IT" sz="1600" dirty="0">
              <a:latin typeface="Calibri"/>
              <a:ea typeface="Calibri"/>
              <a:cs typeface="Calibri"/>
              <a:sym typeface="Calibri"/>
            </a:endParaRPr>
          </a:p>
          <a:p>
            <a:pPr lvl="0" algn="just">
              <a:spcBef>
                <a:spcPts val="600"/>
              </a:spcBef>
            </a:pPr>
            <a:r>
              <a:rPr lang="it-IT" sz="1600" dirty="0">
                <a:latin typeface="Calibri"/>
                <a:ea typeface="Calibri"/>
                <a:cs typeface="Calibri"/>
                <a:sym typeface="Calibri"/>
              </a:rPr>
              <a:t>Esempio: </a:t>
            </a:r>
            <a:r>
              <a:rPr lang="it-IT" sz="1600" dirty="0">
                <a:latin typeface="Calibri" panose="020F0502020204030204" pitchFamily="34" charset="0"/>
                <a:cs typeface="Calibri" panose="020F0502020204030204" pitchFamily="34" charset="0"/>
              </a:rPr>
              <a:t>Una Agricoltrice che si alza ogni mattina all'alba per prendersi cura dei suoi animali lo fa per il loro benessere e per poter dare continuità al suo lavoro.</a:t>
            </a:r>
            <a:r>
              <a:rPr lang="it-IT" sz="1600" dirty="0">
                <a:latin typeface="Calibri"/>
                <a:ea typeface="Calibri"/>
                <a:cs typeface="Calibri"/>
                <a:sym typeface="Calibri"/>
              </a:rPr>
              <a:t>
</a:t>
            </a:r>
            <a:endParaRPr sz="9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xEl>
                                              <p:pRg st="0" end="0"/>
                                            </p:txEl>
                                          </p:spTgt>
                                        </p:tgtEl>
                                        <p:attrNameLst>
                                          <p:attrName>style.visibility</p:attrName>
                                        </p:attrNameLst>
                                      </p:cBhvr>
                                      <p:to>
                                        <p:strVal val="visible"/>
                                      </p:to>
                                    </p:set>
                                    <p:animEffect transition="in" filter="fade">
                                      <p:cBhvr>
                                        <p:cTn id="7" dur="1000"/>
                                        <p:tgtEl>
                                          <p:spTgt spid="5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9"/>
        <p:cNvGrpSpPr/>
        <p:nvPr/>
      </p:nvGrpSpPr>
      <p:grpSpPr>
        <a:xfrm>
          <a:off x="0" y="0"/>
          <a:ext cx="0" cy="0"/>
          <a:chOff x="0" y="0"/>
          <a:chExt cx="0" cy="0"/>
        </a:xfrm>
      </p:grpSpPr>
      <p:sp>
        <p:nvSpPr>
          <p:cNvPr id="540" name="Google Shape;540;p15"/>
          <p:cNvSpPr/>
          <p:nvPr/>
        </p:nvSpPr>
        <p:spPr>
          <a:xfrm>
            <a:off x="875880" y="53208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2: </a:t>
            </a:r>
            <a:r>
              <a:rPr lang="en-GB" sz="3600" b="1" dirty="0" err="1">
                <a:solidFill>
                  <a:srgbClr val="FAB632"/>
                </a:solidFill>
                <a:latin typeface="Calibri"/>
                <a:ea typeface="Calibri"/>
                <a:cs typeface="Calibri"/>
                <a:sym typeface="Calibri"/>
              </a:rPr>
              <a:t>Motivazione</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541" name="Google Shape;541;p15"/>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542" name="Google Shape;542;p15"/>
          <p:cNvSpPr/>
          <p:nvPr/>
        </p:nvSpPr>
        <p:spPr>
          <a:xfrm>
            <a:off x="875880" y="1282524"/>
            <a:ext cx="76929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2: Tipi di motivazione
</a:t>
            </a:r>
            <a:endParaRPr sz="2400" b="0" i="0" u="none" strike="noStrike" cap="none" dirty="0">
              <a:solidFill>
                <a:srgbClr val="000000"/>
              </a:solidFill>
              <a:latin typeface="Arial"/>
              <a:ea typeface="Arial"/>
              <a:cs typeface="Arial"/>
              <a:sym typeface="Arial"/>
            </a:endParaRPr>
          </a:p>
        </p:txBody>
      </p:sp>
      <p:sp>
        <p:nvSpPr>
          <p:cNvPr id="543" name="Google Shape;543;p15"/>
          <p:cNvSpPr txBox="1"/>
          <p:nvPr/>
        </p:nvSpPr>
        <p:spPr>
          <a:xfrm>
            <a:off x="2250825" y="1980925"/>
            <a:ext cx="8403300" cy="3503100"/>
          </a:xfrm>
          <a:prstGeom prst="rect">
            <a:avLst/>
          </a:prstGeom>
          <a:noFill/>
          <a:ln w="28575" cap="flat" cmpd="sng">
            <a:solidFill>
              <a:srgbClr val="C00000"/>
            </a:solidFill>
            <a:prstDash val="solid"/>
            <a:round/>
            <a:headEnd type="none" w="sm" len="sm"/>
            <a:tailEnd type="none" w="sm" len="sm"/>
          </a:ln>
          <a:effectLst>
            <a:outerShdw blurRad="42863" dist="9525" dir="5400000" algn="bl" rotWithShape="0">
              <a:schemeClr val="dk1">
                <a:alpha val="20000"/>
              </a:schemeClr>
            </a:outerShdw>
          </a:effectLst>
        </p:spPr>
        <p:txBody>
          <a:bodyPr spcFirstLastPara="1" wrap="square" lIns="180000" tIns="72000" rIns="180000" bIns="0" anchor="t" anchorCtr="0">
            <a:noAutofit/>
          </a:bodyPr>
          <a:lstStyle/>
          <a:p>
            <a:pPr marL="0" marR="0" lvl="0" indent="0" algn="just" rtl="0">
              <a:lnSpc>
                <a:spcPct val="100000"/>
              </a:lnSpc>
              <a:spcBef>
                <a:spcPts val="0"/>
              </a:spcBef>
              <a:spcAft>
                <a:spcPts val="0"/>
              </a:spcAft>
              <a:buNone/>
            </a:pPr>
            <a:r>
              <a:rPr lang="en-GB" sz="2000" b="1" i="0" u="none" strike="noStrike" cap="none" dirty="0">
                <a:solidFill>
                  <a:srgbClr val="000000"/>
                </a:solidFill>
                <a:latin typeface="Calibri"/>
                <a:ea typeface="Calibri"/>
                <a:cs typeface="Calibri"/>
                <a:sym typeface="Calibri"/>
              </a:rPr>
              <a:t>POSITIVA: </a:t>
            </a:r>
            <a:endParaRPr sz="1600" dirty="0"/>
          </a:p>
          <a:p>
            <a:pPr lvl="0" algn="just"/>
            <a:r>
              <a:rPr lang="it-IT" sz="2000" dirty="0">
                <a:latin typeface="Calibri"/>
                <a:ea typeface="Calibri"/>
                <a:cs typeface="Calibri"/>
                <a:sym typeface="Calibri"/>
              </a:rPr>
              <a:t>Si tratta di iniziare una serie di attività per ottenere qualcosa che sia desiderabile e divertente, con una connotazione positiva. È accompagnato da un risultato o benessere nello svolgere il compito che rafforza la ripetizione di detto compito.
</a:t>
            </a:r>
            <a:endParaRPr sz="16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GB" sz="2000" b="1" i="0" u="none" strike="noStrike" cap="none" dirty="0">
                <a:solidFill>
                  <a:srgbClr val="000000"/>
                </a:solidFill>
                <a:latin typeface="Calibri"/>
                <a:ea typeface="Calibri"/>
                <a:cs typeface="Calibri"/>
                <a:sym typeface="Calibri"/>
              </a:rPr>
              <a:t>NEGATIVA: </a:t>
            </a:r>
            <a:endParaRPr sz="1600" dirty="0"/>
          </a:p>
          <a:p>
            <a:pPr algn="just"/>
            <a:r>
              <a:rPr lang="it-IT" sz="2000" dirty="0">
                <a:latin typeface="Calibri" panose="020F0502020204030204" pitchFamily="34" charset="0"/>
                <a:cs typeface="Calibri" panose="020F0502020204030204" pitchFamily="34" charset="0"/>
              </a:rPr>
              <a:t>Si riferisce al processo attraverso il quale una persona inizia o rimane legata ad un comportamento per evitare una conseguenza spiacevole, sia esterna (punizione, umiliazione, ecc.) che interna (evitando la sensazione di frustrazione o fallimento).</a:t>
            </a:r>
          </a:p>
          <a:p>
            <a:pPr lvl="0" algn="just"/>
            <a:r>
              <a:rPr lang="it-IT" sz="2000" dirty="0">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544" name="Google Shape;544;p15" descr="Una caricatura de una persona&#10;&#10;Descripción generada automáticamente con confianza media"/>
          <p:cNvPicPr preferRelativeResize="0"/>
          <p:nvPr/>
        </p:nvPicPr>
        <p:blipFill rotWithShape="1">
          <a:blip r:embed="rId4">
            <a:alphaModFix/>
          </a:blip>
          <a:srcRect t="44896" r="41839" b="5953"/>
          <a:stretch/>
        </p:blipFill>
        <p:spPr>
          <a:xfrm>
            <a:off x="-371599" y="2323705"/>
            <a:ext cx="2816971" cy="33706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
                                            <p:txEl>
                                              <p:pRg st="0" end="0"/>
                                            </p:txEl>
                                          </p:spTgt>
                                        </p:tgtEl>
                                        <p:attrNameLst>
                                          <p:attrName>style.visibility</p:attrName>
                                        </p:attrNameLst>
                                      </p:cBhvr>
                                      <p:to>
                                        <p:strVal val="visible"/>
                                      </p:to>
                                    </p:set>
                                    <p:animEffect transition="in" filter="fade">
                                      <p:cBhvr>
                                        <p:cTn id="7" dur="1000"/>
                                        <p:tgtEl>
                                          <p:spTgt spid="5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3">
                                            <p:txEl>
                                              <p:pRg st="1" end="1"/>
                                            </p:txEl>
                                          </p:spTgt>
                                        </p:tgtEl>
                                        <p:attrNameLst>
                                          <p:attrName>style.visibility</p:attrName>
                                        </p:attrNameLst>
                                      </p:cBhvr>
                                      <p:to>
                                        <p:strVal val="visible"/>
                                      </p:to>
                                    </p:set>
                                    <p:animEffect transition="in" filter="fade">
                                      <p:cBhvr>
                                        <p:cTn id="12" dur="1000"/>
                                        <p:tgtEl>
                                          <p:spTgt spid="5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3">
                                            <p:txEl>
                                              <p:pRg st="2" end="2"/>
                                            </p:txEl>
                                          </p:spTgt>
                                        </p:tgtEl>
                                        <p:attrNameLst>
                                          <p:attrName>style.visibility</p:attrName>
                                        </p:attrNameLst>
                                      </p:cBhvr>
                                      <p:to>
                                        <p:strVal val="visible"/>
                                      </p:to>
                                    </p:set>
                                    <p:animEffect transition="in" filter="fade">
                                      <p:cBhvr>
                                        <p:cTn id="17" dur="1000"/>
                                        <p:tgtEl>
                                          <p:spTgt spid="5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16"/>
          <p:cNvSpPr/>
          <p:nvPr/>
        </p:nvSpPr>
        <p:spPr>
          <a:xfrm>
            <a:off x="246712" y="307214"/>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2: </a:t>
            </a:r>
            <a:r>
              <a:rPr lang="en-GB" sz="3600" b="1" dirty="0" err="1">
                <a:solidFill>
                  <a:srgbClr val="FAB632"/>
                </a:solidFill>
                <a:latin typeface="Calibri"/>
                <a:ea typeface="Calibri"/>
                <a:cs typeface="Calibri"/>
                <a:sym typeface="Calibri"/>
              </a:rPr>
              <a:t>Motivazione</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550" name="Google Shape;550;p16"/>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551" name="Google Shape;551;p16"/>
          <p:cNvSpPr/>
          <p:nvPr/>
        </p:nvSpPr>
        <p:spPr>
          <a:xfrm>
            <a:off x="246712" y="1150417"/>
            <a:ext cx="76929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3: Il ciclo di motivazione
</a:t>
            </a:r>
            <a:endParaRPr sz="2400" b="0" i="0" u="none" strike="noStrike" cap="none" dirty="0">
              <a:solidFill>
                <a:srgbClr val="000000"/>
              </a:solidFill>
              <a:latin typeface="Arial"/>
              <a:ea typeface="Arial"/>
              <a:cs typeface="Arial"/>
              <a:sym typeface="Arial"/>
            </a:endParaRPr>
          </a:p>
        </p:txBody>
      </p:sp>
      <p:grpSp>
        <p:nvGrpSpPr>
          <p:cNvPr id="552" name="Google Shape;552;p16"/>
          <p:cNvGrpSpPr/>
          <p:nvPr/>
        </p:nvGrpSpPr>
        <p:grpSpPr>
          <a:xfrm>
            <a:off x="6127925" y="1606823"/>
            <a:ext cx="4654775" cy="3979709"/>
            <a:chOff x="2820225" y="891450"/>
            <a:chExt cx="3175200" cy="3175200"/>
          </a:xfrm>
        </p:grpSpPr>
        <p:sp>
          <p:nvSpPr>
            <p:cNvPr id="553" name="Google Shape;553;p16"/>
            <p:cNvSpPr/>
            <p:nvPr/>
          </p:nvSpPr>
          <p:spPr>
            <a:xfrm rot="10800000">
              <a:off x="2820225" y="891450"/>
              <a:ext cx="3175200" cy="3175200"/>
            </a:xfrm>
            <a:prstGeom prst="blockArc">
              <a:avLst>
                <a:gd name="adj1" fmla="val 5399801"/>
                <a:gd name="adj2" fmla="val 3012680"/>
                <a:gd name="adj3" fmla="val 6939"/>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54" name="Google Shape;554;p16"/>
            <p:cNvSpPr/>
            <p:nvPr/>
          </p:nvSpPr>
          <p:spPr>
            <a:xfrm rot="10800000">
              <a:off x="3175023" y="1179900"/>
              <a:ext cx="450600" cy="450600"/>
            </a:xfrm>
            <a:prstGeom prst="rtTriangl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55" name="Google Shape;555;p16"/>
          <p:cNvSpPr/>
          <p:nvPr/>
        </p:nvSpPr>
        <p:spPr>
          <a:xfrm>
            <a:off x="7470576" y="1230923"/>
            <a:ext cx="2184000" cy="751800"/>
          </a:xfrm>
          <a:prstGeom prst="ellipse">
            <a:avLst/>
          </a:prstGeom>
          <a:solidFill>
            <a:srgbClr val="1C8C7F"/>
          </a:solid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lvl="0" algn="ctr">
              <a:buSzPts val="1400"/>
            </a:pPr>
            <a:r>
              <a:rPr lang="en-GB" b="1" dirty="0">
                <a:solidFill>
                  <a:schemeClr val="lt1"/>
                </a:solidFill>
                <a:latin typeface="Calibri"/>
                <a:ea typeface="Calibri"/>
                <a:cs typeface="Calibri"/>
                <a:sym typeface="Calibri"/>
              </a:rPr>
              <a:t>EQUILIBRIO INTERNO
</a:t>
            </a:r>
            <a:endParaRPr sz="1800" b="1" i="0" u="none" strike="noStrike" cap="none" dirty="0">
              <a:solidFill>
                <a:schemeClr val="lt1"/>
              </a:solidFill>
              <a:latin typeface="Calibri"/>
              <a:ea typeface="Calibri"/>
              <a:cs typeface="Calibri"/>
              <a:sym typeface="Calibri"/>
            </a:endParaRPr>
          </a:p>
        </p:txBody>
      </p:sp>
      <p:sp>
        <p:nvSpPr>
          <p:cNvPr id="556" name="Google Shape;556;p16"/>
          <p:cNvSpPr/>
          <p:nvPr/>
        </p:nvSpPr>
        <p:spPr>
          <a:xfrm>
            <a:off x="5236521" y="4511210"/>
            <a:ext cx="2072100" cy="629700"/>
          </a:xfrm>
          <a:prstGeom prst="ellipse">
            <a:avLst/>
          </a:prstGeom>
          <a:solidFill>
            <a:srgbClr val="1C8C7F"/>
          </a:solid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lvl="0" algn="ctr">
              <a:buSzPts val="1400"/>
            </a:pPr>
            <a:r>
              <a:rPr lang="en-GB" b="1" dirty="0">
                <a:solidFill>
                  <a:schemeClr val="lt1"/>
                </a:solidFill>
                <a:latin typeface="Calibri"/>
                <a:ea typeface="Calibri"/>
                <a:cs typeface="Calibri"/>
                <a:sym typeface="Calibri"/>
              </a:rPr>
              <a:t>AZIONE
</a:t>
            </a:r>
            <a:endParaRPr sz="1800" b="1" i="0" u="none" strike="noStrike" cap="none" dirty="0">
              <a:solidFill>
                <a:schemeClr val="lt1"/>
              </a:solidFill>
              <a:latin typeface="Calibri"/>
              <a:ea typeface="Calibri"/>
              <a:cs typeface="Calibri"/>
              <a:sym typeface="Calibri"/>
            </a:endParaRPr>
          </a:p>
        </p:txBody>
      </p:sp>
      <p:sp>
        <p:nvSpPr>
          <p:cNvPr id="557" name="Google Shape;557;p16"/>
          <p:cNvSpPr/>
          <p:nvPr/>
        </p:nvSpPr>
        <p:spPr>
          <a:xfrm>
            <a:off x="9551100" y="4511210"/>
            <a:ext cx="2072100" cy="751800"/>
          </a:xfrm>
          <a:prstGeom prst="ellipse">
            <a:avLst/>
          </a:prstGeom>
          <a:solidFill>
            <a:srgbClr val="1C8C7F"/>
          </a:solid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lvl="0" algn="ctr">
              <a:buSzPts val="1400"/>
            </a:pPr>
            <a:r>
              <a:rPr lang="en-GB" b="1" dirty="0">
                <a:solidFill>
                  <a:schemeClr val="lt1"/>
                </a:solidFill>
                <a:latin typeface="Calibri"/>
                <a:ea typeface="Calibri"/>
                <a:cs typeface="Calibri"/>
                <a:sym typeface="Calibri"/>
              </a:rPr>
              <a:t>BISOGNO
</a:t>
            </a:r>
            <a:endParaRPr sz="1400" b="1" i="0" u="none" strike="noStrike" cap="none" dirty="0">
              <a:solidFill>
                <a:schemeClr val="lt1"/>
              </a:solidFill>
              <a:latin typeface="Calibri"/>
              <a:ea typeface="Calibri"/>
              <a:cs typeface="Calibri"/>
              <a:sym typeface="Calibri"/>
            </a:endParaRPr>
          </a:p>
        </p:txBody>
      </p:sp>
      <p:sp>
        <p:nvSpPr>
          <p:cNvPr id="558" name="Google Shape;558;p16"/>
          <p:cNvSpPr/>
          <p:nvPr/>
        </p:nvSpPr>
        <p:spPr>
          <a:xfrm>
            <a:off x="7674588" y="5211525"/>
            <a:ext cx="1694100" cy="629700"/>
          </a:xfrm>
          <a:prstGeom prst="ellipse">
            <a:avLst/>
          </a:prstGeom>
          <a:solidFill>
            <a:srgbClr val="1C8C7F"/>
          </a:solid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lvl="0" algn="ctr">
              <a:buSzPts val="1400"/>
            </a:pPr>
            <a:r>
              <a:rPr lang="en-GB" b="1" dirty="0">
                <a:solidFill>
                  <a:schemeClr val="lt1"/>
                </a:solidFill>
                <a:latin typeface="Calibri"/>
                <a:ea typeface="Calibri"/>
                <a:cs typeface="Calibri"/>
                <a:sym typeface="Calibri"/>
              </a:rPr>
              <a:t>TENSIONE
</a:t>
            </a:r>
            <a:endParaRPr sz="1800" b="1" i="0" u="none" strike="noStrike" cap="none" dirty="0">
              <a:solidFill>
                <a:schemeClr val="lt1"/>
              </a:solidFill>
              <a:latin typeface="Calibri"/>
              <a:ea typeface="Calibri"/>
              <a:cs typeface="Calibri"/>
              <a:sym typeface="Calibri"/>
            </a:endParaRPr>
          </a:p>
        </p:txBody>
      </p:sp>
      <p:sp>
        <p:nvSpPr>
          <p:cNvPr id="559" name="Google Shape;559;p16"/>
          <p:cNvSpPr/>
          <p:nvPr/>
        </p:nvSpPr>
        <p:spPr>
          <a:xfrm>
            <a:off x="9692100" y="2407950"/>
            <a:ext cx="2389086" cy="751800"/>
          </a:xfrm>
          <a:prstGeom prst="ellipse">
            <a:avLst/>
          </a:prstGeom>
          <a:solidFill>
            <a:srgbClr val="1C8C7F"/>
          </a:solid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lvl="0" algn="ctr">
              <a:buSzPts val="1400"/>
            </a:pPr>
            <a:r>
              <a:rPr lang="en-GB" b="1" dirty="0">
                <a:solidFill>
                  <a:schemeClr val="lt1"/>
                </a:solidFill>
                <a:latin typeface="Calibri"/>
                <a:ea typeface="Calibri"/>
                <a:cs typeface="Calibri"/>
                <a:sym typeface="Calibri"/>
              </a:rPr>
              <a:t>STIMOLO
</a:t>
            </a:r>
            <a:endParaRPr sz="1800" b="1" i="0" u="none" strike="noStrike" cap="none" dirty="0">
              <a:solidFill>
                <a:schemeClr val="lt1"/>
              </a:solidFill>
              <a:latin typeface="Calibri"/>
              <a:ea typeface="Calibri"/>
              <a:cs typeface="Calibri"/>
              <a:sym typeface="Calibri"/>
            </a:endParaRPr>
          </a:p>
        </p:txBody>
      </p:sp>
      <p:sp>
        <p:nvSpPr>
          <p:cNvPr id="560" name="Google Shape;560;p16"/>
          <p:cNvSpPr/>
          <p:nvPr/>
        </p:nvSpPr>
        <p:spPr>
          <a:xfrm>
            <a:off x="4829439" y="2407761"/>
            <a:ext cx="2211638" cy="751799"/>
          </a:xfrm>
          <a:prstGeom prst="ellipse">
            <a:avLst/>
          </a:prstGeom>
          <a:solidFill>
            <a:srgbClr val="1C8C7F"/>
          </a:solidFill>
          <a:ln w="2857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lvl="0" algn="ctr">
              <a:buSzPts val="1400"/>
            </a:pPr>
            <a:r>
              <a:rPr lang="en-GB" b="1" dirty="0">
                <a:solidFill>
                  <a:schemeClr val="lt1"/>
                </a:solidFill>
                <a:latin typeface="Calibri"/>
                <a:ea typeface="Calibri"/>
                <a:cs typeface="Calibri"/>
                <a:sym typeface="Calibri"/>
              </a:rPr>
              <a:t>SODDISFAZIONE
</a:t>
            </a:r>
            <a:endParaRPr sz="1400" b="1" i="0" u="none" strike="noStrike" cap="none" dirty="0">
              <a:solidFill>
                <a:schemeClr val="lt1"/>
              </a:solidFill>
              <a:latin typeface="Calibri"/>
              <a:ea typeface="Calibri"/>
              <a:cs typeface="Calibri"/>
              <a:sym typeface="Calibri"/>
            </a:endParaRPr>
          </a:p>
        </p:txBody>
      </p:sp>
      <p:pic>
        <p:nvPicPr>
          <p:cNvPr id="561" name="Google Shape;561;p16" descr="Una caricatura de una persona&#10;&#10;Descripción generada automáticamente con confianza baja"/>
          <p:cNvPicPr preferRelativeResize="0"/>
          <p:nvPr/>
        </p:nvPicPr>
        <p:blipFill rotWithShape="1">
          <a:blip r:embed="rId4">
            <a:alphaModFix/>
          </a:blip>
          <a:srcRect r="68564" b="83798"/>
          <a:stretch/>
        </p:blipFill>
        <p:spPr>
          <a:xfrm>
            <a:off x="6936313" y="2347771"/>
            <a:ext cx="3252525" cy="2373607"/>
          </a:xfrm>
          <a:prstGeom prst="rect">
            <a:avLst/>
          </a:prstGeom>
          <a:noFill/>
          <a:ln>
            <a:noFill/>
          </a:ln>
        </p:spPr>
      </p:pic>
      <p:sp>
        <p:nvSpPr>
          <p:cNvPr id="562" name="Google Shape;562;p16"/>
          <p:cNvSpPr txBox="1"/>
          <p:nvPr/>
        </p:nvSpPr>
        <p:spPr>
          <a:xfrm>
            <a:off x="775660" y="2250743"/>
            <a:ext cx="3854215" cy="2260467"/>
          </a:xfrm>
          <a:prstGeom prst="rect">
            <a:avLst/>
          </a:prstGeom>
          <a:noFill/>
          <a:ln>
            <a:noFill/>
          </a:ln>
        </p:spPr>
        <p:txBody>
          <a:bodyPr spcFirstLastPara="1" wrap="square" lIns="0" tIns="0" rIns="0" bIns="0" anchor="t" anchorCtr="0">
            <a:noAutofit/>
          </a:bodyPr>
          <a:lstStyle/>
          <a:p>
            <a:pPr lvl="0" algn="just">
              <a:spcBef>
                <a:spcPts val="1100"/>
              </a:spcBef>
              <a:buSzPts val="1800"/>
            </a:pPr>
            <a:r>
              <a:rPr lang="it-IT" sz="1800" b="1" dirty="0">
                <a:solidFill>
                  <a:schemeClr val="dk1"/>
                </a:solidFill>
                <a:latin typeface="Calibri"/>
                <a:ea typeface="Calibri"/>
                <a:cs typeface="Calibri"/>
                <a:sym typeface="Calibri"/>
              </a:rPr>
              <a:t>Per migliorare la nostra motivazione dobbiamo promuovere:
</a:t>
            </a:r>
            <a:r>
              <a:rPr lang="it-IT" sz="1800" dirty="0">
                <a:solidFill>
                  <a:schemeClr val="dk1"/>
                </a:solidFill>
                <a:latin typeface="Calibri"/>
                <a:ea typeface="Calibri"/>
                <a:cs typeface="Calibri"/>
                <a:sym typeface="Calibri"/>
              </a:rPr>
              <a:t>Positività
Impegno
Responsabilità
</a:t>
            </a:r>
            <a:endParaRPr sz="1800" b="0" i="0" u="none" strike="noStrike" cap="none" dirty="0">
              <a:solidFill>
                <a:schemeClr val="dk1"/>
              </a:solidFill>
              <a:latin typeface="Calibri"/>
              <a:ea typeface="Calibri"/>
              <a:cs typeface="Calibri"/>
              <a:sym typeface="Calibri"/>
            </a:endParaRPr>
          </a:p>
        </p:txBody>
      </p:sp>
      <p:sp>
        <p:nvSpPr>
          <p:cNvPr id="563" name="Google Shape;563;p16"/>
          <p:cNvSpPr/>
          <p:nvPr/>
        </p:nvSpPr>
        <p:spPr>
          <a:xfrm>
            <a:off x="460741" y="3043706"/>
            <a:ext cx="192000" cy="1752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16"/>
          <p:cNvSpPr/>
          <p:nvPr/>
        </p:nvSpPr>
        <p:spPr>
          <a:xfrm>
            <a:off x="445813" y="3640734"/>
            <a:ext cx="192000" cy="1752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16"/>
          <p:cNvSpPr/>
          <p:nvPr/>
        </p:nvSpPr>
        <p:spPr>
          <a:xfrm>
            <a:off x="445779" y="4137485"/>
            <a:ext cx="192000" cy="175200"/>
          </a:xfrm>
          <a:prstGeom prst="hexagon">
            <a:avLst>
              <a:gd name="adj" fmla="val 25000"/>
              <a:gd name="vf" fmla="val 115470"/>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16"/>
          <p:cNvSpPr/>
          <p:nvPr/>
        </p:nvSpPr>
        <p:spPr>
          <a:xfrm>
            <a:off x="322860" y="2058748"/>
            <a:ext cx="4292100" cy="2738700"/>
          </a:xfrm>
          <a:prstGeom prst="rect">
            <a:avLst/>
          </a:prstGeom>
          <a:noFill/>
          <a:ln w="25400" cap="flat" cmpd="sng">
            <a:solidFill>
              <a:srgbClr val="1C8C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
          <p:cNvSpPr/>
          <p:nvPr/>
        </p:nvSpPr>
        <p:spPr>
          <a:xfrm>
            <a:off x="2362850" y="1424050"/>
            <a:ext cx="4650600" cy="3784198"/>
          </a:xfrm>
          <a:prstGeom prst="rect">
            <a:avLst/>
          </a:prstGeom>
          <a:noFill/>
          <a:ln>
            <a:noFill/>
          </a:ln>
        </p:spPr>
        <p:txBody>
          <a:bodyPr spcFirstLastPara="1" wrap="square" lIns="90000" tIns="45000" rIns="90000" bIns="45000" anchor="t" anchorCtr="0">
            <a:spAutoFit/>
          </a:bodyPr>
          <a:lstStyle/>
          <a:p>
            <a:pPr lvl="0">
              <a:lnSpc>
                <a:spcPct val="150000"/>
              </a:lnSpc>
              <a:buSzPts val="1600"/>
            </a:pPr>
            <a:r>
              <a:rPr lang="it-IT" sz="1600" dirty="0">
                <a:latin typeface="Calibri"/>
                <a:ea typeface="Calibri"/>
                <a:cs typeface="Calibri"/>
                <a:sym typeface="Calibri"/>
              </a:rPr>
              <a:t>Cos'è l'autostima?
Componenti dell'autostima
Barriere di genere nell'autostima delle donne
Bassa e alta autostima
Pensieri negativi modificabili
Buona autostima
Fiducia in se stessi, autovalutazione e conoscenza di sé
Come migliorare l’autostima
</a:t>
            </a:r>
            <a:endParaRPr sz="1600" b="0" i="0" u="none" strike="noStrike" cap="none" dirty="0">
              <a:solidFill>
                <a:srgbClr val="000000"/>
              </a:solidFill>
              <a:latin typeface="Arial"/>
              <a:ea typeface="Arial"/>
              <a:cs typeface="Arial"/>
              <a:sym typeface="Arial"/>
            </a:endParaRPr>
          </a:p>
        </p:txBody>
      </p:sp>
      <p:sp>
        <p:nvSpPr>
          <p:cNvPr id="143" name="Google Shape;143;p3"/>
          <p:cNvSpPr/>
          <p:nvPr/>
        </p:nvSpPr>
        <p:spPr>
          <a:xfrm>
            <a:off x="3380155" y="899313"/>
            <a:ext cx="2616000" cy="644877"/>
          </a:xfrm>
          <a:prstGeom prst="rect">
            <a:avLst/>
          </a:prstGeom>
          <a:noFill/>
          <a:ln>
            <a:noFill/>
          </a:ln>
        </p:spPr>
        <p:txBody>
          <a:bodyPr spcFirstLastPara="1" wrap="square" lIns="90000" tIns="45000" rIns="90000" bIns="45000" anchor="t" anchorCtr="0">
            <a:spAutoFit/>
          </a:bodyPr>
          <a:lstStyle/>
          <a:p>
            <a:pPr lvl="0" algn="ctr">
              <a:buSzPts val="1800"/>
            </a:pPr>
            <a:r>
              <a:rPr lang="en-GB" sz="1800" b="1" dirty="0" err="1">
                <a:solidFill>
                  <a:srgbClr val="21B4A9"/>
                </a:solidFill>
                <a:latin typeface="Oxygen"/>
                <a:ea typeface="Oxygen"/>
                <a:cs typeface="Oxygen"/>
                <a:sym typeface="Oxygen"/>
              </a:rPr>
              <a:t>Autostima</a:t>
            </a:r>
            <a:r>
              <a:rPr lang="en-GB" sz="1800" b="1" dirty="0">
                <a:solidFill>
                  <a:srgbClr val="21B4A9"/>
                </a:solidFill>
                <a:latin typeface="Oxygen"/>
                <a:ea typeface="Oxygen"/>
                <a:cs typeface="Oxygen"/>
                <a:sym typeface="Oxygen"/>
              </a:rPr>
              <a:t>
</a:t>
            </a:r>
            <a:endParaRPr sz="1800" b="0" i="0" u="none" strike="noStrike" cap="none" dirty="0">
              <a:solidFill>
                <a:srgbClr val="000000"/>
              </a:solidFill>
              <a:latin typeface="Arial"/>
              <a:ea typeface="Arial"/>
              <a:cs typeface="Arial"/>
              <a:sym typeface="Arial"/>
            </a:endParaRPr>
          </a:p>
        </p:txBody>
      </p:sp>
      <p:sp>
        <p:nvSpPr>
          <p:cNvPr id="144" name="Google Shape;144;p3"/>
          <p:cNvSpPr/>
          <p:nvPr/>
        </p:nvSpPr>
        <p:spPr>
          <a:xfrm>
            <a:off x="7766975" y="1828450"/>
            <a:ext cx="2399700" cy="2395356"/>
          </a:xfrm>
          <a:prstGeom prst="rect">
            <a:avLst/>
          </a:prstGeom>
          <a:noFill/>
          <a:ln>
            <a:noFill/>
          </a:ln>
        </p:spPr>
        <p:txBody>
          <a:bodyPr spcFirstLastPara="1" wrap="square" lIns="90000" tIns="45000" rIns="90000" bIns="45000" anchor="t" anchorCtr="0">
            <a:spAutoFit/>
          </a:bodyPr>
          <a:lstStyle/>
          <a:p>
            <a:pPr lvl="0">
              <a:lnSpc>
                <a:spcPct val="156250"/>
              </a:lnSpc>
              <a:buSzPts val="1600"/>
            </a:pPr>
            <a:r>
              <a:rPr lang="it-IT" sz="1600" dirty="0">
                <a:latin typeface="Calibri"/>
                <a:ea typeface="Calibri"/>
                <a:cs typeface="Calibri"/>
                <a:sym typeface="Calibri"/>
              </a:rPr>
              <a:t>Cos'è la motivazione?
Tipi di motivazione
Il ciclo della motivazione
Strategie motivazionali
Lavorare sulla motivazione
</a:t>
            </a:r>
            <a:endParaRPr sz="1600" b="0" i="0" u="none" strike="noStrike" cap="none" dirty="0">
              <a:solidFill>
                <a:srgbClr val="000000"/>
              </a:solidFill>
              <a:latin typeface="Arial"/>
              <a:ea typeface="Arial"/>
              <a:cs typeface="Arial"/>
              <a:sym typeface="Arial"/>
            </a:endParaRPr>
          </a:p>
        </p:txBody>
      </p:sp>
      <p:sp>
        <p:nvSpPr>
          <p:cNvPr id="145" name="Google Shape;145;p3"/>
          <p:cNvSpPr/>
          <p:nvPr/>
        </p:nvSpPr>
        <p:spPr>
          <a:xfrm>
            <a:off x="8205120" y="1264115"/>
            <a:ext cx="2199600" cy="644877"/>
          </a:xfrm>
          <a:prstGeom prst="rect">
            <a:avLst/>
          </a:prstGeom>
          <a:noFill/>
          <a:ln>
            <a:noFill/>
          </a:ln>
        </p:spPr>
        <p:txBody>
          <a:bodyPr spcFirstLastPara="1" wrap="square" lIns="90000" tIns="45000" rIns="90000" bIns="45000" anchor="t" anchorCtr="0">
            <a:spAutoFit/>
          </a:bodyPr>
          <a:lstStyle/>
          <a:p>
            <a:pPr lvl="0" algn="ctr">
              <a:buSzPts val="1800"/>
            </a:pPr>
            <a:r>
              <a:rPr lang="en-GB" sz="1800" b="1" dirty="0" err="1">
                <a:solidFill>
                  <a:srgbClr val="FAB632"/>
                </a:solidFill>
                <a:latin typeface="Oxygen"/>
                <a:ea typeface="Oxygen"/>
                <a:cs typeface="Oxygen"/>
                <a:sym typeface="Oxygen"/>
              </a:rPr>
              <a:t>Motivazione</a:t>
            </a:r>
            <a:r>
              <a:rPr lang="en-GB" sz="1800" b="1" dirty="0">
                <a:solidFill>
                  <a:srgbClr val="FAB632"/>
                </a:solidFill>
                <a:latin typeface="Oxygen"/>
                <a:ea typeface="Oxygen"/>
                <a:cs typeface="Oxygen"/>
                <a:sym typeface="Oxygen"/>
              </a:rPr>
              <a:t>
</a:t>
            </a:r>
            <a:endParaRPr sz="1800" b="0" i="0" u="none" strike="noStrike" cap="none" dirty="0">
              <a:solidFill>
                <a:srgbClr val="000000"/>
              </a:solidFill>
              <a:latin typeface="Arial"/>
              <a:ea typeface="Arial"/>
              <a:cs typeface="Arial"/>
              <a:sym typeface="Arial"/>
            </a:endParaRPr>
          </a:p>
        </p:txBody>
      </p:sp>
      <p:sp>
        <p:nvSpPr>
          <p:cNvPr id="146" name="Google Shape;146;p3"/>
          <p:cNvSpPr/>
          <p:nvPr/>
        </p:nvSpPr>
        <p:spPr>
          <a:xfrm>
            <a:off x="8277785" y="1329813"/>
            <a:ext cx="283800" cy="2334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
          <p:cNvSpPr/>
          <p:nvPr/>
        </p:nvSpPr>
        <p:spPr>
          <a:xfrm>
            <a:off x="3570770" y="965035"/>
            <a:ext cx="283800" cy="2334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
          <p:cNvSpPr/>
          <p:nvPr/>
        </p:nvSpPr>
        <p:spPr>
          <a:xfrm rot="5400000">
            <a:off x="6840725" y="698175"/>
            <a:ext cx="4252200" cy="3777300"/>
          </a:xfrm>
          <a:prstGeom prst="hexagon">
            <a:avLst>
              <a:gd name="adj" fmla="val 25000"/>
              <a:gd name="vf" fmla="val 115470"/>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
          <p:cNvSpPr/>
          <p:nvPr/>
        </p:nvSpPr>
        <p:spPr>
          <a:xfrm rot="5400000">
            <a:off x="1320200" y="387450"/>
            <a:ext cx="5959800" cy="51849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
          <p:cNvSpPr/>
          <p:nvPr/>
        </p:nvSpPr>
        <p:spPr>
          <a:xfrm>
            <a:off x="2092850" y="1461125"/>
            <a:ext cx="270000" cy="4184100"/>
          </a:xfrm>
          <a:prstGeom prst="rect">
            <a:avLst/>
          </a:prstGeom>
          <a:noFill/>
          <a:ln>
            <a:noFill/>
          </a:ln>
        </p:spPr>
        <p:txBody>
          <a:bodyPr spcFirstLastPara="1" wrap="square" lIns="90000" tIns="45000" rIns="90000" bIns="45000"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endParaRPr sz="2000" b="0" i="0" u="none" strike="noStrike" cap="none">
              <a:solidFill>
                <a:srgbClr val="FAB632"/>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en-GB" sz="2000" b="0" i="0" u="none" strike="noStrike" cap="none">
                <a:solidFill>
                  <a:srgbClr val="21B4A9"/>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endParaRPr sz="2000" b="0" i="0" u="none" strike="noStrike" cap="none">
              <a:solidFill>
                <a:srgbClr val="FAB63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2000"/>
              <a:buFont typeface="Arial"/>
              <a:buNone/>
            </a:pPr>
            <a:r>
              <a:rPr lang="en-GB" sz="2000">
                <a:solidFill>
                  <a:srgbClr val="21B4A9"/>
                </a:solidFill>
                <a:latin typeface="Calibri"/>
                <a:ea typeface="Calibri"/>
                <a:cs typeface="Calibri"/>
                <a:sym typeface="Calibri"/>
              </a:rPr>
              <a:t>+</a:t>
            </a:r>
            <a:endParaRPr sz="2000">
              <a:solidFill>
                <a:srgbClr val="21B4A9"/>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2000"/>
              <a:buFont typeface="Arial"/>
              <a:buNone/>
            </a:pPr>
            <a:r>
              <a:rPr lang="en-GB" sz="2000">
                <a:solidFill>
                  <a:srgbClr val="EA4E46"/>
                </a:solidFill>
                <a:latin typeface="Calibri"/>
                <a:ea typeface="Calibri"/>
                <a:cs typeface="Calibri"/>
                <a:sym typeface="Calibri"/>
              </a:rPr>
              <a:t>+</a:t>
            </a:r>
            <a:r>
              <a:rPr lang="en-GB" sz="2000">
                <a:solidFill>
                  <a:srgbClr val="FAB632"/>
                </a:solidFill>
                <a:latin typeface="Calibri"/>
                <a:ea typeface="Calibri"/>
                <a:cs typeface="Calibri"/>
                <a:sym typeface="Calibri"/>
              </a:rPr>
              <a:t>+</a:t>
            </a:r>
            <a:endParaRPr sz="2000">
              <a:solidFill>
                <a:srgbClr val="FAB632"/>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2000"/>
              <a:buFont typeface="Arial"/>
              <a:buNone/>
            </a:pPr>
            <a:endParaRPr sz="2000">
              <a:solidFill>
                <a:srgbClr val="21B4A9"/>
              </a:solidFill>
              <a:latin typeface="Calibri"/>
              <a:ea typeface="Calibri"/>
              <a:cs typeface="Calibri"/>
              <a:sym typeface="Calibri"/>
            </a:endParaRPr>
          </a:p>
        </p:txBody>
      </p:sp>
      <p:sp>
        <p:nvSpPr>
          <p:cNvPr id="151" name="Google Shape;151;p3"/>
          <p:cNvSpPr/>
          <p:nvPr/>
        </p:nvSpPr>
        <p:spPr>
          <a:xfrm>
            <a:off x="7534410" y="1931775"/>
            <a:ext cx="270000" cy="1310100"/>
          </a:xfrm>
          <a:prstGeom prst="rect">
            <a:avLst/>
          </a:prstGeom>
          <a:noFill/>
          <a:ln>
            <a:noFill/>
          </a:ln>
        </p:spPr>
        <p:txBody>
          <a:bodyPr spcFirstLastPara="1" wrap="square" lIns="90000" tIns="45000" rIns="90000" bIns="45000"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endParaRPr sz="2000" b="0" i="0" u="none" strike="noStrike" cap="none">
              <a:solidFill>
                <a:srgbClr val="EA4E46"/>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2000"/>
              <a:buFont typeface="Arial"/>
              <a:buNone/>
            </a:pPr>
            <a:r>
              <a:rPr lang="en-GB" sz="2000">
                <a:solidFill>
                  <a:srgbClr val="FAB632"/>
                </a:solidFill>
                <a:latin typeface="Calibri"/>
                <a:ea typeface="Calibri"/>
                <a:cs typeface="Calibri"/>
                <a:sym typeface="Calibri"/>
              </a:rPr>
              <a:t>+</a:t>
            </a:r>
            <a:endParaRPr sz="2000">
              <a:solidFill>
                <a:srgbClr val="EA4E46"/>
              </a:solidFill>
              <a:latin typeface="Calibri"/>
              <a:ea typeface="Calibri"/>
              <a:cs typeface="Calibri"/>
              <a:sym typeface="Calibri"/>
            </a:endParaRPr>
          </a:p>
        </p:txBody>
      </p:sp>
      <p:sp>
        <p:nvSpPr>
          <p:cNvPr id="152" name="Google Shape;152;p3"/>
          <p:cNvSpPr/>
          <p:nvPr/>
        </p:nvSpPr>
        <p:spPr>
          <a:xfrm rot="-3776564">
            <a:off x="5468926" y="-1949"/>
            <a:ext cx="390432" cy="1004927"/>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p:txBody>
      </p:sp>
      <p:sp>
        <p:nvSpPr>
          <p:cNvPr id="153" name="Google Shape;153;p3"/>
          <p:cNvSpPr/>
          <p:nvPr/>
        </p:nvSpPr>
        <p:spPr>
          <a:xfrm rot="-3847442">
            <a:off x="7608455" y="3971928"/>
            <a:ext cx="390446" cy="100510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p:txBody>
      </p:sp>
      <p:pic>
        <p:nvPicPr>
          <p:cNvPr id="154" name="Google Shape;154;p3" descr="Texto&#10;&#10;Descripción generada automáticamente"/>
          <p:cNvPicPr preferRelativeResize="0"/>
          <p:nvPr/>
        </p:nvPicPr>
        <p:blipFill rotWithShape="1">
          <a:blip r:embed="rId4">
            <a:alphaModFix/>
          </a:blip>
          <a:srcRect/>
          <a:stretch/>
        </p:blipFill>
        <p:spPr>
          <a:xfrm>
            <a:off x="199080" y="6234480"/>
            <a:ext cx="2303640" cy="483120"/>
          </a:xfrm>
          <a:prstGeom prst="rect">
            <a:avLst/>
          </a:prstGeom>
          <a:noFill/>
          <a:ln>
            <a:noFill/>
          </a:ln>
        </p:spPr>
      </p:pic>
      <p:sp>
        <p:nvSpPr>
          <p:cNvPr id="155" name="Google Shape;155;p3"/>
          <p:cNvSpPr/>
          <p:nvPr/>
        </p:nvSpPr>
        <p:spPr>
          <a:xfrm>
            <a:off x="2503440" y="6117840"/>
            <a:ext cx="7901280" cy="5925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17"/>
          <p:cNvSpPr/>
          <p:nvPr/>
        </p:nvSpPr>
        <p:spPr>
          <a:xfrm>
            <a:off x="1164605" y="455605"/>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2: </a:t>
            </a:r>
            <a:r>
              <a:rPr lang="en-GB" sz="3600" b="1" dirty="0" err="1">
                <a:solidFill>
                  <a:srgbClr val="FAB632"/>
                </a:solidFill>
                <a:latin typeface="Calibri"/>
                <a:ea typeface="Calibri"/>
                <a:cs typeface="Calibri"/>
                <a:sym typeface="Calibri"/>
              </a:rPr>
              <a:t>Motivazione</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572" name="Google Shape;572;p17"/>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573" name="Google Shape;573;p17"/>
          <p:cNvSpPr/>
          <p:nvPr/>
        </p:nvSpPr>
        <p:spPr>
          <a:xfrm>
            <a:off x="1164605" y="1206049"/>
            <a:ext cx="7692900" cy="456000"/>
          </a:xfrm>
          <a:prstGeom prst="rect">
            <a:avLst/>
          </a:prstGeom>
          <a:noFill/>
          <a:ln>
            <a:noFill/>
          </a:ln>
        </p:spPr>
        <p:txBody>
          <a:bodyPr spcFirstLastPara="1" wrap="square" lIns="90000" tIns="45000" rIns="90000" bIns="45000" anchor="t" anchorCtr="0">
            <a:noAutofit/>
          </a:bodyPr>
          <a:lstStyle/>
          <a:p>
            <a:pPr lvl="0">
              <a:buSzPts val="2400"/>
            </a:pPr>
            <a:r>
              <a:rPr lang="en-GB" sz="2400" dirty="0" err="1">
                <a:solidFill>
                  <a:srgbClr val="21B4A9"/>
                </a:solidFill>
                <a:latin typeface="Calibri"/>
                <a:ea typeface="Calibri"/>
                <a:cs typeface="Calibri"/>
                <a:sym typeface="Calibri"/>
              </a:rPr>
              <a:t>Sezione</a:t>
            </a:r>
            <a:r>
              <a:rPr lang="en-GB" sz="2400" dirty="0">
                <a:solidFill>
                  <a:srgbClr val="21B4A9"/>
                </a:solidFill>
                <a:latin typeface="Calibri"/>
                <a:ea typeface="Calibri"/>
                <a:cs typeface="Calibri"/>
                <a:sym typeface="Calibri"/>
              </a:rPr>
              <a:t> 4: </a:t>
            </a:r>
            <a:r>
              <a:rPr lang="en-GB" sz="2400" dirty="0" err="1">
                <a:solidFill>
                  <a:srgbClr val="21B4A9"/>
                </a:solidFill>
                <a:latin typeface="Calibri"/>
                <a:ea typeface="Calibri"/>
                <a:cs typeface="Calibri"/>
                <a:sym typeface="Calibri"/>
              </a:rPr>
              <a:t>Strategie</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motivazionali</a:t>
            </a:r>
            <a:r>
              <a:rPr lang="en-GB" sz="2400" dirty="0">
                <a:solidFill>
                  <a:srgbClr val="21B4A9"/>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574" name="Google Shape;574;p17"/>
          <p:cNvSpPr txBox="1"/>
          <p:nvPr/>
        </p:nvSpPr>
        <p:spPr>
          <a:xfrm>
            <a:off x="1164600" y="1762562"/>
            <a:ext cx="6096000" cy="3949543"/>
          </a:xfrm>
          <a:prstGeom prst="rect">
            <a:avLst/>
          </a:prstGeom>
          <a:noFill/>
          <a:ln w="1905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88900" lvl="0">
              <a:lnSpc>
                <a:spcPct val="150000"/>
              </a:lnSpc>
              <a:spcBef>
                <a:spcPts val="600"/>
              </a:spcBef>
              <a:buSzPts val="2200"/>
            </a:pPr>
            <a:r>
              <a:rPr lang="it-IT" sz="1600" b="1" dirty="0"/>
              <a:t>Ricerca di strategie, secondo il nostro obiettivo
- </a:t>
            </a:r>
            <a:r>
              <a:rPr lang="it-IT" dirty="0"/>
              <a:t>Ricompense, soprattutto per compiti meno motivanti
- Celebrazione degli obiettivi
- Ascoltare Musica
- Spazi di lavoro e/o condivisi
- Liste di controllo
- Esercizio fisico
- Regolazione energetica
- Pause regolari
- Connettersi con le emozioni</a:t>
            </a:r>
            <a:endParaRPr dirty="0"/>
          </a:p>
        </p:txBody>
      </p:sp>
      <p:pic>
        <p:nvPicPr>
          <p:cNvPr id="575" name="Google Shape;575;p17" descr="Una caricatura de una persona&#10;&#10;Descripción generada automáticamente con confianza media"/>
          <p:cNvPicPr preferRelativeResize="0"/>
          <p:nvPr/>
        </p:nvPicPr>
        <p:blipFill rotWithShape="1">
          <a:blip r:embed="rId4">
            <a:alphaModFix/>
          </a:blip>
          <a:srcRect r="29336" b="60597"/>
          <a:stretch/>
        </p:blipFill>
        <p:spPr>
          <a:xfrm>
            <a:off x="7260609" y="2777121"/>
            <a:ext cx="3990158" cy="31503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9"/>
        <p:cNvGrpSpPr/>
        <p:nvPr/>
      </p:nvGrpSpPr>
      <p:grpSpPr>
        <a:xfrm>
          <a:off x="0" y="0"/>
          <a:ext cx="0" cy="0"/>
          <a:chOff x="0" y="0"/>
          <a:chExt cx="0" cy="0"/>
        </a:xfrm>
      </p:grpSpPr>
      <p:sp>
        <p:nvSpPr>
          <p:cNvPr id="580" name="Google Shape;580;p18"/>
          <p:cNvSpPr/>
          <p:nvPr/>
        </p:nvSpPr>
        <p:spPr>
          <a:xfrm>
            <a:off x="875879" y="367447"/>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2: </a:t>
            </a:r>
            <a:r>
              <a:rPr lang="en-GB" sz="3600" b="1" dirty="0" err="1">
                <a:solidFill>
                  <a:srgbClr val="FAB632"/>
                </a:solidFill>
                <a:latin typeface="Calibri"/>
                <a:ea typeface="Calibri"/>
                <a:cs typeface="Calibri"/>
                <a:sym typeface="Calibri"/>
              </a:rPr>
              <a:t>Motivazione</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581" name="Google Shape;581;p18"/>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582" name="Google Shape;582;p18"/>
          <p:cNvSpPr txBox="1"/>
          <p:nvPr/>
        </p:nvSpPr>
        <p:spPr>
          <a:xfrm>
            <a:off x="875879" y="1849968"/>
            <a:ext cx="10492705" cy="893232"/>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lvl="0" algn="just">
              <a:lnSpc>
                <a:spcPct val="114999"/>
              </a:lnSpc>
              <a:buSzPts val="1100"/>
            </a:pPr>
            <a:r>
              <a:rPr lang="it-IT" sz="2000" dirty="0">
                <a:solidFill>
                  <a:schemeClr val="dk1"/>
                </a:solidFill>
                <a:latin typeface="Calibri"/>
                <a:ea typeface="Calibri"/>
                <a:cs typeface="Calibri"/>
                <a:sym typeface="Calibri"/>
              </a:rPr>
              <a:t>Scrivi 3 obiettivi, pensa e rifletti su un'azione che stai portando avanti per raggiungerli o svilupparli. Se non ne trovi e vuoi, puntellalo e pianificalo.
</a:t>
            </a:r>
            <a:endParaRPr sz="2000" b="1" i="0" u="sng" strike="noStrike" cap="none" dirty="0">
              <a:solidFill>
                <a:schemeClr val="dk1"/>
              </a:solidFill>
              <a:latin typeface="Calibri"/>
              <a:ea typeface="Calibri"/>
              <a:cs typeface="Calibri"/>
              <a:sym typeface="Calibri"/>
            </a:endParaRPr>
          </a:p>
        </p:txBody>
      </p:sp>
      <p:graphicFrame>
        <p:nvGraphicFramePr>
          <p:cNvPr id="583" name="Google Shape;583;p18"/>
          <p:cNvGraphicFramePr/>
          <p:nvPr>
            <p:extLst>
              <p:ext uri="{D42A27DB-BD31-4B8C-83A1-F6EECF244321}">
                <p14:modId xmlns:p14="http://schemas.microsoft.com/office/powerpoint/2010/main" val="2849540136"/>
              </p:ext>
            </p:extLst>
          </p:nvPr>
        </p:nvGraphicFramePr>
        <p:xfrm>
          <a:off x="2932106" y="2874871"/>
          <a:ext cx="6380250" cy="3456831"/>
        </p:xfrm>
        <a:graphic>
          <a:graphicData uri="http://schemas.openxmlformats.org/drawingml/2006/table">
            <a:tbl>
              <a:tblPr>
                <a:noFill/>
                <a:tableStyleId>{36F5ED8C-D288-4702-866B-5A132B85DAD3}</a:tableStyleId>
              </a:tblPr>
              <a:tblGrid>
                <a:gridCol w="3120175">
                  <a:extLst>
                    <a:ext uri="{9D8B030D-6E8A-4147-A177-3AD203B41FA5}">
                      <a16:colId xmlns:a16="http://schemas.microsoft.com/office/drawing/2014/main" val="20000"/>
                    </a:ext>
                  </a:extLst>
                </a:gridCol>
                <a:gridCol w="3260075">
                  <a:extLst>
                    <a:ext uri="{9D8B030D-6E8A-4147-A177-3AD203B41FA5}">
                      <a16:colId xmlns:a16="http://schemas.microsoft.com/office/drawing/2014/main" val="20001"/>
                    </a:ext>
                  </a:extLst>
                </a:gridCol>
              </a:tblGrid>
              <a:tr h="1353831">
                <a:tc gridSpan="2">
                  <a:txBody>
                    <a:bodyPr/>
                    <a:lstStyle/>
                    <a:p>
                      <a:pPr marL="0" marR="0" lvl="0" indent="0" algn="ctr" rtl="0">
                        <a:lnSpc>
                          <a:spcPct val="100000"/>
                        </a:lnSpc>
                        <a:spcBef>
                          <a:spcPts val="0"/>
                        </a:spcBef>
                        <a:spcAft>
                          <a:spcPts val="0"/>
                        </a:spcAft>
                        <a:buClr>
                          <a:srgbClr val="000000"/>
                        </a:buClr>
                        <a:buSzPts val="1800"/>
                        <a:buFont typeface="Arial"/>
                        <a:buNone/>
                      </a:pPr>
                      <a:r>
                        <a:rPr lang="it-IT" sz="1800" b="1" u="none" strike="noStrike" cap="none" dirty="0">
                          <a:solidFill>
                            <a:schemeClr val="dk1"/>
                          </a:solidFill>
                          <a:latin typeface="Calibri"/>
                          <a:ea typeface="Calibri"/>
                          <a:cs typeface="Calibri"/>
                          <a:sym typeface="Calibri"/>
                        </a:rPr>
                        <a:t>OBIETTIVI
(Interessi, motivazioni, sviluppo personale, valori, famiglia, occupazione, istruzione / studi, tempo libero e tempo libero, ecc.) </a:t>
                      </a:r>
                      <a:endParaRPr sz="1800" b="1"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it-IT"/>
                    </a:p>
                  </a:txBody>
                  <a:tcPr/>
                </a:tc>
                <a:extLst>
                  <a:ext uri="{0D108BD9-81ED-4DB2-BD59-A6C34878D82A}">
                    <a16:rowId xmlns:a16="http://schemas.microsoft.com/office/drawing/2014/main" val="10000"/>
                  </a:ext>
                </a:extLst>
              </a:tr>
              <a:tr h="637083">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dirty="0" err="1">
                          <a:solidFill>
                            <a:schemeClr val="dk1"/>
                          </a:solidFill>
                          <a:latin typeface="Calibri"/>
                          <a:ea typeface="Calibri"/>
                          <a:cs typeface="Calibri"/>
                          <a:sym typeface="Calibri"/>
                        </a:rPr>
                        <a:t>Obiettivo</a:t>
                      </a:r>
                      <a:r>
                        <a:rPr lang="en-GB" sz="1800" b="1" u="none" strike="noStrike" cap="none" dirty="0">
                          <a:solidFill>
                            <a:schemeClr val="dk1"/>
                          </a:solidFill>
                          <a:latin typeface="Calibri"/>
                          <a:ea typeface="Calibri"/>
                          <a:cs typeface="Calibri"/>
                          <a:sym typeface="Calibri"/>
                        </a:rPr>
                        <a:t>
</a:t>
                      </a:r>
                      <a:endParaRPr sz="1800" b="1"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GB" sz="1800" b="1" u="none" strike="noStrike" cap="none" dirty="0">
                          <a:solidFill>
                            <a:schemeClr val="dk1"/>
                          </a:solidFill>
                          <a:latin typeface="Calibri"/>
                          <a:ea typeface="Calibri"/>
                          <a:cs typeface="Calibri"/>
                          <a:sym typeface="Calibri"/>
                        </a:rPr>
                        <a:t>Azione
</a:t>
                      </a:r>
                      <a:endParaRPr sz="1800" b="1"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8171">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1.</a:t>
                      </a:r>
                      <a:endParaRPr sz="18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8171">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2.</a:t>
                      </a:r>
                      <a:endParaRPr sz="18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8171">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3.</a:t>
                      </a:r>
                      <a:endParaRPr sz="1800" u="none" strike="noStrike" cap="none">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solidFill>
                          <a:schemeClr val="dk1"/>
                        </a:solidFill>
                        <a:latin typeface="Calibri"/>
                        <a:ea typeface="Calibri"/>
                        <a:cs typeface="Calibri"/>
                        <a:sym typeface="Calibri"/>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84" name="Google Shape;584;p18"/>
          <p:cNvSpPr/>
          <p:nvPr/>
        </p:nvSpPr>
        <p:spPr>
          <a:xfrm>
            <a:off x="875879" y="1097947"/>
            <a:ext cx="7998298"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5: Lavorare sulla mia motivazione: centrare l'obiettivo
</a:t>
            </a:r>
            <a:endParaRPr sz="2400" b="0" i="0" u="none" strike="noStrike" cap="none" dirty="0">
              <a:solidFill>
                <a:srgbClr val="000000"/>
              </a:solidFill>
              <a:latin typeface="Arial"/>
              <a:ea typeface="Arial"/>
              <a:cs typeface="Arial"/>
              <a:sym typeface="Arial"/>
            </a:endParaRPr>
          </a:p>
        </p:txBody>
      </p:sp>
      <p:pic>
        <p:nvPicPr>
          <p:cNvPr id="585" name="Google Shape;585;p18"/>
          <p:cNvPicPr preferRelativeResize="0"/>
          <p:nvPr/>
        </p:nvPicPr>
        <p:blipFill rotWithShape="1">
          <a:blip r:embed="rId4">
            <a:alphaModFix/>
          </a:blip>
          <a:srcRect l="22152" t="22986" r="26933" b="29725"/>
          <a:stretch/>
        </p:blipFill>
        <p:spPr>
          <a:xfrm rot="-589405">
            <a:off x="9455375" y="3752850"/>
            <a:ext cx="1614274" cy="2122827"/>
          </a:xfrm>
          <a:prstGeom prst="rect">
            <a:avLst/>
          </a:prstGeom>
          <a:noFill/>
          <a:ln>
            <a:noFill/>
          </a:ln>
        </p:spPr>
      </p:pic>
      <p:pic>
        <p:nvPicPr>
          <p:cNvPr id="586" name="Google Shape;586;p18" descr="Imagen que contiene tabla&#10;&#10;Descripción generada automáticamente"/>
          <p:cNvPicPr preferRelativeResize="0"/>
          <p:nvPr/>
        </p:nvPicPr>
        <p:blipFill rotWithShape="1">
          <a:blip r:embed="rId5">
            <a:alphaModFix/>
          </a:blip>
          <a:srcRect l="3316" t="28729" r="58079" b="27936"/>
          <a:stretch/>
        </p:blipFill>
        <p:spPr>
          <a:xfrm>
            <a:off x="12" y="2599578"/>
            <a:ext cx="1705970" cy="2711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0"/>
        <p:cNvGrpSpPr/>
        <p:nvPr/>
      </p:nvGrpSpPr>
      <p:grpSpPr>
        <a:xfrm>
          <a:off x="0" y="0"/>
          <a:ext cx="0" cy="0"/>
          <a:chOff x="0" y="0"/>
          <a:chExt cx="0" cy="0"/>
        </a:xfrm>
      </p:grpSpPr>
      <p:sp>
        <p:nvSpPr>
          <p:cNvPr id="591" name="Google Shape;591;p20"/>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592" name="Google Shape;592;p20"/>
          <p:cNvSpPr txBox="1"/>
          <p:nvPr/>
        </p:nvSpPr>
        <p:spPr>
          <a:xfrm>
            <a:off x="1509783" y="1865543"/>
            <a:ext cx="8293800" cy="31269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4999"/>
              </a:lnSpc>
              <a:spcBef>
                <a:spcPts val="0"/>
              </a:spcBef>
              <a:spcAft>
                <a:spcPts val="0"/>
              </a:spcAft>
              <a:buClr>
                <a:srgbClr val="000000"/>
              </a:buClr>
              <a:buSzPts val="1400"/>
              <a:buFont typeface="Arial"/>
              <a:buNone/>
            </a:pPr>
            <a:br>
              <a:rPr lang="en-GB"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93" name="Google Shape;593;p20"/>
          <p:cNvSpPr txBox="1"/>
          <p:nvPr/>
        </p:nvSpPr>
        <p:spPr>
          <a:xfrm>
            <a:off x="2765550" y="1274700"/>
            <a:ext cx="6660900" cy="3303000"/>
          </a:xfrm>
          <a:prstGeom prst="rect">
            <a:avLst/>
          </a:prstGeom>
          <a:noFill/>
          <a:ln>
            <a:noFill/>
          </a:ln>
        </p:spPr>
        <p:txBody>
          <a:bodyPr spcFirstLastPara="1" wrap="square" lIns="91425" tIns="45700" rIns="91425" bIns="45700" anchor="t" anchorCtr="0">
            <a:noAutofit/>
          </a:bodyPr>
          <a:lstStyle/>
          <a:p>
            <a:pPr marL="457200" marR="0" lvl="0" indent="0" algn="l" rtl="0">
              <a:lnSpc>
                <a:spcPct val="150000"/>
              </a:lnSpc>
              <a:spcBef>
                <a:spcPts val="0"/>
              </a:spcBef>
              <a:spcAft>
                <a:spcPts val="0"/>
              </a:spcAft>
              <a:buClr>
                <a:srgbClr val="000000"/>
              </a:buClr>
              <a:buSzPts val="1000"/>
              <a:buFont typeface="Arial"/>
              <a:buNone/>
            </a:pPr>
            <a:endParaRPr sz="1000" b="0" i="0" u="sng" strike="noStrike" cap="none" dirty="0">
              <a:solidFill>
                <a:srgbClr val="000000"/>
              </a:solidFill>
              <a:latin typeface="Arial"/>
              <a:ea typeface="Arial"/>
              <a:cs typeface="Arial"/>
              <a:sym typeface="Arial"/>
            </a:endParaRPr>
          </a:p>
          <a:p>
            <a:pPr marL="457200" marR="0" lvl="0" indent="0" algn="l" rtl="0">
              <a:lnSpc>
                <a:spcPct val="150000"/>
              </a:lnSpc>
              <a:spcBef>
                <a:spcPts val="0"/>
              </a:spcBef>
              <a:spcAft>
                <a:spcPts val="0"/>
              </a:spcAft>
              <a:buClr>
                <a:srgbClr val="000000"/>
              </a:buClr>
              <a:buSzPts val="1000"/>
              <a:buFont typeface="Arial"/>
              <a:buNone/>
            </a:pPr>
            <a:r>
              <a:rPr lang="en-GB" sz="1000" b="0" i="0" u="sng" strike="noStrike" cap="none" dirty="0">
                <a:solidFill>
                  <a:srgbClr val="000000"/>
                </a:solidFill>
                <a:latin typeface="Arial"/>
                <a:ea typeface="Arial"/>
                <a:cs typeface="Arial"/>
                <a:sym typeface="Arial"/>
              </a:rPr>
              <a:t>BIBLIOGRAFIA </a:t>
            </a:r>
            <a:endParaRPr sz="1000" b="0" i="0" u="sng" strike="noStrike" cap="none" dirty="0">
              <a:solidFill>
                <a:srgbClr val="000000"/>
              </a:solidFill>
              <a:latin typeface="Arial"/>
              <a:ea typeface="Arial"/>
              <a:cs typeface="Arial"/>
              <a:sym typeface="Arial"/>
            </a:endParaRPr>
          </a:p>
          <a:p>
            <a:pPr marL="457200" marR="0" lvl="0" indent="-292100" algn="l" rtl="0">
              <a:lnSpc>
                <a:spcPct val="150000"/>
              </a:lnSpc>
              <a:spcBef>
                <a:spcPts val="0"/>
              </a:spcBef>
              <a:spcAft>
                <a:spcPts val="0"/>
              </a:spcAft>
              <a:buSzPts val="1000"/>
              <a:buChar char="●"/>
            </a:pPr>
            <a:r>
              <a:rPr lang="en-GB" sz="1000" dirty="0" err="1"/>
              <a:t>Congost</a:t>
            </a:r>
            <a:r>
              <a:rPr lang="en-GB" sz="1000" dirty="0"/>
              <a:t>, Silvia (2015). </a:t>
            </a:r>
            <a:r>
              <a:rPr lang="en-GB" sz="1000" dirty="0" err="1"/>
              <a:t>Autoestima</a:t>
            </a:r>
            <a:r>
              <a:rPr lang="en-GB" sz="1000" dirty="0"/>
              <a:t> </a:t>
            </a:r>
            <a:r>
              <a:rPr lang="en-GB" sz="1000" dirty="0" err="1"/>
              <a:t>Automática</a:t>
            </a:r>
            <a:r>
              <a:rPr lang="en-GB" sz="1000" dirty="0"/>
              <a:t>. https://www.silviacongost.com/wp-content/uploads/2016/07/Autoestima_automatica.pdf </a:t>
            </a:r>
            <a:endParaRPr sz="1000" dirty="0"/>
          </a:p>
          <a:p>
            <a:pPr marL="457200" marR="0" lvl="0" indent="-292100" algn="l" rtl="0">
              <a:lnSpc>
                <a:spcPct val="150000"/>
              </a:lnSpc>
              <a:spcBef>
                <a:spcPts val="0"/>
              </a:spcBef>
              <a:spcAft>
                <a:spcPts val="0"/>
              </a:spcAft>
              <a:buSzPts val="1000"/>
              <a:buChar char="●"/>
            </a:pPr>
            <a:r>
              <a:rPr lang="en-GB" sz="1000" dirty="0"/>
              <a:t>https://www.inmujeres.gob.es/areasTematicas/AreaProgInsercionSociolaboral/docs/Materiales/GuiaDesarrolloPersonal.pdf</a:t>
            </a:r>
            <a:endParaRPr sz="1000" dirty="0"/>
          </a:p>
          <a:p>
            <a:pPr marL="457200" marR="0" lvl="0" indent="-292100" algn="l" rtl="0">
              <a:lnSpc>
                <a:spcPct val="150000"/>
              </a:lnSpc>
              <a:spcBef>
                <a:spcPts val="0"/>
              </a:spcBef>
              <a:spcAft>
                <a:spcPts val="0"/>
              </a:spcAft>
              <a:buSzPts val="1000"/>
              <a:buChar char="●"/>
            </a:pPr>
            <a:r>
              <a:rPr lang="en-GB" sz="1000" dirty="0"/>
              <a:t>https://www.lantegibatuak.eus/wp-content/uploads/2020/05/Cuaderno-de-ejercicios-para-aumentar-la-autoestima.pdf </a:t>
            </a:r>
            <a:endParaRPr sz="1000" dirty="0"/>
          </a:p>
          <a:p>
            <a:pPr marL="457200" marR="0" lvl="0" indent="-292100" algn="l" rtl="0">
              <a:lnSpc>
                <a:spcPct val="150000"/>
              </a:lnSpc>
              <a:spcBef>
                <a:spcPts val="0"/>
              </a:spcBef>
              <a:spcAft>
                <a:spcPts val="0"/>
              </a:spcAft>
              <a:buSzPts val="1000"/>
              <a:buChar char="●"/>
            </a:pPr>
            <a:r>
              <a:rPr lang="en-GB" sz="1000" dirty="0"/>
              <a:t>Montoya, M. Á. (2001). </a:t>
            </a:r>
            <a:r>
              <a:rPr lang="en-GB" sz="1000" dirty="0" err="1"/>
              <a:t>Autoestima</a:t>
            </a:r>
            <a:r>
              <a:rPr lang="en-GB" sz="1000" dirty="0"/>
              <a:t>. Editorial Pax México.</a:t>
            </a:r>
            <a:endParaRPr sz="1000" dirty="0"/>
          </a:p>
          <a:p>
            <a:pPr marL="457200" marR="0" lvl="0" indent="-292100" algn="l" rtl="0">
              <a:lnSpc>
                <a:spcPct val="150000"/>
              </a:lnSpc>
              <a:spcBef>
                <a:spcPts val="0"/>
              </a:spcBef>
              <a:spcAft>
                <a:spcPts val="0"/>
              </a:spcAft>
              <a:buSzPts val="1000"/>
              <a:buChar char="●"/>
            </a:pPr>
            <a:r>
              <a:rPr lang="en-GB" sz="1000" dirty="0"/>
              <a:t>Aznar, M. P. M. (2004). </a:t>
            </a:r>
            <a:r>
              <a:rPr lang="en-GB" sz="1000" dirty="0" err="1"/>
              <a:t>Autoestima</a:t>
            </a:r>
            <a:r>
              <a:rPr lang="en-GB" sz="1000" dirty="0"/>
              <a:t> </a:t>
            </a:r>
            <a:r>
              <a:rPr lang="en-GB" sz="1000" dirty="0" err="1"/>
              <a:t>en</a:t>
            </a:r>
            <a:r>
              <a:rPr lang="en-GB" sz="1000" dirty="0"/>
              <a:t> la </a:t>
            </a:r>
            <a:r>
              <a:rPr lang="en-GB" sz="1000" dirty="0" err="1"/>
              <a:t>mujer</a:t>
            </a:r>
            <a:r>
              <a:rPr lang="en-GB" sz="1000" dirty="0"/>
              <a:t>: un </a:t>
            </a:r>
            <a:r>
              <a:rPr lang="en-GB" sz="1000" dirty="0" err="1"/>
              <a:t>análisis</a:t>
            </a:r>
            <a:r>
              <a:rPr lang="en-GB" sz="1000" dirty="0"/>
              <a:t> de </a:t>
            </a:r>
            <a:r>
              <a:rPr lang="en-GB" sz="1000" dirty="0" err="1"/>
              <a:t>su</a:t>
            </a:r>
            <a:r>
              <a:rPr lang="en-GB" sz="1000" dirty="0"/>
              <a:t> </a:t>
            </a:r>
            <a:r>
              <a:rPr lang="en-GB" sz="1000" dirty="0" err="1"/>
              <a:t>relevancia</a:t>
            </a:r>
            <a:r>
              <a:rPr lang="en-GB" sz="1000" dirty="0"/>
              <a:t> </a:t>
            </a:r>
            <a:r>
              <a:rPr lang="en-GB" sz="1000" dirty="0" err="1"/>
              <a:t>en</a:t>
            </a:r>
            <a:r>
              <a:rPr lang="en-GB" sz="1000" dirty="0"/>
              <a:t> la </a:t>
            </a:r>
            <a:r>
              <a:rPr lang="en-GB" sz="1000" dirty="0" err="1"/>
              <a:t>salud</a:t>
            </a:r>
            <a:r>
              <a:rPr lang="en-GB" sz="1000" dirty="0"/>
              <a:t>. </a:t>
            </a:r>
            <a:r>
              <a:rPr lang="en-GB" sz="1000" dirty="0" err="1"/>
              <a:t>Avances</a:t>
            </a:r>
            <a:r>
              <a:rPr lang="en-GB" sz="1000" dirty="0"/>
              <a:t> </a:t>
            </a:r>
            <a:r>
              <a:rPr lang="en-GB" sz="1000" dirty="0" err="1"/>
              <a:t>en</a:t>
            </a:r>
            <a:r>
              <a:rPr lang="en-GB" sz="1000" dirty="0"/>
              <a:t> </a:t>
            </a:r>
            <a:r>
              <a:rPr lang="en-GB" sz="1000" dirty="0" err="1"/>
              <a:t>psicología</a:t>
            </a:r>
            <a:r>
              <a:rPr lang="en-GB" sz="1000" dirty="0"/>
              <a:t> </a:t>
            </a:r>
            <a:r>
              <a:rPr lang="en-GB" sz="1000" dirty="0" err="1"/>
              <a:t>latinoamericana</a:t>
            </a:r>
            <a:r>
              <a:rPr lang="en-GB" sz="1000" dirty="0"/>
              <a:t>, 22(1), 129-140.</a:t>
            </a:r>
            <a:endParaRPr sz="1000" dirty="0"/>
          </a:p>
          <a:p>
            <a:pPr marL="457200" marR="0" lvl="0" indent="-292100" algn="l" rtl="0">
              <a:lnSpc>
                <a:spcPct val="150000"/>
              </a:lnSpc>
              <a:spcBef>
                <a:spcPts val="0"/>
              </a:spcBef>
              <a:spcAft>
                <a:spcPts val="0"/>
              </a:spcAft>
              <a:buSzPts val="1000"/>
              <a:buChar char="●"/>
            </a:pPr>
            <a:r>
              <a:rPr lang="en-GB" sz="1000" dirty="0"/>
              <a:t>Sánchez-Herrero </a:t>
            </a:r>
            <a:r>
              <a:rPr lang="en-GB" sz="1000" dirty="0" err="1"/>
              <a:t>Arbide</a:t>
            </a:r>
            <a:r>
              <a:rPr lang="en-GB" sz="1000" dirty="0"/>
              <a:t>, S., del Pilar Sánchez-López, M., &amp; E Aparicio-García, M. (2011). </a:t>
            </a:r>
            <a:r>
              <a:rPr lang="en-GB" sz="1000" dirty="0" err="1"/>
              <a:t>Salud</a:t>
            </a:r>
            <a:r>
              <a:rPr lang="en-GB" sz="1000" dirty="0"/>
              <a:t>, </a:t>
            </a:r>
            <a:r>
              <a:rPr lang="en-GB" sz="1000" dirty="0" err="1"/>
              <a:t>ansiedad</a:t>
            </a:r>
            <a:r>
              <a:rPr lang="en-GB" sz="1000" dirty="0"/>
              <a:t> y </a:t>
            </a:r>
            <a:r>
              <a:rPr lang="en-GB" sz="1000" dirty="0" err="1"/>
              <a:t>autoestima</a:t>
            </a:r>
            <a:r>
              <a:rPr lang="en-GB" sz="1000" dirty="0"/>
              <a:t> </a:t>
            </a:r>
            <a:r>
              <a:rPr lang="en-GB" sz="1000" dirty="0" err="1"/>
              <a:t>en</a:t>
            </a:r>
            <a:r>
              <a:rPr lang="en-GB" sz="1000" dirty="0"/>
              <a:t> </a:t>
            </a:r>
            <a:r>
              <a:rPr lang="en-GB" sz="1000" dirty="0" err="1"/>
              <a:t>mujeres</a:t>
            </a:r>
            <a:r>
              <a:rPr lang="en-GB" sz="1000" dirty="0"/>
              <a:t> de </a:t>
            </a:r>
            <a:r>
              <a:rPr lang="en-GB" sz="1000" dirty="0" err="1"/>
              <a:t>mediana</a:t>
            </a:r>
            <a:r>
              <a:rPr lang="en-GB" sz="1000" dirty="0"/>
              <a:t> </a:t>
            </a:r>
            <a:r>
              <a:rPr lang="en-GB" sz="1000" dirty="0" err="1"/>
              <a:t>edad</a:t>
            </a:r>
            <a:r>
              <a:rPr lang="en-GB" sz="1000" dirty="0"/>
              <a:t> </a:t>
            </a:r>
            <a:r>
              <a:rPr lang="en-GB" sz="1000" dirty="0" err="1"/>
              <a:t>cuidadoras</a:t>
            </a:r>
            <a:r>
              <a:rPr lang="en-GB" sz="1000" dirty="0"/>
              <a:t> y no </a:t>
            </a:r>
            <a:r>
              <a:rPr lang="en-GB" sz="1000" dirty="0" err="1"/>
              <a:t>cuidadoras</a:t>
            </a:r>
            <a:r>
              <a:rPr lang="en-GB" sz="1000" dirty="0"/>
              <a:t>. </a:t>
            </a:r>
            <a:r>
              <a:rPr lang="en-GB" sz="1000" dirty="0" err="1"/>
              <a:t>Ansiedad</a:t>
            </a:r>
            <a:r>
              <a:rPr lang="en-GB" sz="1000" dirty="0"/>
              <a:t> y </a:t>
            </a:r>
            <a:r>
              <a:rPr lang="en-GB" sz="1000" dirty="0" err="1"/>
              <a:t>estrés</a:t>
            </a:r>
            <a:r>
              <a:rPr lang="en-GB" sz="1000" dirty="0"/>
              <a:t>, 17(1).</a:t>
            </a:r>
            <a:endParaRPr sz="1000" dirty="0"/>
          </a:p>
          <a:p>
            <a:pPr marL="0" marR="0" lvl="0" indent="0" algn="l" rtl="0">
              <a:lnSpc>
                <a:spcPct val="150000"/>
              </a:lnSpc>
              <a:spcBef>
                <a:spcPts val="0"/>
              </a:spcBef>
              <a:spcAft>
                <a:spcPts val="0"/>
              </a:spcAft>
              <a:buNone/>
            </a:pPr>
            <a:endParaRPr sz="1000"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grpSp>
        <p:nvGrpSpPr>
          <p:cNvPr id="594" name="Google Shape;594;p20"/>
          <p:cNvGrpSpPr/>
          <p:nvPr/>
        </p:nvGrpSpPr>
        <p:grpSpPr>
          <a:xfrm>
            <a:off x="1847014" y="845076"/>
            <a:ext cx="8497961" cy="4403425"/>
            <a:chOff x="1177450" y="241631"/>
            <a:chExt cx="6173152" cy="3616776"/>
          </a:xfrm>
        </p:grpSpPr>
        <p:sp>
          <p:nvSpPr>
            <p:cNvPr id="595" name="Google Shape;595;p20"/>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96" name="Google Shape;596;p20"/>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7" name="Google Shape;597;p20"/>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8" name="Google Shape;598;p20"/>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1A1135">
                <a:alpha val="6627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4"/>
          <p:cNvSpPr/>
          <p:nvPr/>
        </p:nvSpPr>
        <p:spPr>
          <a:xfrm>
            <a:off x="2448050" y="2150275"/>
            <a:ext cx="3419400" cy="2476019"/>
          </a:xfrm>
          <a:prstGeom prst="rect">
            <a:avLst/>
          </a:prstGeom>
          <a:noFill/>
          <a:ln>
            <a:noFill/>
          </a:ln>
        </p:spPr>
        <p:txBody>
          <a:bodyPr spcFirstLastPara="1" wrap="square" lIns="90000" tIns="45000" rIns="90000" bIns="45000" anchor="t" anchorCtr="0">
            <a:spAutoFit/>
          </a:bodyPr>
          <a:lstStyle/>
          <a:p>
            <a:pPr lvl="0" algn="ctr">
              <a:lnSpc>
                <a:spcPct val="123333"/>
              </a:lnSpc>
              <a:buSzPts val="1800"/>
            </a:pPr>
            <a:r>
              <a:rPr lang="it-IT" sz="1800" dirty="0">
                <a:latin typeface="Calibri"/>
                <a:ea typeface="Calibri"/>
                <a:cs typeface="Calibri"/>
                <a:sym typeface="Calibri"/>
              </a:rPr>
              <a:t>È essenziale lavorare per avere una sana autostima che ci permetta di svilupparci socialmente e personalmente come componente essenziale della cura di sé. 
</a:t>
            </a:r>
            <a:endParaRPr sz="1800" b="0" i="0" u="none" strike="noStrike" cap="none" dirty="0">
              <a:solidFill>
                <a:srgbClr val="000000"/>
              </a:solidFill>
              <a:latin typeface="Arial"/>
              <a:ea typeface="Arial"/>
              <a:cs typeface="Arial"/>
              <a:sym typeface="Arial"/>
            </a:endParaRPr>
          </a:p>
        </p:txBody>
      </p:sp>
      <p:sp>
        <p:nvSpPr>
          <p:cNvPr id="604" name="Google Shape;604;p24"/>
          <p:cNvSpPr/>
          <p:nvPr/>
        </p:nvSpPr>
        <p:spPr>
          <a:xfrm>
            <a:off x="3436861" y="1560975"/>
            <a:ext cx="1441800" cy="706432"/>
          </a:xfrm>
          <a:prstGeom prst="rect">
            <a:avLst/>
          </a:prstGeom>
          <a:noFill/>
          <a:ln>
            <a:noFill/>
          </a:ln>
        </p:spPr>
        <p:txBody>
          <a:bodyPr spcFirstLastPara="1" wrap="square" lIns="90000" tIns="45000" rIns="90000" bIns="45000" anchor="t" anchorCtr="0">
            <a:spAutoFit/>
          </a:bodyPr>
          <a:lstStyle/>
          <a:p>
            <a:pPr lvl="0" algn="ctr">
              <a:buSzPts val="2000"/>
            </a:pPr>
            <a:r>
              <a:rPr lang="en-GB" sz="2000" b="1" dirty="0" err="1">
                <a:solidFill>
                  <a:srgbClr val="FAB632"/>
                </a:solidFill>
                <a:latin typeface="Calibri"/>
                <a:ea typeface="Calibri"/>
                <a:cs typeface="Calibri"/>
                <a:sym typeface="Calibri"/>
              </a:rPr>
              <a:t>Autostima</a:t>
            </a:r>
            <a:r>
              <a:rPr lang="en-GB" sz="2000" b="1" dirty="0">
                <a:solidFill>
                  <a:srgbClr val="FAB632"/>
                </a:solidFill>
                <a:latin typeface="Calibri"/>
                <a:ea typeface="Calibri"/>
                <a:cs typeface="Calibri"/>
                <a:sym typeface="Calibri"/>
              </a:rPr>
              <a:t>
</a:t>
            </a:r>
            <a:endParaRPr sz="2000" b="0" i="0" u="none" strike="noStrike" cap="none" dirty="0">
              <a:solidFill>
                <a:srgbClr val="000000"/>
              </a:solidFill>
              <a:latin typeface="Arial"/>
              <a:ea typeface="Arial"/>
              <a:cs typeface="Arial"/>
              <a:sym typeface="Arial"/>
            </a:endParaRPr>
          </a:p>
        </p:txBody>
      </p:sp>
      <p:sp>
        <p:nvSpPr>
          <p:cNvPr id="605" name="Google Shape;605;p24"/>
          <p:cNvSpPr/>
          <p:nvPr/>
        </p:nvSpPr>
        <p:spPr>
          <a:xfrm>
            <a:off x="550800" y="286242"/>
            <a:ext cx="8245080" cy="1107996"/>
          </a:xfrm>
          <a:prstGeom prst="rect">
            <a:avLst/>
          </a:prstGeom>
          <a:noFill/>
          <a:ln>
            <a:noFill/>
          </a:ln>
        </p:spPr>
        <p:txBody>
          <a:bodyPr spcFirstLastPara="1" wrap="square" lIns="0" tIns="0" rIns="0" bIns="0" anchor="ctr" anchorCtr="0">
            <a:spAutoFit/>
          </a:bodyPr>
          <a:lstStyle/>
          <a:p>
            <a:pPr lvl="0">
              <a:buSzPts val="3600"/>
            </a:pPr>
            <a:r>
              <a:rPr lang="en-GB" sz="3600" b="1" dirty="0" err="1">
                <a:solidFill>
                  <a:srgbClr val="EA4E46"/>
                </a:solidFill>
                <a:latin typeface="Calibri"/>
                <a:ea typeface="Calibri"/>
                <a:cs typeface="Calibri"/>
                <a:sym typeface="Calibri"/>
              </a:rPr>
              <a:t>Riassumendo</a:t>
            </a:r>
            <a:r>
              <a:rPr lang="en-GB" sz="3600" b="1" dirty="0">
                <a:solidFill>
                  <a:srgbClr val="EA4E46"/>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606" name="Google Shape;606;p24"/>
          <p:cNvSpPr/>
          <p:nvPr/>
        </p:nvSpPr>
        <p:spPr>
          <a:xfrm>
            <a:off x="2118960" y="1560965"/>
            <a:ext cx="329100" cy="1005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p:txBody>
      </p:sp>
      <p:sp>
        <p:nvSpPr>
          <p:cNvPr id="607" name="Google Shape;607;p24"/>
          <p:cNvSpPr/>
          <p:nvPr/>
        </p:nvSpPr>
        <p:spPr>
          <a:xfrm>
            <a:off x="6564200" y="2150275"/>
            <a:ext cx="3419400" cy="3498222"/>
          </a:xfrm>
          <a:prstGeom prst="rect">
            <a:avLst/>
          </a:prstGeom>
          <a:noFill/>
          <a:ln>
            <a:noFill/>
          </a:ln>
        </p:spPr>
        <p:txBody>
          <a:bodyPr spcFirstLastPara="1" wrap="square" lIns="90000" tIns="45000" rIns="90000" bIns="45000" anchor="t" anchorCtr="0">
            <a:spAutoFit/>
          </a:bodyPr>
          <a:lstStyle/>
          <a:p>
            <a:pPr lvl="0" algn="ctr">
              <a:lnSpc>
                <a:spcPct val="123333"/>
              </a:lnSpc>
              <a:buSzPts val="1800"/>
            </a:pPr>
            <a:r>
              <a:rPr lang="it-IT" sz="1800" dirty="0">
                <a:latin typeface="Calibri"/>
                <a:ea typeface="Calibri"/>
                <a:cs typeface="Calibri"/>
                <a:sym typeface="Calibri"/>
              </a:rPr>
              <a:t>Parte della nostra autostima è connessa con il raggiungimento dei nostri obiettivi. Raggiungerli dipende in gran parte dalla motivazione. È necessario trovare le giuste strategie che ci permettano di sviluppare la nostra motivazione per guidarci nel percorso per raggiungere i nostri obiettivi</a:t>
            </a:r>
            <a:r>
              <a:rPr lang="en-GB" sz="1800" dirty="0">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608" name="Google Shape;608;p24"/>
          <p:cNvSpPr/>
          <p:nvPr/>
        </p:nvSpPr>
        <p:spPr>
          <a:xfrm>
            <a:off x="7528753" y="1560970"/>
            <a:ext cx="1623000" cy="706432"/>
          </a:xfrm>
          <a:prstGeom prst="rect">
            <a:avLst/>
          </a:prstGeom>
          <a:noFill/>
          <a:ln>
            <a:noFill/>
          </a:ln>
        </p:spPr>
        <p:txBody>
          <a:bodyPr spcFirstLastPara="1" wrap="square" lIns="90000" tIns="45000" rIns="90000" bIns="45000" anchor="t" anchorCtr="0">
            <a:spAutoFit/>
          </a:bodyPr>
          <a:lstStyle/>
          <a:p>
            <a:pPr lvl="0" algn="ctr">
              <a:buSzPts val="2000"/>
            </a:pPr>
            <a:r>
              <a:rPr lang="en-GB" sz="2000" b="1" dirty="0" err="1">
                <a:solidFill>
                  <a:srgbClr val="FAB632"/>
                </a:solidFill>
                <a:latin typeface="Calibri"/>
                <a:ea typeface="Calibri"/>
                <a:cs typeface="Calibri"/>
                <a:sym typeface="Calibri"/>
              </a:rPr>
              <a:t>Motivazione</a:t>
            </a:r>
            <a:r>
              <a:rPr lang="en-GB" sz="2000" b="1" dirty="0">
                <a:solidFill>
                  <a:srgbClr val="FAB632"/>
                </a:solidFill>
                <a:latin typeface="Calibri"/>
                <a:ea typeface="Calibri"/>
                <a:cs typeface="Calibri"/>
                <a:sym typeface="Calibri"/>
              </a:rPr>
              <a:t>
</a:t>
            </a:r>
            <a:endParaRPr sz="2000" b="0" i="0" u="none" strike="noStrike" cap="none" dirty="0">
              <a:solidFill>
                <a:srgbClr val="000000"/>
              </a:solidFill>
              <a:latin typeface="Arial"/>
              <a:ea typeface="Arial"/>
              <a:cs typeface="Arial"/>
              <a:sym typeface="Arial"/>
            </a:endParaRPr>
          </a:p>
        </p:txBody>
      </p:sp>
      <p:sp>
        <p:nvSpPr>
          <p:cNvPr id="609" name="Google Shape;609;p24"/>
          <p:cNvSpPr/>
          <p:nvPr/>
        </p:nvSpPr>
        <p:spPr>
          <a:xfrm>
            <a:off x="6289533" y="1560970"/>
            <a:ext cx="329100" cy="1005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EA4E46"/>
                </a:solidFill>
                <a:latin typeface="Calibri"/>
                <a:ea typeface="Calibri"/>
                <a:cs typeface="Calibri"/>
                <a:sym typeface="Calibri"/>
              </a:rPr>
              <a:t>+</a:t>
            </a:r>
            <a:r>
              <a:rPr lang="en-GB" sz="2000" b="0" i="0" u="none" strike="noStrike" cap="none">
                <a:solidFill>
                  <a:srgbClr val="FAB632"/>
                </a:solidFill>
                <a:latin typeface="Calibri"/>
                <a:ea typeface="Calibri"/>
                <a:cs typeface="Calibri"/>
                <a:sym typeface="Calibri"/>
              </a:rPr>
              <a:t>+</a:t>
            </a:r>
            <a:r>
              <a:rPr lang="en-GB" sz="2000" b="0" i="0" u="none" strike="noStrike" cap="none">
                <a:solidFill>
                  <a:srgbClr val="21B4A9"/>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p:txBody>
      </p:sp>
      <p:sp>
        <p:nvSpPr>
          <p:cNvPr id="610" name="Google Shape;610;p24"/>
          <p:cNvSpPr/>
          <p:nvPr/>
        </p:nvSpPr>
        <p:spPr>
          <a:xfrm>
            <a:off x="2503440" y="6117840"/>
            <a:ext cx="7901280" cy="5925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4"/>
        <p:cNvGrpSpPr/>
        <p:nvPr/>
      </p:nvGrpSpPr>
      <p:grpSpPr>
        <a:xfrm>
          <a:off x="0" y="0"/>
          <a:ext cx="0" cy="0"/>
          <a:chOff x="0" y="0"/>
          <a:chExt cx="0" cy="0"/>
        </a:xfrm>
      </p:grpSpPr>
      <p:sp>
        <p:nvSpPr>
          <p:cNvPr id="615" name="Google Shape;615;p25"/>
          <p:cNvSpPr/>
          <p:nvPr/>
        </p:nvSpPr>
        <p:spPr>
          <a:xfrm>
            <a:off x="523440" y="92448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5"/>
          <p:cNvSpPr/>
          <p:nvPr/>
        </p:nvSpPr>
        <p:spPr>
          <a:xfrm>
            <a:off x="531360" y="924480"/>
            <a:ext cx="4510080" cy="61596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en-GB" sz="1800" dirty="0" err="1">
                <a:solidFill>
                  <a:srgbClr val="FFFFFF"/>
                </a:solidFill>
                <a:latin typeface="Calibri"/>
                <a:ea typeface="Calibri"/>
                <a:cs typeface="Calibri"/>
                <a:sym typeface="Calibri"/>
              </a:rPr>
              <a:t>L'autostima</a:t>
            </a:r>
            <a:r>
              <a:rPr lang="en-GB" sz="1800" dirty="0">
                <a:solidFill>
                  <a:srgbClr val="FFFFFF"/>
                </a:solidFill>
                <a:latin typeface="Calibri"/>
                <a:ea typeface="Calibri"/>
                <a:cs typeface="Calibri"/>
                <a:sym typeface="Calibri"/>
              </a:rPr>
              <a:t> è...
</a:t>
            </a:r>
            <a:endParaRPr sz="1800" b="0" i="0" u="none" strike="noStrike" cap="none" dirty="0">
              <a:solidFill>
                <a:srgbClr val="000000"/>
              </a:solidFill>
              <a:latin typeface="Arial"/>
              <a:ea typeface="Arial"/>
              <a:cs typeface="Arial"/>
              <a:sym typeface="Arial"/>
            </a:endParaRPr>
          </a:p>
        </p:txBody>
      </p:sp>
      <p:sp>
        <p:nvSpPr>
          <p:cNvPr id="617" name="Google Shape;617;p25"/>
          <p:cNvSpPr/>
          <p:nvPr/>
        </p:nvSpPr>
        <p:spPr>
          <a:xfrm>
            <a:off x="550800" y="27000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rgbClr val="21B4A9"/>
                </a:solidFill>
                <a:latin typeface="Calibri"/>
                <a:ea typeface="Calibri"/>
                <a:cs typeface="Calibri"/>
                <a:sym typeface="Calibri"/>
              </a:rPr>
              <a:t>Self-assessment test:</a:t>
            </a:r>
            <a:endParaRPr sz="3600" b="0" i="0" u="none" strike="noStrike" cap="none">
              <a:solidFill>
                <a:srgbClr val="000000"/>
              </a:solidFill>
              <a:latin typeface="Arial"/>
              <a:ea typeface="Arial"/>
              <a:cs typeface="Arial"/>
              <a:sym typeface="Arial"/>
            </a:endParaRPr>
          </a:p>
        </p:txBody>
      </p:sp>
      <p:sp>
        <p:nvSpPr>
          <p:cNvPr id="618" name="Google Shape;618;p25"/>
          <p:cNvSpPr/>
          <p:nvPr/>
        </p:nvSpPr>
        <p:spPr>
          <a:xfrm>
            <a:off x="5331600" y="924480"/>
            <a:ext cx="451800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5"/>
          <p:cNvSpPr/>
          <p:nvPr/>
        </p:nvSpPr>
        <p:spPr>
          <a:xfrm>
            <a:off x="5331600" y="924473"/>
            <a:ext cx="4518000" cy="5850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it-IT" sz="1800" dirty="0">
                <a:solidFill>
                  <a:srgbClr val="FFFFFF"/>
                </a:solidFill>
                <a:latin typeface="Calibri"/>
                <a:ea typeface="Calibri"/>
                <a:cs typeface="Calibri"/>
                <a:sym typeface="Calibri"/>
              </a:rPr>
              <a:t>Quali sono le 3 componenti dell'autostima?</a:t>
            </a:r>
            <a:endParaRPr sz="1800" b="0" i="0" u="none" strike="noStrike" cap="none" dirty="0">
              <a:solidFill>
                <a:srgbClr val="000000"/>
              </a:solidFill>
              <a:latin typeface="Arial"/>
              <a:ea typeface="Arial"/>
              <a:cs typeface="Arial"/>
              <a:sym typeface="Arial"/>
            </a:endParaRPr>
          </a:p>
        </p:txBody>
      </p:sp>
      <p:sp>
        <p:nvSpPr>
          <p:cNvPr id="620" name="Google Shape;620;p25"/>
          <p:cNvSpPr/>
          <p:nvPr/>
        </p:nvSpPr>
        <p:spPr>
          <a:xfrm>
            <a:off x="523440" y="3002040"/>
            <a:ext cx="4518000" cy="1837440"/>
          </a:xfrm>
          <a:prstGeom prst="rect">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5"/>
          <p:cNvSpPr/>
          <p:nvPr/>
        </p:nvSpPr>
        <p:spPr>
          <a:xfrm>
            <a:off x="523440" y="3067250"/>
            <a:ext cx="4518000" cy="547325"/>
          </a:xfrm>
          <a:prstGeom prst="roundRect">
            <a:avLst>
              <a:gd name="adj" fmla="val 16667"/>
            </a:avLst>
          </a:prstGeom>
          <a:solidFill>
            <a:srgbClr val="EA4E46"/>
          </a:solidFill>
          <a:ln w="25400" cap="flat" cmpd="sng">
            <a:solidFill>
              <a:srgbClr val="EA4E46"/>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endParaRPr lang="it-IT" sz="1800" dirty="0">
              <a:solidFill>
                <a:srgbClr val="FFFFFF"/>
              </a:solidFill>
              <a:latin typeface="Calibri"/>
              <a:ea typeface="Calibri"/>
              <a:cs typeface="Calibri"/>
              <a:sym typeface="Calibri"/>
            </a:endParaRPr>
          </a:p>
          <a:p>
            <a:pPr lvl="0" algn="ctr">
              <a:buSzPts val="1800"/>
            </a:pPr>
            <a:r>
              <a:rPr lang="it-IT" sz="1800" dirty="0">
                <a:solidFill>
                  <a:srgbClr val="FFFFFF"/>
                </a:solidFill>
                <a:latin typeface="Calibri"/>
                <a:ea typeface="Calibri"/>
                <a:cs typeface="Calibri"/>
                <a:sym typeface="Calibri"/>
              </a:rPr>
              <a:t>Le donne partono da una valutazione sociale...
</a:t>
            </a:r>
            <a:endParaRPr sz="1800" b="0" i="0" u="none" strike="noStrike" cap="none" dirty="0">
              <a:solidFill>
                <a:srgbClr val="000000"/>
              </a:solidFill>
              <a:latin typeface="Arial"/>
              <a:ea typeface="Arial"/>
              <a:cs typeface="Arial"/>
              <a:sym typeface="Arial"/>
            </a:endParaRPr>
          </a:p>
        </p:txBody>
      </p:sp>
      <p:sp>
        <p:nvSpPr>
          <p:cNvPr id="622" name="Google Shape;622;p25"/>
          <p:cNvSpPr/>
          <p:nvPr/>
        </p:nvSpPr>
        <p:spPr>
          <a:xfrm>
            <a:off x="531350" y="3724375"/>
            <a:ext cx="4518000" cy="1014209"/>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b="1" dirty="0">
                <a:latin typeface="Calibri"/>
                <a:ea typeface="Calibri"/>
                <a:cs typeface="Calibri"/>
                <a:sym typeface="Calibri"/>
              </a:rPr>
              <a:t>Inferiore</a:t>
            </a:r>
            <a:r>
              <a:rPr lang="it-IT" sz="1500" dirty="0">
                <a:latin typeface="Calibri"/>
                <a:ea typeface="Calibri"/>
                <a:cs typeface="Calibri"/>
                <a:sym typeface="Calibri"/>
              </a:rPr>
              <a:t>.
Superiore.
Uguale a quella degli uomini</a:t>
            </a:r>
            <a:r>
              <a:rPr lang="en-GB" sz="1500" dirty="0">
                <a:latin typeface="Calibri"/>
                <a:ea typeface="Calibri"/>
                <a:cs typeface="Calibri"/>
                <a:sym typeface="Calibri"/>
              </a:rPr>
              <a:t>.</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Arial"/>
              <a:ea typeface="Arial"/>
              <a:cs typeface="Arial"/>
              <a:sym typeface="Arial"/>
            </a:endParaRPr>
          </a:p>
        </p:txBody>
      </p:sp>
      <p:sp>
        <p:nvSpPr>
          <p:cNvPr id="623" name="Google Shape;623;p25"/>
          <p:cNvSpPr/>
          <p:nvPr/>
        </p:nvSpPr>
        <p:spPr>
          <a:xfrm>
            <a:off x="5331600" y="302184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5"/>
          <p:cNvSpPr/>
          <p:nvPr/>
        </p:nvSpPr>
        <p:spPr>
          <a:xfrm>
            <a:off x="5331600" y="3021840"/>
            <a:ext cx="4518000" cy="5850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endParaRPr lang="it-IT" sz="1800" dirty="0">
              <a:solidFill>
                <a:srgbClr val="FFFFFF"/>
              </a:solidFill>
              <a:latin typeface="Calibri"/>
              <a:ea typeface="Calibri"/>
              <a:cs typeface="Calibri"/>
              <a:sym typeface="Calibri"/>
            </a:endParaRPr>
          </a:p>
          <a:p>
            <a:pPr lvl="0" algn="ctr">
              <a:buSzPts val="1800"/>
            </a:pPr>
            <a:r>
              <a:rPr lang="it-IT" sz="1800" dirty="0">
                <a:solidFill>
                  <a:srgbClr val="FFFFFF"/>
                </a:solidFill>
                <a:latin typeface="Calibri"/>
                <a:ea typeface="Calibri"/>
                <a:cs typeface="Calibri"/>
                <a:sym typeface="Calibri"/>
              </a:rPr>
              <a:t>Quale dei seguenti indicatori non è un indicatore di alta autostima?
</a:t>
            </a:r>
            <a:endParaRPr sz="1800" b="0" i="0" u="none" strike="noStrike" cap="none" dirty="0">
              <a:solidFill>
                <a:srgbClr val="000000"/>
              </a:solidFill>
              <a:latin typeface="Arial"/>
              <a:ea typeface="Arial"/>
              <a:cs typeface="Arial"/>
              <a:sym typeface="Arial"/>
            </a:endParaRPr>
          </a:p>
        </p:txBody>
      </p:sp>
      <p:sp>
        <p:nvSpPr>
          <p:cNvPr id="625" name="Google Shape;625;p25"/>
          <p:cNvSpPr/>
          <p:nvPr/>
        </p:nvSpPr>
        <p:spPr>
          <a:xfrm>
            <a:off x="2743200" y="4949280"/>
            <a:ext cx="473004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25"/>
          <p:cNvSpPr/>
          <p:nvPr/>
        </p:nvSpPr>
        <p:spPr>
          <a:xfrm>
            <a:off x="2749680" y="4950000"/>
            <a:ext cx="4730040" cy="6012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en-GB" sz="1800" dirty="0" err="1">
                <a:solidFill>
                  <a:srgbClr val="FFFFFF"/>
                </a:solidFill>
                <a:latin typeface="Calibri"/>
                <a:ea typeface="Calibri"/>
                <a:cs typeface="Calibri"/>
                <a:sym typeface="Calibri"/>
              </a:rPr>
              <a:t>L'eccessiva</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generalizzazione</a:t>
            </a:r>
            <a:r>
              <a:rPr lang="en-GB" sz="1800" dirty="0">
                <a:solidFill>
                  <a:srgbClr val="FFFFFF"/>
                </a:solidFill>
                <a:latin typeface="Calibri"/>
                <a:ea typeface="Calibri"/>
                <a:cs typeface="Calibri"/>
                <a:sym typeface="Calibri"/>
              </a:rPr>
              <a:t> è...
</a:t>
            </a:r>
            <a:endParaRPr sz="1800" b="0" i="0" u="none" strike="noStrike" cap="none" dirty="0">
              <a:solidFill>
                <a:srgbClr val="000000"/>
              </a:solidFill>
              <a:latin typeface="Arial"/>
              <a:ea typeface="Arial"/>
              <a:cs typeface="Arial"/>
              <a:sym typeface="Arial"/>
            </a:endParaRPr>
          </a:p>
        </p:txBody>
      </p:sp>
      <p:pic>
        <p:nvPicPr>
          <p:cNvPr id="627" name="Google Shape;627;p25" descr="Texto&#10;&#10;Descripción generada automáticamente"/>
          <p:cNvPicPr preferRelativeResize="0"/>
          <p:nvPr/>
        </p:nvPicPr>
        <p:blipFill rotWithShape="1">
          <a:blip r:embed="rId4">
            <a:alphaModFix/>
          </a:blip>
          <a:srcRect/>
          <a:stretch/>
        </p:blipFill>
        <p:spPr>
          <a:xfrm>
            <a:off x="7882560" y="6251040"/>
            <a:ext cx="2303640" cy="483120"/>
          </a:xfrm>
          <a:prstGeom prst="rect">
            <a:avLst/>
          </a:prstGeom>
          <a:noFill/>
          <a:ln>
            <a:noFill/>
          </a:ln>
        </p:spPr>
      </p:pic>
      <p:sp>
        <p:nvSpPr>
          <p:cNvPr id="628" name="Google Shape;628;p25"/>
          <p:cNvSpPr/>
          <p:nvPr/>
        </p:nvSpPr>
        <p:spPr>
          <a:xfrm>
            <a:off x="7684200" y="5153400"/>
            <a:ext cx="4433040" cy="9273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629" name="Google Shape;629;p25"/>
          <p:cNvSpPr/>
          <p:nvPr/>
        </p:nvSpPr>
        <p:spPr>
          <a:xfrm>
            <a:off x="5338440" y="3695760"/>
            <a:ext cx="4518000" cy="783376"/>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dirty="0">
                <a:latin typeface="Calibri"/>
                <a:ea typeface="Calibri"/>
                <a:cs typeface="Calibri"/>
                <a:sym typeface="Calibri"/>
              </a:rPr>
              <a:t>Conoscere i limiti personali.
</a:t>
            </a:r>
            <a:r>
              <a:rPr lang="it-IT" sz="1500" b="1" dirty="0">
                <a:latin typeface="Calibri"/>
                <a:ea typeface="Calibri"/>
                <a:cs typeface="Calibri"/>
                <a:sym typeface="Calibri"/>
              </a:rPr>
              <a:t>Esige molto da se stessa</a:t>
            </a:r>
            <a:r>
              <a:rPr lang="it-IT" sz="1500" dirty="0">
                <a:latin typeface="Calibri"/>
                <a:ea typeface="Calibri"/>
                <a:cs typeface="Calibri"/>
                <a:sym typeface="Calibri"/>
              </a:rPr>
              <a:t>.
Rispetta le opinioni degli altri</a:t>
            </a:r>
            <a:r>
              <a:rPr lang="en-GB" sz="1500" dirty="0">
                <a:latin typeface="Calibri"/>
                <a:ea typeface="Calibri"/>
                <a:cs typeface="Calibri"/>
                <a:sym typeface="Calibri"/>
              </a:rPr>
              <a:t>.</a:t>
            </a:r>
            <a:endParaRPr sz="1500" dirty="0">
              <a:latin typeface="Calibri"/>
              <a:ea typeface="Calibri"/>
              <a:cs typeface="Calibri"/>
              <a:sym typeface="Calibri"/>
            </a:endParaRPr>
          </a:p>
        </p:txBody>
      </p:sp>
      <p:sp>
        <p:nvSpPr>
          <p:cNvPr id="630" name="Google Shape;630;p25"/>
          <p:cNvSpPr/>
          <p:nvPr/>
        </p:nvSpPr>
        <p:spPr>
          <a:xfrm>
            <a:off x="2743200" y="5553720"/>
            <a:ext cx="4730040" cy="1245041"/>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dirty="0">
                <a:latin typeface="Calibri"/>
                <a:ea typeface="Calibri"/>
                <a:cs typeface="Calibri"/>
                <a:sym typeface="Calibri"/>
              </a:rPr>
              <a:t>Incolpare me stesso per tutto ciò che accade. 
Credere che un sentimento concreto derivante da una situazione specifica rifletta la realtà senza contrastare con altre esperienze.
</a:t>
            </a:r>
            <a:r>
              <a:rPr lang="it-IT" sz="1500" b="1" dirty="0">
                <a:latin typeface="Calibri"/>
                <a:ea typeface="Calibri"/>
                <a:cs typeface="Calibri"/>
                <a:sym typeface="Calibri"/>
              </a:rPr>
              <a:t>Da un fatto isolato creare una regola generale. </a:t>
            </a:r>
            <a:endParaRPr sz="1500" b="1" i="0" u="none" strike="noStrike" cap="none" dirty="0">
              <a:solidFill>
                <a:srgbClr val="000000"/>
              </a:solidFill>
            </a:endParaRPr>
          </a:p>
        </p:txBody>
      </p:sp>
      <p:sp>
        <p:nvSpPr>
          <p:cNvPr id="631" name="Google Shape;631;p25"/>
          <p:cNvSpPr/>
          <p:nvPr/>
        </p:nvSpPr>
        <p:spPr>
          <a:xfrm>
            <a:off x="525600" y="1717546"/>
            <a:ext cx="4518000" cy="1014209"/>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dirty="0">
                <a:latin typeface="Calibri"/>
                <a:ea typeface="Calibri"/>
                <a:cs typeface="Calibri"/>
                <a:sym typeface="Calibri"/>
              </a:rPr>
              <a:t>La valutazione che gli altri fanno di me stesso.
Statico, non può essere modificato.
</a:t>
            </a:r>
            <a:r>
              <a:rPr lang="it-IT" sz="1500" b="1" dirty="0">
                <a:latin typeface="Calibri"/>
                <a:ea typeface="Calibri"/>
                <a:cs typeface="Calibri"/>
                <a:sym typeface="Calibri"/>
              </a:rPr>
              <a:t>Si basa su pensieri, sentimenti, sensazioni ed esperienze.</a:t>
            </a:r>
            <a:endParaRPr sz="1500" b="1" i="0" u="none" strike="noStrike" cap="none" dirty="0">
              <a:solidFill>
                <a:srgbClr val="000000"/>
              </a:solidFill>
            </a:endParaRPr>
          </a:p>
        </p:txBody>
      </p:sp>
      <p:sp>
        <p:nvSpPr>
          <p:cNvPr id="632" name="Google Shape;632;p25"/>
          <p:cNvSpPr/>
          <p:nvPr/>
        </p:nvSpPr>
        <p:spPr>
          <a:xfrm>
            <a:off x="5331600" y="1529640"/>
            <a:ext cx="4518000" cy="1245041"/>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dirty="0">
                <a:latin typeface="Calibri"/>
                <a:ea typeface="Calibri"/>
                <a:cs typeface="Calibri"/>
                <a:sym typeface="Calibri"/>
              </a:rPr>
              <a:t>Individualità, storia di vita e sfera sociale.
</a:t>
            </a:r>
            <a:r>
              <a:rPr lang="it-IT" sz="1500" b="1" dirty="0">
                <a:latin typeface="Calibri"/>
                <a:ea typeface="Calibri"/>
                <a:cs typeface="Calibri"/>
                <a:sym typeface="Calibri"/>
              </a:rPr>
              <a:t>Cognitivo, affettivo e comportamentale.</a:t>
            </a:r>
            <a:r>
              <a:rPr lang="it-IT" sz="1500" dirty="0">
                <a:latin typeface="Calibri"/>
                <a:ea typeface="Calibri"/>
                <a:cs typeface="Calibri"/>
                <a:sym typeface="Calibri"/>
              </a:rPr>
              <a:t>
Fiducia in se stessi, autovalutazione e conoscenza di sé. 
</a:t>
            </a:r>
            <a:endParaRPr sz="1500" dirty="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6"/>
        <p:cNvGrpSpPr/>
        <p:nvPr/>
      </p:nvGrpSpPr>
      <p:grpSpPr>
        <a:xfrm>
          <a:off x="0" y="0"/>
          <a:ext cx="0" cy="0"/>
          <a:chOff x="0" y="0"/>
          <a:chExt cx="0" cy="0"/>
        </a:xfrm>
      </p:grpSpPr>
      <p:sp>
        <p:nvSpPr>
          <p:cNvPr id="637" name="Google Shape;637;p26"/>
          <p:cNvSpPr/>
          <p:nvPr/>
        </p:nvSpPr>
        <p:spPr>
          <a:xfrm>
            <a:off x="523440" y="92448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26"/>
          <p:cNvSpPr/>
          <p:nvPr/>
        </p:nvSpPr>
        <p:spPr>
          <a:xfrm>
            <a:off x="523550" y="924475"/>
            <a:ext cx="4518000" cy="7752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endParaRPr lang="it-IT" sz="1800" dirty="0">
              <a:solidFill>
                <a:srgbClr val="FFFFFF"/>
              </a:solidFill>
              <a:latin typeface="Calibri"/>
              <a:ea typeface="Calibri"/>
              <a:cs typeface="Calibri"/>
              <a:sym typeface="Calibri"/>
            </a:endParaRPr>
          </a:p>
          <a:p>
            <a:pPr lvl="0" algn="ctr">
              <a:buSzPts val="1800"/>
            </a:pPr>
            <a:r>
              <a:rPr lang="it-IT" sz="1800" dirty="0">
                <a:solidFill>
                  <a:srgbClr val="FFFFFF"/>
                </a:solidFill>
                <a:latin typeface="Calibri"/>
                <a:ea typeface="Calibri"/>
                <a:cs typeface="Calibri"/>
                <a:sym typeface="Calibri"/>
              </a:rPr>
              <a:t>Che tipo di motivazione si riferisce a chi guida una persona a compiere un'azione per il piacere di farlo?
</a:t>
            </a:r>
            <a:endParaRPr sz="1800" b="0" i="0" u="none" strike="noStrike" cap="none" dirty="0">
              <a:solidFill>
                <a:srgbClr val="000000"/>
              </a:solidFill>
              <a:latin typeface="Arial"/>
              <a:ea typeface="Arial"/>
              <a:cs typeface="Arial"/>
              <a:sym typeface="Arial"/>
            </a:endParaRPr>
          </a:p>
        </p:txBody>
      </p:sp>
      <p:sp>
        <p:nvSpPr>
          <p:cNvPr id="639" name="Google Shape;639;p26"/>
          <p:cNvSpPr/>
          <p:nvPr/>
        </p:nvSpPr>
        <p:spPr>
          <a:xfrm>
            <a:off x="550800" y="270000"/>
            <a:ext cx="8245080" cy="54936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rgbClr val="21B4A9"/>
                </a:solidFill>
                <a:latin typeface="Calibri"/>
                <a:ea typeface="Calibri"/>
                <a:cs typeface="Calibri"/>
                <a:sym typeface="Calibri"/>
              </a:rPr>
              <a:t>Self-assessment test </a:t>
            </a:r>
            <a:r>
              <a:rPr lang="en-GB" sz="3600" b="1" i="0" u="none" strike="noStrike" cap="none" dirty="0" err="1">
                <a:solidFill>
                  <a:srgbClr val="21B4A9"/>
                </a:solidFill>
                <a:latin typeface="Calibri"/>
                <a:ea typeface="Calibri"/>
                <a:cs typeface="Calibri"/>
                <a:sym typeface="Calibri"/>
              </a:rPr>
              <a:t>soluzioni</a:t>
            </a:r>
            <a:r>
              <a:rPr lang="en-GB" sz="3600" b="1" i="0" u="none" strike="noStrike" cap="none" dirty="0">
                <a:solidFill>
                  <a:srgbClr val="21B4A9"/>
                </a:solidFill>
                <a:latin typeface="Calibri"/>
                <a:ea typeface="Calibri"/>
                <a:cs typeface="Calibri"/>
                <a:sym typeface="Calibri"/>
              </a:rPr>
              <a:t>:</a:t>
            </a:r>
            <a:endParaRPr sz="3600" b="0" i="0" u="none" strike="noStrike" cap="none" dirty="0">
              <a:solidFill>
                <a:srgbClr val="000000"/>
              </a:solidFill>
              <a:latin typeface="Arial"/>
              <a:ea typeface="Arial"/>
              <a:cs typeface="Arial"/>
              <a:sym typeface="Arial"/>
            </a:endParaRPr>
          </a:p>
        </p:txBody>
      </p:sp>
      <p:sp>
        <p:nvSpPr>
          <p:cNvPr id="640" name="Google Shape;640;p26"/>
          <p:cNvSpPr/>
          <p:nvPr/>
        </p:nvSpPr>
        <p:spPr>
          <a:xfrm>
            <a:off x="5331600" y="924480"/>
            <a:ext cx="451800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26"/>
          <p:cNvSpPr/>
          <p:nvPr/>
        </p:nvSpPr>
        <p:spPr>
          <a:xfrm>
            <a:off x="5331600" y="924480"/>
            <a:ext cx="4518000" cy="42156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endParaRPr lang="en-GB" sz="1800" dirty="0">
              <a:solidFill>
                <a:srgbClr val="FFFFFF"/>
              </a:solidFill>
              <a:latin typeface="Calibri"/>
              <a:ea typeface="Calibri"/>
              <a:cs typeface="Calibri"/>
              <a:sym typeface="Calibri"/>
            </a:endParaRPr>
          </a:p>
          <a:p>
            <a:pPr lvl="0" algn="ctr">
              <a:buSzPts val="1800"/>
            </a:pPr>
            <a:r>
              <a:rPr lang="en-GB" sz="1800" dirty="0">
                <a:solidFill>
                  <a:srgbClr val="FFFFFF"/>
                </a:solidFill>
                <a:latin typeface="Calibri"/>
                <a:ea typeface="Calibri"/>
                <a:cs typeface="Calibri"/>
                <a:sym typeface="Calibri"/>
              </a:rPr>
              <a:t>Il </a:t>
            </a:r>
            <a:r>
              <a:rPr lang="en-GB" sz="1800" dirty="0" err="1">
                <a:solidFill>
                  <a:srgbClr val="FFFFFF"/>
                </a:solidFill>
                <a:latin typeface="Calibri"/>
                <a:ea typeface="Calibri"/>
                <a:cs typeface="Calibri"/>
                <a:sym typeface="Calibri"/>
              </a:rPr>
              <a:t>ciclo</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della</a:t>
            </a:r>
            <a:r>
              <a:rPr lang="en-GB" sz="1800" dirty="0">
                <a:solidFill>
                  <a:srgbClr val="FFFFFF"/>
                </a:solidFill>
                <a:latin typeface="Calibri"/>
                <a:ea typeface="Calibri"/>
                <a:cs typeface="Calibri"/>
                <a:sym typeface="Calibri"/>
              </a:rPr>
              <a:t> </a:t>
            </a:r>
            <a:r>
              <a:rPr lang="en-GB" sz="1800" dirty="0" err="1">
                <a:solidFill>
                  <a:srgbClr val="FFFFFF"/>
                </a:solidFill>
                <a:latin typeface="Calibri"/>
                <a:ea typeface="Calibri"/>
                <a:cs typeface="Calibri"/>
                <a:sym typeface="Calibri"/>
              </a:rPr>
              <a:t>motivazione</a:t>
            </a:r>
            <a:r>
              <a:rPr lang="en-GB" sz="1800" dirty="0">
                <a:solidFill>
                  <a:srgbClr val="FFFFFF"/>
                </a:solidFill>
                <a:latin typeface="Calibri"/>
                <a:ea typeface="Calibri"/>
                <a:cs typeface="Calibri"/>
                <a:sym typeface="Calibri"/>
              </a:rPr>
              <a:t>...
</a:t>
            </a:r>
            <a:endParaRPr sz="1800" b="0" i="0" u="none" strike="noStrike" cap="none" dirty="0">
              <a:solidFill>
                <a:srgbClr val="000000"/>
              </a:solidFill>
              <a:latin typeface="Arial"/>
              <a:ea typeface="Arial"/>
              <a:cs typeface="Arial"/>
              <a:sym typeface="Arial"/>
            </a:endParaRPr>
          </a:p>
        </p:txBody>
      </p:sp>
      <p:sp>
        <p:nvSpPr>
          <p:cNvPr id="642" name="Google Shape;642;p26"/>
          <p:cNvSpPr/>
          <p:nvPr/>
        </p:nvSpPr>
        <p:spPr>
          <a:xfrm>
            <a:off x="523440" y="3002040"/>
            <a:ext cx="4518000" cy="1837440"/>
          </a:xfrm>
          <a:prstGeom prst="rect">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26"/>
          <p:cNvSpPr/>
          <p:nvPr/>
        </p:nvSpPr>
        <p:spPr>
          <a:xfrm>
            <a:off x="523450" y="3002053"/>
            <a:ext cx="4518000" cy="549300"/>
          </a:xfrm>
          <a:prstGeom prst="roundRect">
            <a:avLst>
              <a:gd name="adj" fmla="val 16667"/>
            </a:avLst>
          </a:prstGeom>
          <a:solidFill>
            <a:srgbClr val="EA4E46"/>
          </a:solidFill>
          <a:ln w="25400" cap="flat" cmpd="sng">
            <a:solidFill>
              <a:srgbClr val="EA4E46"/>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it-IT" sz="1800" dirty="0">
                <a:solidFill>
                  <a:srgbClr val="FFFFFF"/>
                </a:solidFill>
                <a:latin typeface="Calibri"/>
                <a:ea typeface="Calibri"/>
                <a:cs typeface="Calibri"/>
                <a:sym typeface="Calibri"/>
              </a:rPr>
              <a:t>Posso migliorare la mia autostima...
</a:t>
            </a:r>
            <a:endParaRPr sz="1800" b="0" i="0" u="none" strike="noStrike" cap="none" dirty="0">
              <a:solidFill>
                <a:srgbClr val="000000"/>
              </a:solidFill>
              <a:latin typeface="Arial"/>
              <a:ea typeface="Arial"/>
              <a:cs typeface="Arial"/>
              <a:sym typeface="Arial"/>
            </a:endParaRPr>
          </a:p>
        </p:txBody>
      </p:sp>
      <p:sp>
        <p:nvSpPr>
          <p:cNvPr id="644" name="Google Shape;644;p26"/>
          <p:cNvSpPr/>
          <p:nvPr/>
        </p:nvSpPr>
        <p:spPr>
          <a:xfrm>
            <a:off x="531350" y="3695748"/>
            <a:ext cx="4518000" cy="783376"/>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dirty="0">
                <a:latin typeface="Calibri"/>
                <a:ea typeface="Calibri"/>
                <a:cs typeface="Calibri"/>
                <a:sym typeface="Calibri"/>
              </a:rPr>
              <a:t>Accettare e perdonare.
Avere un'attività assertiva.
</a:t>
            </a:r>
            <a:r>
              <a:rPr lang="it-IT" sz="1500" b="1" dirty="0">
                <a:latin typeface="Calibri"/>
                <a:ea typeface="Calibri"/>
                <a:cs typeface="Calibri"/>
                <a:sym typeface="Calibri"/>
              </a:rPr>
              <a:t>Entrambi sono corretti.</a:t>
            </a:r>
            <a:endParaRPr sz="1500" b="0" i="0" u="none" strike="noStrike" cap="none" dirty="0">
              <a:solidFill>
                <a:srgbClr val="000000"/>
              </a:solidFill>
              <a:latin typeface="Arial"/>
              <a:ea typeface="Arial"/>
              <a:cs typeface="Arial"/>
              <a:sym typeface="Arial"/>
            </a:endParaRPr>
          </a:p>
        </p:txBody>
      </p:sp>
      <p:sp>
        <p:nvSpPr>
          <p:cNvPr id="645" name="Google Shape;645;p26"/>
          <p:cNvSpPr/>
          <p:nvPr/>
        </p:nvSpPr>
        <p:spPr>
          <a:xfrm>
            <a:off x="5331600" y="3021840"/>
            <a:ext cx="4518000" cy="1837440"/>
          </a:xfrm>
          <a:prstGeom prst="rect">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6"/>
          <p:cNvSpPr/>
          <p:nvPr/>
        </p:nvSpPr>
        <p:spPr>
          <a:xfrm>
            <a:off x="5331600" y="3021840"/>
            <a:ext cx="4518000" cy="585000"/>
          </a:xfrm>
          <a:prstGeom prst="roundRect">
            <a:avLst>
              <a:gd name="adj" fmla="val 16667"/>
            </a:avLst>
          </a:prstGeom>
          <a:solidFill>
            <a:srgbClr val="21B4A9"/>
          </a:solidFill>
          <a:ln w="25400" cap="flat" cmpd="sng">
            <a:solidFill>
              <a:srgbClr val="21B4A9"/>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it-IT" sz="1800" dirty="0">
                <a:solidFill>
                  <a:srgbClr val="FFFFFF"/>
                </a:solidFill>
                <a:latin typeface="Calibri"/>
                <a:ea typeface="Calibri"/>
                <a:cs typeface="Calibri"/>
                <a:sym typeface="Calibri"/>
              </a:rPr>
              <a:t>La definizione di obiettivi stimolanti favorisce...
</a:t>
            </a:r>
            <a:endParaRPr sz="1800" b="0" i="0" u="none" strike="noStrike" cap="none" dirty="0">
              <a:solidFill>
                <a:srgbClr val="000000"/>
              </a:solidFill>
              <a:latin typeface="Arial"/>
              <a:ea typeface="Arial"/>
              <a:cs typeface="Arial"/>
              <a:sym typeface="Arial"/>
            </a:endParaRPr>
          </a:p>
        </p:txBody>
      </p:sp>
      <p:sp>
        <p:nvSpPr>
          <p:cNvPr id="647" name="Google Shape;647;p26"/>
          <p:cNvSpPr/>
          <p:nvPr/>
        </p:nvSpPr>
        <p:spPr>
          <a:xfrm>
            <a:off x="2743200" y="4949280"/>
            <a:ext cx="4730040" cy="1837440"/>
          </a:xfrm>
          <a:prstGeom prst="rect">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26"/>
          <p:cNvSpPr/>
          <p:nvPr/>
        </p:nvSpPr>
        <p:spPr>
          <a:xfrm>
            <a:off x="2749675" y="4950000"/>
            <a:ext cx="4730100" cy="691800"/>
          </a:xfrm>
          <a:prstGeom prst="roundRect">
            <a:avLst>
              <a:gd name="adj" fmla="val 16667"/>
            </a:avLst>
          </a:prstGeom>
          <a:solidFill>
            <a:srgbClr val="FAB632"/>
          </a:solidFill>
          <a:ln w="25400" cap="flat" cmpd="sng">
            <a:solidFill>
              <a:srgbClr val="FAB632"/>
            </a:solidFill>
            <a:prstDash val="solid"/>
            <a:miter lim="8000"/>
            <a:headEnd type="none" w="sm" len="sm"/>
            <a:tailEnd type="none" w="sm" len="sm"/>
          </a:ln>
        </p:spPr>
        <p:txBody>
          <a:bodyPr spcFirstLastPara="1" wrap="square" lIns="90000" tIns="45000" rIns="90000" bIns="45000" anchor="ctr" anchorCtr="0">
            <a:noAutofit/>
          </a:bodyPr>
          <a:lstStyle/>
          <a:p>
            <a:pPr lvl="0" algn="ctr">
              <a:buSzPts val="1800"/>
            </a:pPr>
            <a:r>
              <a:rPr lang="it-IT" sz="1800" dirty="0">
                <a:solidFill>
                  <a:srgbClr val="FFFFFF"/>
                </a:solidFill>
                <a:latin typeface="Calibri"/>
                <a:ea typeface="Calibri"/>
                <a:cs typeface="Calibri"/>
                <a:sym typeface="Calibri"/>
              </a:rPr>
              <a:t>Quale delle opzioni ha un effetto positivo sullo sviluppo dell'autostima?
</a:t>
            </a:r>
            <a:endParaRPr sz="1800" b="0" i="0" u="none" strike="noStrike" cap="none" dirty="0">
              <a:solidFill>
                <a:srgbClr val="000000"/>
              </a:solidFill>
              <a:latin typeface="Arial"/>
              <a:ea typeface="Arial"/>
              <a:cs typeface="Arial"/>
              <a:sym typeface="Arial"/>
            </a:endParaRPr>
          </a:p>
        </p:txBody>
      </p:sp>
      <p:pic>
        <p:nvPicPr>
          <p:cNvPr id="649" name="Google Shape;649;p26" descr="Texto&#10;&#10;Descripción generada automáticamente"/>
          <p:cNvPicPr preferRelativeResize="0"/>
          <p:nvPr/>
        </p:nvPicPr>
        <p:blipFill rotWithShape="1">
          <a:blip r:embed="rId4">
            <a:alphaModFix/>
          </a:blip>
          <a:srcRect/>
          <a:stretch/>
        </p:blipFill>
        <p:spPr>
          <a:xfrm>
            <a:off x="7882560" y="6251040"/>
            <a:ext cx="2303640" cy="483120"/>
          </a:xfrm>
          <a:prstGeom prst="rect">
            <a:avLst/>
          </a:prstGeom>
          <a:noFill/>
          <a:ln>
            <a:noFill/>
          </a:ln>
        </p:spPr>
      </p:pic>
      <p:sp>
        <p:nvSpPr>
          <p:cNvPr id="650" name="Google Shape;650;p26"/>
          <p:cNvSpPr/>
          <p:nvPr/>
        </p:nvSpPr>
        <p:spPr>
          <a:xfrm>
            <a:off x="7684200" y="5153400"/>
            <a:ext cx="4433040" cy="9273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651" name="Google Shape;651;p26"/>
          <p:cNvSpPr/>
          <p:nvPr/>
        </p:nvSpPr>
        <p:spPr>
          <a:xfrm>
            <a:off x="5338440" y="3695760"/>
            <a:ext cx="4518000" cy="783376"/>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en-GB" sz="1500" b="1" dirty="0" err="1">
                <a:latin typeface="Calibri"/>
                <a:ea typeface="Calibri"/>
                <a:cs typeface="Calibri"/>
                <a:sym typeface="Calibri"/>
              </a:rPr>
              <a:t>Baldanza</a:t>
            </a:r>
            <a:r>
              <a:rPr lang="en-GB" sz="1500" b="1" dirty="0">
                <a:latin typeface="Calibri"/>
                <a:ea typeface="Calibri"/>
                <a:cs typeface="Calibri"/>
                <a:sym typeface="Calibri"/>
              </a:rPr>
              <a:t>.</a:t>
            </a:r>
            <a:r>
              <a:rPr lang="en-GB" sz="1500" dirty="0">
                <a:latin typeface="Calibri"/>
                <a:ea typeface="Calibri"/>
                <a:cs typeface="Calibri"/>
                <a:sym typeface="Calibri"/>
              </a:rPr>
              <a:t>
Le </a:t>
            </a:r>
            <a:r>
              <a:rPr lang="en-GB" sz="1500" dirty="0" err="1">
                <a:latin typeface="Calibri"/>
                <a:ea typeface="Calibri"/>
                <a:cs typeface="Calibri"/>
                <a:sym typeface="Calibri"/>
              </a:rPr>
              <a:t>funzionalità</a:t>
            </a:r>
            <a:r>
              <a:rPr lang="en-GB" sz="1500" dirty="0">
                <a:latin typeface="Calibri"/>
                <a:ea typeface="Calibri"/>
                <a:cs typeface="Calibri"/>
                <a:sym typeface="Calibri"/>
              </a:rPr>
              <a:t>.
</a:t>
            </a:r>
            <a:r>
              <a:rPr lang="en-GB" sz="1500" dirty="0" err="1">
                <a:latin typeface="Calibri"/>
                <a:ea typeface="Calibri"/>
                <a:cs typeface="Calibri"/>
                <a:sym typeface="Calibri"/>
              </a:rPr>
              <a:t>Sé</a:t>
            </a:r>
            <a:r>
              <a:rPr lang="en-GB" sz="1500" dirty="0">
                <a:latin typeface="Calibri"/>
                <a:ea typeface="Calibri"/>
                <a:cs typeface="Calibri"/>
                <a:sym typeface="Calibri"/>
              </a:rPr>
              <a:t>.</a:t>
            </a:r>
            <a:endParaRPr sz="1500" b="0" i="0" u="none" strike="noStrike" cap="none" dirty="0">
              <a:solidFill>
                <a:srgbClr val="000000"/>
              </a:solidFill>
              <a:latin typeface="Arial"/>
              <a:ea typeface="Arial"/>
              <a:cs typeface="Arial"/>
              <a:sym typeface="Arial"/>
            </a:endParaRPr>
          </a:p>
        </p:txBody>
      </p:sp>
      <p:sp>
        <p:nvSpPr>
          <p:cNvPr id="652" name="Google Shape;652;p26"/>
          <p:cNvSpPr/>
          <p:nvPr/>
        </p:nvSpPr>
        <p:spPr>
          <a:xfrm>
            <a:off x="2743200" y="5781900"/>
            <a:ext cx="4730100" cy="783376"/>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dirty="0">
                <a:latin typeface="Calibri"/>
                <a:ea typeface="Calibri"/>
                <a:cs typeface="Calibri"/>
                <a:sym typeface="Calibri"/>
              </a:rPr>
              <a:t>Stimola l'autonomia personale.
Aiuta a stabilire relazioni sane.
</a:t>
            </a:r>
            <a:r>
              <a:rPr lang="it-IT" sz="1500" b="1" dirty="0">
                <a:latin typeface="Calibri"/>
                <a:ea typeface="Calibri"/>
                <a:cs typeface="Calibri"/>
                <a:sym typeface="Calibri"/>
              </a:rPr>
              <a:t>Sono tutti corretti.</a:t>
            </a:r>
            <a:endParaRPr sz="1500" b="1" i="0" u="none" strike="noStrike" cap="none" dirty="0">
              <a:solidFill>
                <a:srgbClr val="000000"/>
              </a:solidFill>
            </a:endParaRPr>
          </a:p>
        </p:txBody>
      </p:sp>
      <p:sp>
        <p:nvSpPr>
          <p:cNvPr id="653" name="Google Shape;653;p26"/>
          <p:cNvSpPr/>
          <p:nvPr/>
        </p:nvSpPr>
        <p:spPr>
          <a:xfrm>
            <a:off x="525600" y="1783172"/>
            <a:ext cx="4518000" cy="783376"/>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en-GB" sz="1500" b="1" dirty="0" err="1">
                <a:latin typeface="Calibri"/>
                <a:ea typeface="Calibri"/>
                <a:cs typeface="Calibri"/>
                <a:sym typeface="Calibri"/>
              </a:rPr>
              <a:t>Intrinseca</a:t>
            </a:r>
            <a:r>
              <a:rPr lang="en-GB" sz="1500" dirty="0">
                <a:latin typeface="Calibri"/>
                <a:ea typeface="Calibri"/>
                <a:cs typeface="Calibri"/>
                <a:sym typeface="Calibri"/>
              </a:rPr>
              <a:t>
</a:t>
            </a:r>
            <a:r>
              <a:rPr lang="en-GB" sz="1500" dirty="0" err="1">
                <a:latin typeface="Calibri"/>
                <a:ea typeface="Calibri"/>
                <a:cs typeface="Calibri"/>
                <a:sym typeface="Calibri"/>
              </a:rPr>
              <a:t>Estrinseca</a:t>
            </a:r>
            <a:r>
              <a:rPr lang="en-GB" sz="1500" dirty="0">
                <a:latin typeface="Calibri"/>
                <a:ea typeface="Calibri"/>
                <a:cs typeface="Calibri"/>
                <a:sym typeface="Calibri"/>
              </a:rPr>
              <a:t>
</a:t>
            </a:r>
            <a:r>
              <a:rPr lang="en-GB" sz="1500" dirty="0" err="1">
                <a:latin typeface="Calibri"/>
                <a:ea typeface="Calibri"/>
                <a:cs typeface="Calibri"/>
                <a:sym typeface="Calibri"/>
              </a:rPr>
              <a:t>Positiva</a:t>
            </a:r>
            <a:endParaRPr sz="1500" i="0" u="none" strike="noStrike" cap="none" dirty="0">
              <a:solidFill>
                <a:srgbClr val="000000"/>
              </a:solidFill>
              <a:latin typeface="Arial"/>
              <a:ea typeface="Arial"/>
              <a:cs typeface="Arial"/>
              <a:sym typeface="Arial"/>
            </a:endParaRPr>
          </a:p>
        </p:txBody>
      </p:sp>
      <p:sp>
        <p:nvSpPr>
          <p:cNvPr id="654" name="Google Shape;654;p26"/>
          <p:cNvSpPr/>
          <p:nvPr/>
        </p:nvSpPr>
        <p:spPr>
          <a:xfrm>
            <a:off x="5331600" y="1529640"/>
            <a:ext cx="4518000" cy="1245041"/>
          </a:xfrm>
          <a:prstGeom prst="rect">
            <a:avLst/>
          </a:prstGeom>
          <a:noFill/>
          <a:ln>
            <a:noFill/>
          </a:ln>
        </p:spPr>
        <p:txBody>
          <a:bodyPr spcFirstLastPara="1" wrap="square" lIns="90000" tIns="45000" rIns="90000" bIns="45000" anchor="t" anchorCtr="0">
            <a:spAutoFit/>
          </a:bodyPr>
          <a:lstStyle/>
          <a:p>
            <a:pPr marL="343080" lvl="0" indent="-343080">
              <a:buSzPts val="1500"/>
              <a:buFont typeface="Calibri"/>
              <a:buAutoNum type="alphaLcParenR"/>
            </a:pPr>
            <a:r>
              <a:rPr lang="it-IT" sz="1500" dirty="0">
                <a:latin typeface="Calibri"/>
                <a:ea typeface="Calibri"/>
                <a:cs typeface="Calibri"/>
                <a:sym typeface="Calibri"/>
              </a:rPr>
              <a:t>Inizia con lo stimolo e finisce con la soddisfazione.
Inizia con la necessità e termina con l'equilibrio interiore.
</a:t>
            </a:r>
            <a:r>
              <a:rPr lang="it-IT" sz="1500" b="1" dirty="0">
                <a:latin typeface="Calibri"/>
                <a:ea typeface="Calibri"/>
                <a:cs typeface="Calibri"/>
                <a:sym typeface="Calibri"/>
              </a:rPr>
              <a:t>Inizia con l'equilibrio interiore e finisce con la soddisfazione.</a:t>
            </a:r>
            <a:endParaRPr sz="1500" b="1" i="0" u="none" strike="noStrike" cap="none" dirty="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8"/>
        <p:cNvGrpSpPr/>
        <p:nvPr/>
      </p:nvGrpSpPr>
      <p:grpSpPr>
        <a:xfrm>
          <a:off x="0" y="0"/>
          <a:ext cx="0" cy="0"/>
          <a:chOff x="0" y="0"/>
          <a:chExt cx="0" cy="0"/>
        </a:xfrm>
      </p:grpSpPr>
      <p:sp>
        <p:nvSpPr>
          <p:cNvPr id="659" name="Google Shape;659;p27"/>
          <p:cNvSpPr/>
          <p:nvPr/>
        </p:nvSpPr>
        <p:spPr>
          <a:xfrm>
            <a:off x="4849560" y="4214160"/>
            <a:ext cx="1950480" cy="3952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EA4E46"/>
                </a:solidFill>
                <a:latin typeface="Calibri"/>
                <a:ea typeface="Calibri"/>
                <a:cs typeface="Calibri"/>
                <a:sym typeface="Calibri"/>
              </a:rPr>
              <a:t>moreproject.eu</a:t>
            </a:r>
            <a:endParaRPr sz="2000" b="0" i="0" u="none" strike="noStrike" cap="none">
              <a:solidFill>
                <a:srgbClr val="000000"/>
              </a:solidFill>
              <a:latin typeface="Arial"/>
              <a:ea typeface="Arial"/>
              <a:cs typeface="Arial"/>
              <a:sym typeface="Arial"/>
            </a:endParaRPr>
          </a:p>
        </p:txBody>
      </p:sp>
      <p:pic>
        <p:nvPicPr>
          <p:cNvPr id="660" name="Google Shape;660;p27"/>
          <p:cNvPicPr preferRelativeResize="0"/>
          <p:nvPr/>
        </p:nvPicPr>
        <p:blipFill rotWithShape="1">
          <a:blip r:embed="rId4">
            <a:alphaModFix/>
          </a:blip>
          <a:srcRect l="17327" t="38446" r="19051" b="33333"/>
          <a:stretch/>
        </p:blipFill>
        <p:spPr>
          <a:xfrm>
            <a:off x="9123840" y="327960"/>
            <a:ext cx="2765880" cy="1225440"/>
          </a:xfrm>
          <a:prstGeom prst="rect">
            <a:avLst/>
          </a:prstGeom>
          <a:noFill/>
          <a:ln>
            <a:noFill/>
          </a:ln>
        </p:spPr>
      </p:pic>
      <p:pic>
        <p:nvPicPr>
          <p:cNvPr id="661" name="Google Shape;661;p27" descr="Texto&#10;&#10;Descripción generada automáticamente"/>
          <p:cNvPicPr preferRelativeResize="0"/>
          <p:nvPr/>
        </p:nvPicPr>
        <p:blipFill rotWithShape="1">
          <a:blip r:embed="rId5">
            <a:alphaModFix/>
          </a:blip>
          <a:srcRect/>
          <a:stretch/>
        </p:blipFill>
        <p:spPr>
          <a:xfrm>
            <a:off x="199080" y="6234480"/>
            <a:ext cx="2303640" cy="483120"/>
          </a:xfrm>
          <a:prstGeom prst="rect">
            <a:avLst/>
          </a:prstGeom>
          <a:noFill/>
          <a:ln>
            <a:noFill/>
          </a:ln>
        </p:spPr>
      </p:pic>
      <p:sp>
        <p:nvSpPr>
          <p:cNvPr id="662" name="Google Shape;662;p27"/>
          <p:cNvSpPr/>
          <p:nvPr/>
        </p:nvSpPr>
        <p:spPr>
          <a:xfrm>
            <a:off x="2503440" y="6117840"/>
            <a:ext cx="7901280" cy="5925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4"/>
          <p:cNvSpPr/>
          <p:nvPr/>
        </p:nvSpPr>
        <p:spPr>
          <a:xfrm>
            <a:off x="850805" y="251430"/>
            <a:ext cx="8208600" cy="1198875"/>
          </a:xfrm>
          <a:prstGeom prst="rect">
            <a:avLst/>
          </a:prstGeom>
          <a:noFill/>
          <a:ln>
            <a:noFill/>
          </a:ln>
        </p:spPr>
        <p:txBody>
          <a:bodyPr spcFirstLastPara="1" wrap="square" lIns="90000" tIns="45000" rIns="90000" bIns="45000" anchor="t" anchorCtr="0">
            <a:sp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161" name="Google Shape;161;p4"/>
          <p:cNvSpPr/>
          <p:nvPr/>
        </p:nvSpPr>
        <p:spPr>
          <a:xfrm>
            <a:off x="850805" y="830670"/>
            <a:ext cx="7692900" cy="829543"/>
          </a:xfrm>
          <a:prstGeom prst="rect">
            <a:avLst/>
          </a:prstGeom>
          <a:noFill/>
          <a:ln>
            <a:noFill/>
          </a:ln>
        </p:spPr>
        <p:txBody>
          <a:bodyPr spcFirstLastPara="1" wrap="square" lIns="90000" tIns="45000" rIns="90000" bIns="45000" anchor="t" anchorCtr="0">
            <a:spAutoFit/>
          </a:bodyPr>
          <a:lstStyle/>
          <a:p>
            <a:pPr lvl="0">
              <a:buSzPts val="2400"/>
            </a:pPr>
            <a:r>
              <a:rPr lang="en-GB" sz="2400" dirty="0" err="1">
                <a:solidFill>
                  <a:srgbClr val="21B4A9"/>
                </a:solidFill>
                <a:latin typeface="Calibri"/>
                <a:ea typeface="Calibri"/>
                <a:cs typeface="Calibri"/>
                <a:sym typeface="Calibri"/>
              </a:rPr>
              <a:t>Sezione</a:t>
            </a:r>
            <a:r>
              <a:rPr lang="en-GB" sz="2400" dirty="0">
                <a:solidFill>
                  <a:srgbClr val="21B4A9"/>
                </a:solidFill>
                <a:latin typeface="Calibri"/>
                <a:ea typeface="Calibri"/>
                <a:cs typeface="Calibri"/>
                <a:sym typeface="Calibri"/>
              </a:rPr>
              <a:t> 1: </a:t>
            </a:r>
            <a:r>
              <a:rPr lang="en-GB" sz="2400" dirty="0" err="1">
                <a:solidFill>
                  <a:srgbClr val="21B4A9"/>
                </a:solidFill>
                <a:latin typeface="Calibri"/>
                <a:ea typeface="Calibri"/>
                <a:cs typeface="Calibri"/>
                <a:sym typeface="Calibri"/>
              </a:rPr>
              <a:t>Cos'è</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l'autostima</a:t>
            </a:r>
            <a:r>
              <a:rPr lang="en-GB" sz="2400" dirty="0">
                <a:solidFill>
                  <a:srgbClr val="21B4A9"/>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162" name="Google Shape;162;p4"/>
          <p:cNvSpPr/>
          <p:nvPr/>
        </p:nvSpPr>
        <p:spPr>
          <a:xfrm>
            <a:off x="850805" y="1458548"/>
            <a:ext cx="10161000" cy="706432"/>
          </a:xfrm>
          <a:prstGeom prst="rect">
            <a:avLst/>
          </a:prstGeom>
          <a:noFill/>
          <a:ln w="9525" cap="flat" cmpd="sng">
            <a:solidFill>
              <a:srgbClr val="1C8C7F"/>
            </a:solidFill>
            <a:prstDash val="solid"/>
            <a:round/>
            <a:headEnd type="none" w="sm" len="sm"/>
            <a:tailEnd type="none" w="sm" len="sm"/>
          </a:ln>
        </p:spPr>
        <p:txBody>
          <a:bodyPr spcFirstLastPara="1" wrap="square" lIns="90000" tIns="45000" rIns="90000" bIns="45000" anchor="t" anchorCtr="0">
            <a:spAutoFit/>
          </a:bodyPr>
          <a:lstStyle/>
          <a:p>
            <a:pPr lvl="0" algn="just">
              <a:buSzPts val="2000"/>
            </a:pPr>
            <a:r>
              <a:rPr lang="it-IT" sz="2000" dirty="0">
                <a:latin typeface="Calibri"/>
                <a:ea typeface="Calibri"/>
                <a:cs typeface="Calibri"/>
                <a:sym typeface="Calibri"/>
              </a:rPr>
              <a:t>L'autostima è la valutazione che facciamo di noi stessi, basata sui pensieri, i sentimenti, le sensazioni e le esperienze che abbiamo raccolto nel corso della nostra vita.</a:t>
            </a:r>
            <a:r>
              <a:rPr lang="en-GB" sz="2000" b="0" i="0" u="none" strike="noStrike" cap="none" dirty="0">
                <a:solidFill>
                  <a:srgbClr val="000000"/>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
        <p:nvSpPr>
          <p:cNvPr id="163" name="Google Shape;163;p4"/>
          <p:cNvSpPr/>
          <p:nvPr/>
        </p:nvSpPr>
        <p:spPr>
          <a:xfrm>
            <a:off x="1279075" y="4347335"/>
            <a:ext cx="2848200" cy="644877"/>
          </a:xfrm>
          <a:prstGeom prst="rect">
            <a:avLst/>
          </a:prstGeom>
          <a:noFill/>
          <a:ln>
            <a:noFill/>
          </a:ln>
        </p:spPr>
        <p:txBody>
          <a:bodyPr spcFirstLastPara="1" wrap="square" lIns="90000" tIns="45000" rIns="90000" bIns="45000" anchor="t" anchorCtr="0">
            <a:spAutoFit/>
          </a:bodyPr>
          <a:lstStyle/>
          <a:p>
            <a:pPr lvl="0" algn="just">
              <a:buSzPts val="1800"/>
            </a:pPr>
            <a:r>
              <a:rPr lang="en-GB" sz="1800" dirty="0">
                <a:latin typeface="Calibri"/>
                <a:ea typeface="Calibri"/>
                <a:cs typeface="Calibri"/>
                <a:sym typeface="Calibri"/>
              </a:rPr>
              <a:t>Si </a:t>
            </a:r>
            <a:r>
              <a:rPr lang="en-GB" sz="1800" dirty="0" err="1">
                <a:latin typeface="Calibri"/>
                <a:ea typeface="Calibri"/>
                <a:cs typeface="Calibri"/>
                <a:sym typeface="Calibri"/>
              </a:rPr>
              <a:t>apprende</a:t>
            </a:r>
            <a:r>
              <a:rPr lang="en-GB" sz="1800" dirty="0">
                <a:latin typeface="Calibri"/>
                <a:ea typeface="Calibri"/>
                <a:cs typeface="Calibri"/>
                <a:sym typeface="Calibri"/>
              </a:rPr>
              <a:t>.
</a:t>
            </a:r>
            <a:endParaRPr sz="1800" b="0" i="0" u="none" strike="noStrike" cap="none" dirty="0">
              <a:solidFill>
                <a:srgbClr val="000000"/>
              </a:solidFill>
              <a:latin typeface="Arial"/>
              <a:ea typeface="Arial"/>
              <a:cs typeface="Arial"/>
              <a:sym typeface="Arial"/>
            </a:endParaRPr>
          </a:p>
        </p:txBody>
      </p:sp>
      <p:sp>
        <p:nvSpPr>
          <p:cNvPr id="164" name="Google Shape;164;p4"/>
          <p:cNvSpPr/>
          <p:nvPr/>
        </p:nvSpPr>
        <p:spPr>
          <a:xfrm>
            <a:off x="1340875" y="3150375"/>
            <a:ext cx="3815700" cy="2029871"/>
          </a:xfrm>
          <a:prstGeom prst="rect">
            <a:avLst/>
          </a:prstGeom>
          <a:noFill/>
          <a:ln>
            <a:noFill/>
          </a:ln>
        </p:spPr>
        <p:txBody>
          <a:bodyPr spcFirstLastPara="1" wrap="square" lIns="90000" tIns="45000" rIns="90000" bIns="45000" anchor="t" anchorCtr="0">
            <a:spAutoFit/>
          </a:bodyPr>
          <a:lstStyle/>
          <a:p>
            <a:pPr lvl="0" algn="just">
              <a:buSzPts val="1800"/>
            </a:pPr>
            <a:r>
              <a:rPr lang="it-IT" sz="1800" dirty="0">
                <a:latin typeface="Calibri"/>
                <a:ea typeface="Calibri"/>
                <a:cs typeface="Calibri"/>
                <a:sym typeface="Calibri"/>
              </a:rPr>
              <a:t>È un fattore chiave per lo sviluppo di un adeguato adattamento emotivo e sociale.</a:t>
            </a:r>
          </a:p>
          <a:p>
            <a:pPr lvl="0" algn="just">
              <a:buSzPts val="1800"/>
            </a:pPr>
            <a:endParaRPr lang="it-IT" sz="1800" dirty="0">
              <a:latin typeface="Calibri"/>
              <a:ea typeface="Calibri"/>
              <a:cs typeface="Calibri"/>
              <a:sym typeface="Calibri"/>
            </a:endParaRPr>
          </a:p>
          <a:p>
            <a:pPr lvl="0" algn="just">
              <a:buSzPts val="1800"/>
            </a:pPr>
            <a:endParaRPr lang="it-IT" sz="1800" dirty="0">
              <a:latin typeface="Calibri"/>
              <a:ea typeface="Calibri"/>
              <a:cs typeface="Calibri"/>
              <a:sym typeface="Calibri"/>
            </a:endParaRPr>
          </a:p>
          <a:p>
            <a:pPr lvl="0" algn="just">
              <a:buSzPts val="1800"/>
            </a:pPr>
            <a:r>
              <a:rPr lang="it-IT" sz="1800" dirty="0">
                <a:latin typeface="Calibri"/>
                <a:ea typeface="Calibri"/>
                <a:cs typeface="Calibri"/>
                <a:sym typeface="Calibri"/>
              </a:rPr>
              <a:t>
</a:t>
            </a:r>
            <a:endParaRPr sz="1800" b="0" i="0" u="none" strike="noStrike" cap="none" dirty="0">
              <a:solidFill>
                <a:srgbClr val="000000"/>
              </a:solidFill>
              <a:latin typeface="Arial"/>
              <a:ea typeface="Arial"/>
              <a:cs typeface="Arial"/>
              <a:sym typeface="Arial"/>
            </a:endParaRPr>
          </a:p>
        </p:txBody>
      </p:sp>
      <p:sp>
        <p:nvSpPr>
          <p:cNvPr id="165" name="Google Shape;165;p4"/>
          <p:cNvSpPr/>
          <p:nvPr/>
        </p:nvSpPr>
        <p:spPr>
          <a:xfrm>
            <a:off x="1276663" y="4007713"/>
            <a:ext cx="2848200" cy="364800"/>
          </a:xfrm>
          <a:prstGeom prst="rect">
            <a:avLst/>
          </a:prstGeom>
          <a:noFill/>
          <a:ln>
            <a:noFill/>
          </a:ln>
        </p:spPr>
        <p:txBody>
          <a:bodyPr spcFirstLastPara="1" wrap="square" lIns="90000" tIns="45000" rIns="90000" bIns="45000" anchor="t" anchorCtr="0">
            <a:spAutoFit/>
          </a:bodyPr>
          <a:lstStyle/>
          <a:p>
            <a:pPr lvl="0" algn="just">
              <a:buSzPts val="1800"/>
            </a:pPr>
            <a:r>
              <a:rPr lang="en-GB" sz="1800" dirty="0">
                <a:latin typeface="Calibri"/>
                <a:ea typeface="Calibri"/>
                <a:cs typeface="Calibri"/>
                <a:sym typeface="Calibri"/>
              </a:rPr>
              <a:t>È </a:t>
            </a:r>
            <a:r>
              <a:rPr lang="en-GB" sz="1800" dirty="0" err="1">
                <a:latin typeface="Calibri"/>
                <a:ea typeface="Calibri"/>
                <a:cs typeface="Calibri"/>
                <a:sym typeface="Calibri"/>
              </a:rPr>
              <a:t>dinamica</a:t>
            </a:r>
            <a:r>
              <a:rPr lang="en-GB" sz="1800" dirty="0">
                <a:latin typeface="Calibri"/>
                <a:ea typeface="Calibri"/>
                <a:cs typeface="Calibri"/>
                <a:sym typeface="Calibri"/>
              </a:rPr>
              <a:t>.</a:t>
            </a:r>
            <a:endParaRPr sz="1800" b="0" i="0" u="none" strike="noStrike" cap="none" dirty="0">
              <a:solidFill>
                <a:srgbClr val="000000"/>
              </a:solidFill>
              <a:latin typeface="Arial"/>
              <a:ea typeface="Arial"/>
              <a:cs typeface="Arial"/>
              <a:sym typeface="Arial"/>
            </a:endParaRPr>
          </a:p>
        </p:txBody>
      </p:sp>
      <p:sp>
        <p:nvSpPr>
          <p:cNvPr id="166" name="Google Shape;166;p4"/>
          <p:cNvSpPr/>
          <p:nvPr/>
        </p:nvSpPr>
        <p:spPr>
          <a:xfrm>
            <a:off x="995275" y="3326685"/>
            <a:ext cx="283800" cy="2334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
          <p:cNvSpPr/>
          <p:nvPr/>
        </p:nvSpPr>
        <p:spPr>
          <a:xfrm>
            <a:off x="995275" y="3966623"/>
            <a:ext cx="283800" cy="2334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4"/>
          <p:cNvSpPr/>
          <p:nvPr/>
        </p:nvSpPr>
        <p:spPr>
          <a:xfrm>
            <a:off x="995275" y="4478735"/>
            <a:ext cx="283800" cy="233400"/>
          </a:xfrm>
          <a:prstGeom prst="hexagon">
            <a:avLst>
              <a:gd name="adj" fmla="val 25000"/>
              <a:gd name="vf" fmla="val 115470"/>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
          <p:cNvSpPr/>
          <p:nvPr/>
        </p:nvSpPr>
        <p:spPr>
          <a:xfrm>
            <a:off x="995275" y="2638888"/>
            <a:ext cx="2955300" cy="414044"/>
          </a:xfrm>
          <a:prstGeom prst="rect">
            <a:avLst/>
          </a:prstGeom>
          <a:noFill/>
          <a:ln>
            <a:noFill/>
          </a:ln>
        </p:spPr>
        <p:txBody>
          <a:bodyPr spcFirstLastPara="1" wrap="square" lIns="90000" tIns="45000" rIns="90000" bIns="45000" anchor="t" anchorCtr="0">
            <a:spAutoFit/>
          </a:bodyPr>
          <a:lstStyle/>
          <a:p>
            <a:pPr lvl="0" algn="just">
              <a:buSzPts val="2100"/>
            </a:pPr>
            <a:r>
              <a:rPr lang="en-GB" sz="2100" b="1" dirty="0" err="1">
                <a:latin typeface="Calibri"/>
                <a:ea typeface="Calibri"/>
                <a:cs typeface="Calibri"/>
                <a:sym typeface="Calibri"/>
              </a:rPr>
              <a:t>Autostima</a:t>
            </a:r>
            <a:r>
              <a:rPr lang="en-GB" sz="2100" b="1" dirty="0">
                <a:latin typeface="Calibri"/>
                <a:ea typeface="Calibri"/>
                <a:cs typeface="Calibri"/>
                <a:sym typeface="Calibri"/>
              </a:rPr>
              <a:t>:</a:t>
            </a:r>
            <a:endParaRPr sz="2100" b="1" i="0" u="none" strike="noStrike" cap="none" dirty="0">
              <a:solidFill>
                <a:srgbClr val="000000"/>
              </a:solidFill>
              <a:latin typeface="Arial"/>
              <a:ea typeface="Arial"/>
              <a:cs typeface="Arial"/>
              <a:sym typeface="Arial"/>
            </a:endParaRPr>
          </a:p>
        </p:txBody>
      </p:sp>
      <p:sp>
        <p:nvSpPr>
          <p:cNvPr id="170" name="Google Shape;170;p4"/>
          <p:cNvSpPr/>
          <p:nvPr/>
        </p:nvSpPr>
        <p:spPr>
          <a:xfrm>
            <a:off x="6411063" y="2595952"/>
            <a:ext cx="4320000" cy="737210"/>
          </a:xfrm>
          <a:prstGeom prst="rect">
            <a:avLst/>
          </a:prstGeom>
          <a:noFill/>
          <a:ln>
            <a:noFill/>
          </a:ln>
        </p:spPr>
        <p:txBody>
          <a:bodyPr spcFirstLastPara="1" wrap="square" lIns="90000" tIns="45000" rIns="90000" bIns="45000" anchor="t" anchorCtr="0">
            <a:spAutoFit/>
          </a:bodyPr>
          <a:lstStyle/>
          <a:p>
            <a:pPr lvl="0" algn="just">
              <a:buSzPts val="2100"/>
            </a:pPr>
            <a:r>
              <a:rPr lang="it-IT" sz="2100" b="1" dirty="0">
                <a:latin typeface="Calibri"/>
                <a:ea typeface="Calibri"/>
                <a:cs typeface="Calibri"/>
                <a:sym typeface="Calibri"/>
              </a:rPr>
              <a:t>È alla base della nostra personalità:
</a:t>
            </a:r>
            <a:endParaRPr sz="2100" b="1" i="0" u="none" strike="noStrike" cap="none" dirty="0">
              <a:solidFill>
                <a:srgbClr val="000000"/>
              </a:solidFill>
              <a:latin typeface="Arial"/>
              <a:ea typeface="Arial"/>
              <a:cs typeface="Arial"/>
              <a:sym typeface="Arial"/>
            </a:endParaRPr>
          </a:p>
        </p:txBody>
      </p:sp>
      <p:sp>
        <p:nvSpPr>
          <p:cNvPr id="171" name="Google Shape;171;p4"/>
          <p:cNvSpPr/>
          <p:nvPr/>
        </p:nvSpPr>
        <p:spPr>
          <a:xfrm rot="5400000">
            <a:off x="6041213" y="3493538"/>
            <a:ext cx="1044300" cy="11052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4"/>
          <p:cNvSpPr/>
          <p:nvPr/>
        </p:nvSpPr>
        <p:spPr>
          <a:xfrm>
            <a:off x="5847225" y="3766213"/>
            <a:ext cx="1403700" cy="483000"/>
          </a:xfrm>
          <a:prstGeom prst="rect">
            <a:avLst/>
          </a:prstGeom>
          <a:noFill/>
          <a:ln>
            <a:noFill/>
          </a:ln>
        </p:spPr>
        <p:txBody>
          <a:bodyPr spcFirstLastPara="1" wrap="square" lIns="90000" tIns="45000" rIns="90000" bIns="45000" anchor="t" anchorCtr="0">
            <a:noAutofit/>
          </a:bodyPr>
          <a:lstStyle/>
          <a:p>
            <a:pPr lvl="0" algn="ctr">
              <a:buSzPts val="1400"/>
            </a:pPr>
            <a:r>
              <a:rPr lang="en-GB" dirty="0" err="1">
                <a:latin typeface="Calibri"/>
                <a:ea typeface="Calibri"/>
                <a:cs typeface="Calibri"/>
                <a:sym typeface="Calibri"/>
              </a:rPr>
              <a:t>Promuove</a:t>
            </a:r>
            <a:r>
              <a:rPr lang="en-GB" dirty="0">
                <a:latin typeface="Calibri"/>
                <a:ea typeface="Calibri"/>
                <a:cs typeface="Calibri"/>
                <a:sym typeface="Calibri"/>
              </a:rPr>
              <a:t> </a:t>
            </a:r>
            <a:r>
              <a:rPr lang="en-GB" dirty="0" err="1">
                <a:latin typeface="Calibri"/>
                <a:ea typeface="Calibri"/>
                <a:cs typeface="Calibri"/>
                <a:sym typeface="Calibri"/>
              </a:rPr>
              <a:t>l'apprendimento</a:t>
            </a:r>
            <a:r>
              <a:rPr lang="en-GB" dirty="0">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73" name="Google Shape;173;p4"/>
          <p:cNvSpPr/>
          <p:nvPr/>
        </p:nvSpPr>
        <p:spPr>
          <a:xfrm>
            <a:off x="7167363" y="3439363"/>
            <a:ext cx="1403700" cy="846900"/>
          </a:xfrm>
          <a:prstGeom prst="rect">
            <a:avLst/>
          </a:prstGeom>
          <a:noFill/>
          <a:ln>
            <a:noFill/>
          </a:ln>
        </p:spPr>
        <p:txBody>
          <a:bodyPr spcFirstLastPara="1" wrap="square" lIns="90000" tIns="45000" rIns="90000" bIns="45000" anchor="t" anchorCtr="0">
            <a:noAutofit/>
          </a:bodyPr>
          <a:lstStyle/>
          <a:p>
            <a:pPr lvl="0" algn="ctr">
              <a:buSzPts val="1400"/>
            </a:pPr>
            <a:r>
              <a:rPr lang="it-IT" dirty="0">
                <a:latin typeface="Calibri"/>
                <a:ea typeface="Calibri"/>
                <a:cs typeface="Calibri"/>
                <a:sym typeface="Calibri"/>
              </a:rPr>
              <a:t>Aiuta a superare le difficoltà personali.
</a:t>
            </a:r>
            <a:endParaRPr sz="1400" b="0" i="0" u="none" strike="noStrike" cap="none" dirty="0">
              <a:solidFill>
                <a:srgbClr val="000000"/>
              </a:solidFill>
              <a:latin typeface="Arial"/>
              <a:ea typeface="Arial"/>
              <a:cs typeface="Arial"/>
              <a:sym typeface="Arial"/>
            </a:endParaRPr>
          </a:p>
        </p:txBody>
      </p:sp>
      <p:sp>
        <p:nvSpPr>
          <p:cNvPr id="174" name="Google Shape;174;p4"/>
          <p:cNvSpPr/>
          <p:nvPr/>
        </p:nvSpPr>
        <p:spPr>
          <a:xfrm>
            <a:off x="6607075" y="4536113"/>
            <a:ext cx="1489800" cy="792600"/>
          </a:xfrm>
          <a:prstGeom prst="rect">
            <a:avLst/>
          </a:prstGeom>
          <a:noFill/>
          <a:ln>
            <a:noFill/>
          </a:ln>
        </p:spPr>
        <p:txBody>
          <a:bodyPr spcFirstLastPara="1" wrap="square" lIns="90000" tIns="45000" rIns="90000" bIns="45000" anchor="t" anchorCtr="0">
            <a:noAutofit/>
          </a:bodyPr>
          <a:lstStyle/>
          <a:p>
            <a:pPr lvl="0" algn="ctr">
              <a:buSzPts val="1400"/>
            </a:pPr>
            <a:r>
              <a:rPr lang="it-IT" dirty="0">
                <a:latin typeface="Calibri"/>
                <a:ea typeface="Calibri"/>
                <a:cs typeface="Calibri"/>
                <a:sym typeface="Calibri"/>
              </a:rPr>
              <a:t>Ti aiuta a far fronte allo stress in modo più efficace</a:t>
            </a:r>
            <a:r>
              <a:rPr lang="en-GB"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75" name="Google Shape;175;p4"/>
          <p:cNvSpPr/>
          <p:nvPr/>
        </p:nvSpPr>
        <p:spPr>
          <a:xfrm rot="5400000">
            <a:off x="7274313" y="3170138"/>
            <a:ext cx="1189800" cy="1278900"/>
          </a:xfrm>
          <a:prstGeom prst="hexagon">
            <a:avLst>
              <a:gd name="adj" fmla="val 25000"/>
              <a:gd name="vf" fmla="val 115470"/>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4"/>
          <p:cNvSpPr/>
          <p:nvPr/>
        </p:nvSpPr>
        <p:spPr>
          <a:xfrm rot="5400000">
            <a:off x="6757063" y="4292963"/>
            <a:ext cx="1189800" cy="12789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4"/>
          <p:cNvSpPr/>
          <p:nvPr/>
        </p:nvSpPr>
        <p:spPr>
          <a:xfrm rot="5400000">
            <a:off x="8755287" y="2908725"/>
            <a:ext cx="1252500" cy="14793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4"/>
          <p:cNvSpPr/>
          <p:nvPr/>
        </p:nvSpPr>
        <p:spPr>
          <a:xfrm>
            <a:off x="9562325" y="4136988"/>
            <a:ext cx="1278900" cy="792600"/>
          </a:xfrm>
          <a:prstGeom prst="rect">
            <a:avLst/>
          </a:prstGeom>
          <a:noFill/>
          <a:ln>
            <a:noFill/>
          </a:ln>
        </p:spPr>
        <p:txBody>
          <a:bodyPr spcFirstLastPara="1" wrap="square" lIns="90000" tIns="45000" rIns="90000" bIns="45000" anchor="t" anchorCtr="0">
            <a:noAutofit/>
          </a:bodyPr>
          <a:lstStyle/>
          <a:p>
            <a:pPr lvl="0" algn="ctr">
              <a:buSzPts val="1400"/>
            </a:pPr>
            <a:r>
              <a:rPr lang="en-GB" dirty="0" err="1">
                <a:latin typeface="Calibri"/>
                <a:ea typeface="Calibri"/>
                <a:cs typeface="Calibri"/>
                <a:sym typeface="Calibri"/>
              </a:rPr>
              <a:t>Stimola</a:t>
            </a:r>
            <a:r>
              <a:rPr lang="en-GB" dirty="0">
                <a:latin typeface="Calibri"/>
                <a:ea typeface="Calibri"/>
                <a:cs typeface="Calibri"/>
                <a:sym typeface="Calibri"/>
              </a:rPr>
              <a:t> </a:t>
            </a:r>
            <a:r>
              <a:rPr lang="en-GB" dirty="0" err="1">
                <a:latin typeface="Calibri"/>
                <a:ea typeface="Calibri"/>
                <a:cs typeface="Calibri"/>
                <a:sym typeface="Calibri"/>
              </a:rPr>
              <a:t>l'autonomia</a:t>
            </a:r>
            <a:r>
              <a:rPr lang="en-GB" dirty="0">
                <a:latin typeface="Calibri"/>
                <a:ea typeface="Calibri"/>
                <a:cs typeface="Calibri"/>
                <a:sym typeface="Calibri"/>
              </a:rPr>
              <a:t> </a:t>
            </a:r>
            <a:r>
              <a:rPr lang="en-GB" dirty="0" err="1">
                <a:latin typeface="Calibri"/>
                <a:ea typeface="Calibri"/>
                <a:cs typeface="Calibri"/>
                <a:sym typeface="Calibri"/>
              </a:rPr>
              <a:t>personale</a:t>
            </a:r>
            <a:r>
              <a:rPr lang="en-GB" dirty="0">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79" name="Google Shape;179;p4"/>
          <p:cNvSpPr/>
          <p:nvPr/>
        </p:nvSpPr>
        <p:spPr>
          <a:xfrm>
            <a:off x="8866725" y="5190988"/>
            <a:ext cx="1403700" cy="483000"/>
          </a:xfrm>
          <a:prstGeom prst="rect">
            <a:avLst/>
          </a:prstGeom>
          <a:noFill/>
          <a:ln>
            <a:noFill/>
          </a:ln>
        </p:spPr>
        <p:txBody>
          <a:bodyPr spcFirstLastPara="1" wrap="square" lIns="90000" tIns="45000" rIns="90000" bIns="45000" anchor="t" anchorCtr="0">
            <a:noAutofit/>
          </a:bodyPr>
          <a:lstStyle/>
          <a:p>
            <a:pPr lvl="0" algn="ctr">
              <a:buSzPts val="1400"/>
            </a:pPr>
            <a:r>
              <a:rPr lang="en-GB" dirty="0" err="1">
                <a:latin typeface="Calibri"/>
                <a:ea typeface="Calibri"/>
                <a:cs typeface="Calibri"/>
                <a:sym typeface="Calibri"/>
              </a:rPr>
              <a:t>Sviluppa</a:t>
            </a:r>
            <a:r>
              <a:rPr lang="en-GB" dirty="0">
                <a:latin typeface="Calibri"/>
                <a:ea typeface="Calibri"/>
                <a:cs typeface="Calibri"/>
                <a:sym typeface="Calibri"/>
              </a:rPr>
              <a:t> la </a:t>
            </a:r>
            <a:r>
              <a:rPr lang="en-GB" dirty="0" err="1">
                <a:latin typeface="Calibri"/>
                <a:ea typeface="Calibri"/>
                <a:cs typeface="Calibri"/>
                <a:sym typeface="Calibri"/>
              </a:rPr>
              <a:t>creatività</a:t>
            </a:r>
            <a:r>
              <a:rPr lang="en-GB" dirty="0">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80" name="Google Shape;180;p4"/>
          <p:cNvSpPr/>
          <p:nvPr/>
        </p:nvSpPr>
        <p:spPr>
          <a:xfrm>
            <a:off x="10191975" y="3095613"/>
            <a:ext cx="1403700" cy="773700"/>
          </a:xfrm>
          <a:prstGeom prst="rect">
            <a:avLst/>
          </a:prstGeom>
          <a:noFill/>
          <a:ln>
            <a:noFill/>
          </a:ln>
        </p:spPr>
        <p:txBody>
          <a:bodyPr spcFirstLastPara="1" wrap="square" lIns="90000" tIns="45000" rIns="90000" bIns="45000" anchor="t" anchorCtr="0">
            <a:noAutofit/>
          </a:bodyPr>
          <a:lstStyle/>
          <a:p>
            <a:pPr lvl="0" algn="ctr">
              <a:buSzPts val="1400"/>
            </a:pPr>
            <a:r>
              <a:rPr lang="it-IT" dirty="0">
                <a:latin typeface="Calibri"/>
                <a:ea typeface="Calibri"/>
                <a:cs typeface="Calibri"/>
                <a:sym typeface="Calibri"/>
              </a:rPr>
              <a:t>Produce soddisfazione generale nella vita.
</a:t>
            </a:r>
            <a:endParaRPr sz="1400" b="0" i="0" u="none" strike="noStrike" cap="none" dirty="0">
              <a:solidFill>
                <a:srgbClr val="000000"/>
              </a:solidFill>
              <a:latin typeface="Arial"/>
              <a:ea typeface="Arial"/>
              <a:cs typeface="Arial"/>
              <a:sym typeface="Arial"/>
            </a:endParaRPr>
          </a:p>
        </p:txBody>
      </p:sp>
      <p:sp>
        <p:nvSpPr>
          <p:cNvPr id="181" name="Google Shape;181;p4"/>
          <p:cNvSpPr/>
          <p:nvPr/>
        </p:nvSpPr>
        <p:spPr>
          <a:xfrm>
            <a:off x="7768550" y="5346888"/>
            <a:ext cx="1105200" cy="721800"/>
          </a:xfrm>
          <a:prstGeom prst="rect">
            <a:avLst/>
          </a:prstGeom>
          <a:noFill/>
          <a:ln>
            <a:noFill/>
          </a:ln>
        </p:spPr>
        <p:txBody>
          <a:bodyPr spcFirstLastPara="1" wrap="square" lIns="90000" tIns="45000" rIns="90000" bIns="45000" anchor="t" anchorCtr="0">
            <a:noAutofit/>
          </a:bodyPr>
          <a:lstStyle/>
          <a:p>
            <a:pPr lvl="0" algn="ctr">
              <a:buSzPts val="1400"/>
            </a:pPr>
            <a:r>
              <a:rPr lang="en-GB" dirty="0" err="1">
                <a:latin typeface="Calibri"/>
                <a:ea typeface="Calibri"/>
                <a:cs typeface="Calibri"/>
                <a:sym typeface="Calibri"/>
              </a:rPr>
              <a:t>Promuove</a:t>
            </a:r>
            <a:r>
              <a:rPr lang="en-GB" dirty="0">
                <a:latin typeface="Calibri"/>
                <a:ea typeface="Calibri"/>
                <a:cs typeface="Calibri"/>
                <a:sym typeface="Calibri"/>
              </a:rPr>
              <a:t> la </a:t>
            </a:r>
            <a:r>
              <a:rPr lang="en-GB" dirty="0" err="1">
                <a:latin typeface="Calibri"/>
                <a:ea typeface="Calibri"/>
                <a:cs typeface="Calibri"/>
                <a:sym typeface="Calibri"/>
              </a:rPr>
              <a:t>proiezione</a:t>
            </a:r>
            <a:r>
              <a:rPr lang="en-GB" dirty="0">
                <a:latin typeface="Calibri"/>
                <a:ea typeface="Calibri"/>
                <a:cs typeface="Calibri"/>
                <a:sym typeface="Calibri"/>
              </a:rPr>
              <a:t> </a:t>
            </a:r>
            <a:r>
              <a:rPr lang="en-GB" dirty="0" err="1">
                <a:latin typeface="Calibri"/>
                <a:ea typeface="Calibri"/>
                <a:cs typeface="Calibri"/>
                <a:sym typeface="Calibri"/>
              </a:rPr>
              <a:t>futura</a:t>
            </a:r>
            <a:r>
              <a:rPr lang="en-GB" dirty="0">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82" name="Google Shape;182;p4"/>
          <p:cNvSpPr/>
          <p:nvPr/>
        </p:nvSpPr>
        <p:spPr>
          <a:xfrm>
            <a:off x="8118325" y="4345525"/>
            <a:ext cx="1254300" cy="483000"/>
          </a:xfrm>
          <a:prstGeom prst="rect">
            <a:avLst/>
          </a:prstGeom>
          <a:noFill/>
          <a:ln>
            <a:noFill/>
          </a:ln>
        </p:spPr>
        <p:txBody>
          <a:bodyPr spcFirstLastPara="1" wrap="square" lIns="90000" tIns="45000" rIns="90000" bIns="45000" anchor="t" anchorCtr="0">
            <a:noAutofit/>
          </a:bodyPr>
          <a:lstStyle/>
          <a:p>
            <a:pPr lvl="0" algn="ctr">
              <a:buSzPts val="1400"/>
            </a:pPr>
            <a:r>
              <a:rPr lang="it-IT" dirty="0">
                <a:latin typeface="Calibri"/>
                <a:ea typeface="Calibri"/>
                <a:cs typeface="Calibri"/>
                <a:sym typeface="Calibri"/>
              </a:rPr>
              <a:t>Aumenta la qualità della vita.
</a:t>
            </a:r>
            <a:endParaRPr sz="1400" b="0" i="0" u="none" strike="noStrike" cap="none" dirty="0">
              <a:solidFill>
                <a:srgbClr val="000000"/>
              </a:solidFill>
              <a:latin typeface="Arial"/>
              <a:ea typeface="Arial"/>
              <a:cs typeface="Arial"/>
              <a:sym typeface="Arial"/>
            </a:endParaRPr>
          </a:p>
        </p:txBody>
      </p:sp>
      <p:sp>
        <p:nvSpPr>
          <p:cNvPr id="183" name="Google Shape;183;p4"/>
          <p:cNvSpPr/>
          <p:nvPr/>
        </p:nvSpPr>
        <p:spPr>
          <a:xfrm>
            <a:off x="8571063" y="3166725"/>
            <a:ext cx="1619100" cy="963300"/>
          </a:xfrm>
          <a:prstGeom prst="rect">
            <a:avLst/>
          </a:prstGeom>
          <a:noFill/>
          <a:ln>
            <a:noFill/>
          </a:ln>
        </p:spPr>
        <p:txBody>
          <a:bodyPr spcFirstLastPara="1" wrap="square" lIns="90000" tIns="45000" rIns="90000" bIns="45000" anchor="t" anchorCtr="0">
            <a:noAutofit/>
          </a:bodyPr>
          <a:lstStyle/>
          <a:p>
            <a:pPr lvl="0" algn="ctr">
              <a:buSzPts val="1400"/>
            </a:pPr>
            <a:r>
              <a:rPr lang="it-IT" dirty="0">
                <a:latin typeface="Calibri"/>
                <a:ea typeface="Calibri"/>
                <a:cs typeface="Calibri"/>
                <a:sym typeface="Calibri"/>
              </a:rPr>
              <a:t>Permette di stabilire relazioni sociali sane.
</a:t>
            </a:r>
            <a:endParaRPr sz="1400" b="0" i="0" u="none" strike="noStrike" cap="none" dirty="0">
              <a:solidFill>
                <a:srgbClr val="000000"/>
              </a:solidFill>
              <a:latin typeface="Arial"/>
              <a:ea typeface="Arial"/>
              <a:cs typeface="Arial"/>
              <a:sym typeface="Arial"/>
            </a:endParaRPr>
          </a:p>
        </p:txBody>
      </p:sp>
      <p:sp>
        <p:nvSpPr>
          <p:cNvPr id="184" name="Google Shape;184;p4"/>
          <p:cNvSpPr/>
          <p:nvPr/>
        </p:nvSpPr>
        <p:spPr>
          <a:xfrm rot="5400000">
            <a:off x="8223313" y="4099513"/>
            <a:ext cx="1044300" cy="11052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
          <p:cNvSpPr/>
          <p:nvPr/>
        </p:nvSpPr>
        <p:spPr>
          <a:xfrm rot="5400000">
            <a:off x="7798988" y="5143813"/>
            <a:ext cx="1044300" cy="1105200"/>
          </a:xfrm>
          <a:prstGeom prst="hexagon">
            <a:avLst>
              <a:gd name="adj" fmla="val 25000"/>
              <a:gd name="vf" fmla="val 115470"/>
            </a:avLst>
          </a:prstGeom>
          <a:noFill/>
          <a:ln w="25400" cap="flat" cmpd="sng">
            <a:solidFill>
              <a:srgbClr val="FF0000"/>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4"/>
          <p:cNvSpPr/>
          <p:nvPr/>
        </p:nvSpPr>
        <p:spPr>
          <a:xfrm rot="5400000">
            <a:off x="9046413" y="4879888"/>
            <a:ext cx="1044300" cy="1105200"/>
          </a:xfrm>
          <a:prstGeom prst="hexagon">
            <a:avLst>
              <a:gd name="adj" fmla="val 25000"/>
              <a:gd name="vf" fmla="val 115470"/>
            </a:avLst>
          </a:prstGeom>
          <a:noFill/>
          <a:ln w="25400" cap="flat" cmpd="sng">
            <a:solidFill>
              <a:srgbClr val="21B4A9"/>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4"/>
          <p:cNvSpPr/>
          <p:nvPr/>
        </p:nvSpPr>
        <p:spPr>
          <a:xfrm rot="5400000">
            <a:off x="9679613" y="3980688"/>
            <a:ext cx="1044300" cy="1105200"/>
          </a:xfrm>
          <a:prstGeom prst="hexagon">
            <a:avLst>
              <a:gd name="adj" fmla="val 25000"/>
              <a:gd name="vf" fmla="val 115470"/>
            </a:avLst>
          </a:prstGeom>
          <a:noFill/>
          <a:ln w="25400" cap="flat" cmpd="sng">
            <a:solidFill>
              <a:srgbClr val="FAB632"/>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4"/>
          <p:cNvSpPr/>
          <p:nvPr/>
        </p:nvSpPr>
        <p:spPr>
          <a:xfrm rot="5400000">
            <a:off x="10297113" y="2909238"/>
            <a:ext cx="1189800" cy="1278900"/>
          </a:xfrm>
          <a:prstGeom prst="hexagon">
            <a:avLst>
              <a:gd name="adj" fmla="val 25000"/>
              <a:gd name="vf" fmla="val 115470"/>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4"/>
          <p:cNvSpPr/>
          <p:nvPr/>
        </p:nvSpPr>
        <p:spPr>
          <a:xfrm>
            <a:off x="2001425" y="6352025"/>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5"/>
          <p:cNvSpPr/>
          <p:nvPr/>
        </p:nvSpPr>
        <p:spPr>
          <a:xfrm>
            <a:off x="905755" y="293030"/>
            <a:ext cx="8208600" cy="1198875"/>
          </a:xfrm>
          <a:prstGeom prst="rect">
            <a:avLst/>
          </a:prstGeom>
          <a:noFill/>
          <a:ln>
            <a:noFill/>
          </a:ln>
        </p:spPr>
        <p:txBody>
          <a:bodyPr spcFirstLastPara="1" wrap="square" lIns="90000" tIns="45000" rIns="90000" bIns="45000" anchor="t" anchorCtr="0">
            <a:sp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195" name="Google Shape;195;p5"/>
          <p:cNvSpPr/>
          <p:nvPr/>
        </p:nvSpPr>
        <p:spPr>
          <a:xfrm>
            <a:off x="905750" y="1014111"/>
            <a:ext cx="7692900" cy="829543"/>
          </a:xfrm>
          <a:prstGeom prst="rect">
            <a:avLst/>
          </a:prstGeom>
          <a:noFill/>
          <a:ln>
            <a:noFill/>
          </a:ln>
        </p:spPr>
        <p:txBody>
          <a:bodyPr spcFirstLastPara="1" wrap="square" lIns="90000" tIns="45000" rIns="90000" bIns="45000" anchor="t" anchorCtr="0">
            <a:spAutoFit/>
          </a:bodyPr>
          <a:lstStyle/>
          <a:p>
            <a:pPr lvl="0">
              <a:buSzPts val="2400"/>
            </a:pPr>
            <a:r>
              <a:rPr lang="en-GB" sz="2400" dirty="0" err="1">
                <a:solidFill>
                  <a:srgbClr val="21B4A9"/>
                </a:solidFill>
                <a:latin typeface="Calibri"/>
                <a:ea typeface="Calibri"/>
                <a:cs typeface="Calibri"/>
                <a:sym typeface="Calibri"/>
              </a:rPr>
              <a:t>Sezione</a:t>
            </a:r>
            <a:r>
              <a:rPr lang="en-GB" sz="2400" dirty="0">
                <a:solidFill>
                  <a:srgbClr val="21B4A9"/>
                </a:solidFill>
                <a:latin typeface="Calibri"/>
                <a:ea typeface="Calibri"/>
                <a:cs typeface="Calibri"/>
                <a:sym typeface="Calibri"/>
              </a:rPr>
              <a:t> 2: </a:t>
            </a:r>
            <a:r>
              <a:rPr lang="en-GB" sz="2400" dirty="0" err="1">
                <a:solidFill>
                  <a:srgbClr val="21B4A9"/>
                </a:solidFill>
                <a:latin typeface="Calibri"/>
                <a:ea typeface="Calibri"/>
                <a:cs typeface="Calibri"/>
                <a:sym typeface="Calibri"/>
              </a:rPr>
              <a:t>Componenti</a:t>
            </a:r>
            <a:r>
              <a:rPr lang="en-GB" sz="2400" dirty="0">
                <a:solidFill>
                  <a:srgbClr val="21B4A9"/>
                </a:solidFill>
                <a:latin typeface="Calibri"/>
                <a:ea typeface="Calibri"/>
                <a:cs typeface="Calibri"/>
                <a:sym typeface="Calibri"/>
              </a:rPr>
              <a:t> </a:t>
            </a:r>
            <a:r>
              <a:rPr lang="en-GB" sz="2400" dirty="0" err="1">
                <a:solidFill>
                  <a:srgbClr val="21B4A9"/>
                </a:solidFill>
                <a:latin typeface="Calibri"/>
                <a:ea typeface="Calibri"/>
                <a:cs typeface="Calibri"/>
                <a:sym typeface="Calibri"/>
              </a:rPr>
              <a:t>dell'autostima</a:t>
            </a:r>
            <a:r>
              <a:rPr lang="en-GB" sz="2400" dirty="0">
                <a:solidFill>
                  <a:srgbClr val="21B4A9"/>
                </a:solidFill>
                <a:latin typeface="Calibri"/>
                <a:ea typeface="Calibri"/>
                <a:cs typeface="Calibri"/>
                <a:sym typeface="Calibri"/>
              </a:rPr>
              <a:t>
</a:t>
            </a:r>
            <a:endParaRPr sz="2400" b="0" i="0" u="none" strike="noStrike" cap="none" dirty="0">
              <a:solidFill>
                <a:srgbClr val="000000"/>
              </a:solidFill>
              <a:latin typeface="Arial"/>
              <a:ea typeface="Arial"/>
              <a:cs typeface="Arial"/>
              <a:sym typeface="Arial"/>
            </a:endParaRPr>
          </a:p>
        </p:txBody>
      </p:sp>
      <p:sp>
        <p:nvSpPr>
          <p:cNvPr id="196" name="Google Shape;196;p5"/>
          <p:cNvSpPr/>
          <p:nvPr/>
        </p:nvSpPr>
        <p:spPr>
          <a:xfrm>
            <a:off x="3106959" y="1620319"/>
            <a:ext cx="7965000" cy="2860868"/>
          </a:xfrm>
          <a:prstGeom prst="rect">
            <a:avLst/>
          </a:prstGeom>
          <a:noFill/>
          <a:ln>
            <a:noFill/>
          </a:ln>
        </p:spPr>
        <p:txBody>
          <a:bodyPr spcFirstLastPara="1" wrap="square" lIns="90000" tIns="45000" rIns="90000" bIns="45000" anchor="t" anchorCtr="0">
            <a:spAutoFit/>
          </a:bodyPr>
          <a:lstStyle/>
          <a:p>
            <a:pPr lvl="0" algn="just">
              <a:buClr>
                <a:schemeClr val="dk1"/>
              </a:buClr>
              <a:buSzPts val="2200"/>
            </a:pPr>
            <a:r>
              <a:rPr lang="it-IT" sz="1800" b="1" dirty="0">
                <a:solidFill>
                  <a:schemeClr val="dk1"/>
                </a:solidFill>
                <a:latin typeface="Calibri"/>
                <a:ea typeface="Calibri"/>
                <a:cs typeface="Calibri"/>
                <a:sym typeface="Calibri"/>
              </a:rPr>
              <a:t>Componente cognitiva: </a:t>
            </a:r>
            <a:r>
              <a:rPr lang="it-IT" sz="1800" dirty="0">
                <a:solidFill>
                  <a:schemeClr val="dk1"/>
                </a:solidFill>
                <a:latin typeface="Calibri"/>
                <a:ea typeface="Calibri"/>
                <a:cs typeface="Calibri"/>
                <a:sym typeface="Calibri"/>
              </a:rPr>
              <a:t>è il concetto personale di sé, come una persona percepisce se stessa tenendo conto della sua personalità, pensieri, credenze, atteggiamenti, ecc.
 </a:t>
            </a:r>
            <a:r>
              <a:rPr lang="it-IT" sz="1800" b="1" dirty="0">
                <a:solidFill>
                  <a:schemeClr val="dk1"/>
                </a:solidFill>
                <a:latin typeface="Calibri"/>
                <a:ea typeface="Calibri"/>
                <a:cs typeface="Calibri"/>
                <a:sym typeface="Calibri"/>
              </a:rPr>
              <a:t>
Componente affettiva: </a:t>
            </a:r>
            <a:r>
              <a:rPr lang="it-IT" sz="1800" dirty="0">
                <a:solidFill>
                  <a:schemeClr val="dk1"/>
                </a:solidFill>
                <a:latin typeface="Calibri"/>
                <a:ea typeface="Calibri"/>
                <a:cs typeface="Calibri"/>
                <a:sym typeface="Calibri"/>
              </a:rPr>
              <a:t>è il risultato della valutazione che una persona fa di se stessa, cioè un giudizio di valore della percezione di se stesso.</a:t>
            </a:r>
            <a:r>
              <a:rPr lang="it-IT" sz="1800" b="1" dirty="0">
                <a:solidFill>
                  <a:schemeClr val="dk1"/>
                </a:solidFill>
                <a:latin typeface="Calibri"/>
                <a:ea typeface="Calibri"/>
                <a:cs typeface="Calibri"/>
                <a:sym typeface="Calibri"/>
              </a:rPr>
              <a:t>
Componente comportamentale: </a:t>
            </a:r>
            <a:r>
              <a:rPr lang="it-IT" sz="1800" dirty="0">
                <a:solidFill>
                  <a:schemeClr val="dk1"/>
                </a:solidFill>
                <a:latin typeface="Calibri"/>
                <a:ea typeface="Calibri"/>
                <a:cs typeface="Calibri"/>
                <a:sym typeface="Calibri"/>
              </a:rPr>
              <a:t>si riferisce al comportamento o alle prestazioni di ogni persona in base alla valutazione che ogni persona fa di se stessa. </a:t>
            </a:r>
            <a:r>
              <a:rPr lang="it-IT" sz="1800" b="1"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p:txBody>
      </p:sp>
      <p:sp>
        <p:nvSpPr>
          <p:cNvPr id="197" name="Google Shape;197;p5"/>
          <p:cNvSpPr/>
          <p:nvPr/>
        </p:nvSpPr>
        <p:spPr>
          <a:xfrm>
            <a:off x="2001425" y="6279550"/>
            <a:ext cx="6242100" cy="430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198" name="Google Shape;198;p5"/>
          <p:cNvSpPr/>
          <p:nvPr/>
        </p:nvSpPr>
        <p:spPr>
          <a:xfrm>
            <a:off x="2836714" y="1702422"/>
            <a:ext cx="284100" cy="233700"/>
          </a:xfrm>
          <a:prstGeom prst="hexagon">
            <a:avLst>
              <a:gd name="adj" fmla="val 25000"/>
              <a:gd name="vf" fmla="val 115470"/>
            </a:avLst>
          </a:prstGeom>
          <a:noFill/>
          <a:ln w="12700" cap="flat" cmpd="sng">
            <a:solidFill>
              <a:srgbClr val="FAB63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2822860" y="2827624"/>
            <a:ext cx="284100" cy="233700"/>
          </a:xfrm>
          <a:prstGeom prst="hexagon">
            <a:avLst>
              <a:gd name="adj" fmla="val 25000"/>
              <a:gd name="vf" fmla="val 115470"/>
            </a:avLst>
          </a:prstGeom>
          <a:noFill/>
          <a:ln w="12700" cap="flat" cmpd="sng">
            <a:solidFill>
              <a:srgbClr val="21B4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2816710" y="3648687"/>
            <a:ext cx="284100" cy="233700"/>
          </a:xfrm>
          <a:prstGeom prst="hexagon">
            <a:avLst>
              <a:gd name="adj" fmla="val 25000"/>
              <a:gd name="vf" fmla="val 115470"/>
            </a:avLst>
          </a:prstGeom>
          <a:noFill/>
          <a:ln w="12700" cap="flat" cmpd="sng">
            <a:solidFill>
              <a:srgbClr val="EA4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01" name="Google Shape;201;p5"/>
          <p:cNvPicPr preferRelativeResize="0"/>
          <p:nvPr/>
        </p:nvPicPr>
        <p:blipFill rotWithShape="1">
          <a:blip r:embed="rId4">
            <a:alphaModFix/>
          </a:blip>
          <a:srcRect/>
          <a:stretch/>
        </p:blipFill>
        <p:spPr>
          <a:xfrm>
            <a:off x="681298" y="1559642"/>
            <a:ext cx="2141563" cy="3932598"/>
          </a:xfrm>
          <a:prstGeom prst="rect">
            <a:avLst/>
          </a:prstGeom>
          <a:noFill/>
          <a:ln>
            <a:noFill/>
          </a:ln>
        </p:spPr>
      </p:pic>
      <p:sp>
        <p:nvSpPr>
          <p:cNvPr id="202" name="Google Shape;202;p5"/>
          <p:cNvSpPr txBox="1"/>
          <p:nvPr/>
        </p:nvSpPr>
        <p:spPr>
          <a:xfrm>
            <a:off x="3378759" y="4558908"/>
            <a:ext cx="7421400" cy="1569600"/>
          </a:xfrm>
          <a:prstGeom prst="rect">
            <a:avLst/>
          </a:prstGeom>
          <a:noFill/>
          <a:ln w="25400" cap="flat" cmpd="sng">
            <a:solidFill>
              <a:srgbClr val="33CCCC"/>
            </a:solidFill>
            <a:prstDash val="solid"/>
            <a:round/>
            <a:headEnd type="none" w="sm" len="sm"/>
            <a:tailEnd type="none" w="sm" len="sm"/>
          </a:ln>
        </p:spPr>
        <p:txBody>
          <a:bodyPr spcFirstLastPara="1" wrap="square" lIns="91425" tIns="45700" rIns="91425" bIns="45700" anchor="t" anchorCtr="0">
            <a:noAutofit/>
          </a:bodyPr>
          <a:lstStyle/>
          <a:p>
            <a:pPr lvl="0" algn="just">
              <a:buSzPts val="1500"/>
            </a:pPr>
            <a:r>
              <a:rPr lang="it-IT" sz="1600" dirty="0">
                <a:solidFill>
                  <a:schemeClr val="dk1"/>
                </a:solidFill>
                <a:latin typeface="Calibri"/>
                <a:ea typeface="Calibri"/>
                <a:cs typeface="Calibri"/>
                <a:sym typeface="Calibri"/>
              </a:rPr>
              <a:t>L'autostima si riferisce al concetto che abbiamo di noi stessi, secondo le qualità soggettive: </a:t>
            </a:r>
            <a:endParaRPr sz="1600" b="1" i="0" u="none" strike="noStrike" cap="none" dirty="0">
              <a:solidFill>
                <a:schemeClr val="dk1"/>
              </a:solidFill>
              <a:latin typeface="Calibri"/>
              <a:ea typeface="Calibri"/>
              <a:cs typeface="Calibri"/>
              <a:sym typeface="Calibri"/>
            </a:endParaRPr>
          </a:p>
          <a:p>
            <a:pPr lvl="2" algn="ctr">
              <a:buSzPts val="1600"/>
            </a:pPr>
            <a:r>
              <a:rPr lang="en-GB" sz="1600" b="1" i="0" u="none" strike="noStrike" cap="none" dirty="0">
                <a:solidFill>
                  <a:schemeClr val="dk1"/>
                </a:solidFill>
                <a:latin typeface="Calibri"/>
                <a:ea typeface="Calibri"/>
                <a:cs typeface="Calibri"/>
                <a:sym typeface="Calibri"/>
              </a:rPr>
              <a:t>           </a:t>
            </a:r>
            <a:r>
              <a:rPr lang="it-IT" sz="1600" b="1" dirty="0">
                <a:solidFill>
                  <a:schemeClr val="dk1"/>
                </a:solidFill>
                <a:latin typeface="Calibri"/>
                <a:ea typeface="Calibri"/>
                <a:cs typeface="Calibri"/>
                <a:sym typeface="Calibri"/>
              </a:rPr>
              <a:t>INDIVIDUALITÀ + STORIA DI VITA + CAMPO SOCIALE
</a:t>
            </a:r>
            <a:endParaRPr lang="it-IT" sz="1600" b="0" i="0" u="none" strike="noStrike" cap="none" dirty="0">
              <a:solidFill>
                <a:schemeClr val="dk1"/>
              </a:solidFill>
              <a:latin typeface="Calibri"/>
              <a:ea typeface="Calibri"/>
              <a:cs typeface="Calibri"/>
              <a:sym typeface="Calibri"/>
            </a:endParaRPr>
          </a:p>
          <a:p>
            <a:pPr lvl="0" algn="just">
              <a:buSzPts val="1500"/>
            </a:pPr>
            <a:r>
              <a:rPr lang="it-IT" sz="1600" dirty="0">
                <a:solidFill>
                  <a:schemeClr val="dk1"/>
                </a:solidFill>
                <a:latin typeface="Calibri"/>
                <a:ea typeface="Calibri"/>
                <a:cs typeface="Calibri"/>
                <a:sym typeface="Calibri"/>
              </a:rPr>
              <a:t>
 Può variare a seconda del campo (lavoro, famiglia, autostima sociale, ecc.).
</a:t>
            </a:r>
            <a:endParaRPr lang="it-IT" sz="1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g17dbe8cb7e9_0_0"/>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208" name="Google Shape;208;g17dbe8cb7e9_0_0"/>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09" name="Google Shape;209;g17dbe8cb7e9_0_0"/>
          <p:cNvSpPr/>
          <p:nvPr/>
        </p:nvSpPr>
        <p:spPr>
          <a:xfrm>
            <a:off x="850799" y="993650"/>
            <a:ext cx="87405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3: Barriere di genere all'autostima delle donne. 
</a:t>
            </a:r>
            <a:endParaRPr sz="2400" b="0" i="0" u="none" strike="noStrike" cap="none" dirty="0">
              <a:solidFill>
                <a:srgbClr val="000000"/>
              </a:solidFill>
              <a:latin typeface="Arial"/>
              <a:ea typeface="Arial"/>
              <a:cs typeface="Arial"/>
              <a:sym typeface="Arial"/>
            </a:endParaRPr>
          </a:p>
        </p:txBody>
      </p:sp>
      <p:sp>
        <p:nvSpPr>
          <p:cNvPr id="210" name="Google Shape;210;g17dbe8cb7e9_0_0"/>
          <p:cNvSpPr txBox="1"/>
          <p:nvPr/>
        </p:nvSpPr>
        <p:spPr>
          <a:xfrm>
            <a:off x="5005065" y="1890137"/>
            <a:ext cx="6453618" cy="4567364"/>
          </a:xfrm>
          <a:prstGeom prst="rect">
            <a:avLst/>
          </a:prstGeom>
          <a:noFill/>
          <a:ln>
            <a:noFill/>
          </a:ln>
        </p:spPr>
        <p:txBody>
          <a:bodyPr spcFirstLastPara="1" wrap="square" lIns="91425" tIns="45700" rIns="91425" bIns="45700" anchor="t" anchorCtr="0">
            <a:spAutoFit/>
          </a:bodyPr>
          <a:lstStyle/>
          <a:p>
            <a:pPr marL="457200" lvl="0" indent="-323850" algn="just">
              <a:lnSpc>
                <a:spcPct val="115000"/>
              </a:lnSpc>
              <a:spcBef>
                <a:spcPts val="1200"/>
              </a:spcBef>
              <a:buSzPts val="1500"/>
              <a:buFont typeface="Calibri"/>
              <a:buChar char="●"/>
            </a:pPr>
            <a:r>
              <a:rPr lang="it-IT" sz="1600" dirty="0">
                <a:latin typeface="Calibri"/>
                <a:ea typeface="Calibri"/>
                <a:cs typeface="Calibri"/>
                <a:sym typeface="Calibri"/>
              </a:rPr>
              <a:t>Hanno subito la prima discriminazione di genere basata sul sesso alla nascita. 
Subiscono discriminazione sul posto di lavoro, a certi livelli di istruzione, politica, sport, cultura, strada, media e religioni fondamentaliste.
Sono trattate secondariamente.
Ricevono un'educazione basata sul controllo, la dipendenza, il senso di colpa e la paura. 
Sono educate a servire, prenderci cura ed educare gli altri.
Questa educazione ha un impatto su problemi di inferiorità, insicurezza, sfiducia e impotenza, cioè sulla bassa autostima.
</a:t>
            </a:r>
            <a:endParaRPr sz="1600" b="0" i="0" u="none" strike="noStrike" cap="none" dirty="0">
              <a:solidFill>
                <a:srgbClr val="000000"/>
              </a:solidFill>
              <a:latin typeface="Calibri"/>
              <a:ea typeface="Calibri"/>
              <a:cs typeface="Calibri"/>
              <a:sym typeface="Calibri"/>
            </a:endParaRPr>
          </a:p>
        </p:txBody>
      </p:sp>
      <p:sp>
        <p:nvSpPr>
          <p:cNvPr id="211" name="Google Shape;211;g17dbe8cb7e9_0_0"/>
          <p:cNvSpPr/>
          <p:nvPr/>
        </p:nvSpPr>
        <p:spPr>
          <a:xfrm>
            <a:off x="1275565" y="2250111"/>
            <a:ext cx="3187200" cy="2819700"/>
          </a:xfrm>
          <a:prstGeom prst="rect">
            <a:avLst/>
          </a:prstGeom>
          <a:noFill/>
          <a:ln>
            <a:noFill/>
          </a:ln>
        </p:spPr>
        <p:txBody>
          <a:bodyPr spcFirstLastPara="1" wrap="square" lIns="90000" tIns="45000" rIns="90000" bIns="45000" anchor="t" anchorCtr="0">
            <a:noAutofit/>
          </a:bodyPr>
          <a:lstStyle/>
          <a:p>
            <a:pPr marL="133350" lvl="0" algn="just">
              <a:lnSpc>
                <a:spcPct val="115000"/>
              </a:lnSpc>
            </a:pPr>
            <a:r>
              <a:rPr lang="it-IT" sz="1700" dirty="0">
                <a:latin typeface="Calibri"/>
                <a:ea typeface="Calibri"/>
                <a:cs typeface="Calibri"/>
                <a:sym typeface="Calibri"/>
              </a:rPr>
              <a:t>Le donne partono da una valutazione sociale inferiore rispetto agli uomini e per questo motivo, la bassa autostima si riscontra più frequentemente nelle donne, specialmente in coloro che sono cresciute in una famiglia con ruoli tradizionali</a:t>
            </a:r>
            <a:r>
              <a:rPr lang="en-GB" sz="1700" b="0" i="0" u="none" strike="noStrike" cap="none" dirty="0">
                <a:solidFill>
                  <a:srgbClr val="000000"/>
                </a:solidFill>
                <a:latin typeface="Calibri"/>
                <a:ea typeface="Calibri"/>
                <a:cs typeface="Calibri"/>
                <a:sym typeface="Calibri"/>
              </a:rPr>
              <a:t>.</a:t>
            </a:r>
            <a:endParaRPr sz="1700" b="0" i="0" u="none" strike="noStrike" cap="none" dirty="0">
              <a:solidFill>
                <a:srgbClr val="443E3D"/>
              </a:solidFill>
              <a:highlight>
                <a:srgbClr val="FFFFFF"/>
              </a:highlight>
              <a:latin typeface="Arial"/>
              <a:ea typeface="Arial"/>
              <a:cs typeface="Arial"/>
              <a:sym typeface="Arial"/>
            </a:endParaRPr>
          </a:p>
        </p:txBody>
      </p:sp>
      <p:sp>
        <p:nvSpPr>
          <p:cNvPr id="212" name="Google Shape;212;g17dbe8cb7e9_0_0"/>
          <p:cNvSpPr/>
          <p:nvPr/>
        </p:nvSpPr>
        <p:spPr>
          <a:xfrm>
            <a:off x="733317" y="1690891"/>
            <a:ext cx="4271700" cy="3476100"/>
          </a:xfrm>
          <a:prstGeom prst="hexagon">
            <a:avLst>
              <a:gd name="adj" fmla="val 25000"/>
              <a:gd name="vf" fmla="val 115470"/>
            </a:avLst>
          </a:prstGeom>
          <a:noFill/>
          <a:ln w="25400" cap="flat" cmpd="sng">
            <a:solidFill>
              <a:srgbClr val="EA4E46"/>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 name="Google Shape;213;g17dbe8cb7e9_0_0" descr="Imagen que contiene tabla&#10;&#10;Descripción generada automáticamente"/>
          <p:cNvPicPr preferRelativeResize="0"/>
          <p:nvPr/>
        </p:nvPicPr>
        <p:blipFill rotWithShape="1">
          <a:blip r:embed="rId4">
            <a:alphaModFix/>
          </a:blip>
          <a:srcRect l="79973" t="56715"/>
          <a:stretch/>
        </p:blipFill>
        <p:spPr>
          <a:xfrm>
            <a:off x="599963" y="2175702"/>
            <a:ext cx="970001" cy="29683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g17dbe8cb7e9_0_13"/>
          <p:cNvSpPr/>
          <p:nvPr/>
        </p:nvSpPr>
        <p:spPr>
          <a:xfrm>
            <a:off x="2503440" y="6117840"/>
            <a:ext cx="7901400" cy="592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219" name="Google Shape;219;g17dbe8cb7e9_0_13"/>
          <p:cNvSpPr/>
          <p:nvPr/>
        </p:nvSpPr>
        <p:spPr>
          <a:xfrm>
            <a:off x="850805" y="25143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20" name="Google Shape;220;g17dbe8cb7e9_0_13"/>
          <p:cNvSpPr txBox="1"/>
          <p:nvPr/>
        </p:nvSpPr>
        <p:spPr>
          <a:xfrm>
            <a:off x="850799" y="1542946"/>
            <a:ext cx="5586000" cy="4181104"/>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600"/>
              </a:spcBef>
              <a:spcAft>
                <a:spcPts val="0"/>
              </a:spcAft>
              <a:buClr>
                <a:srgbClr val="000000"/>
              </a:buClr>
              <a:buSzPts val="1800"/>
              <a:buFont typeface="Arial"/>
              <a:buNone/>
            </a:pPr>
            <a:r>
              <a:rPr lang="en-GB" sz="1800" b="1" i="0" u="none" strike="noStrike" cap="none" dirty="0" err="1">
                <a:solidFill>
                  <a:srgbClr val="000000"/>
                </a:solidFill>
                <a:latin typeface="Calibri"/>
                <a:ea typeface="Calibri"/>
                <a:cs typeface="Calibri"/>
                <a:sym typeface="Calibri"/>
              </a:rPr>
              <a:t>viviamo</a:t>
            </a:r>
            <a:r>
              <a:rPr lang="en-GB" sz="1800" b="1" i="0" u="none" strike="noStrike" cap="none" dirty="0">
                <a:solidFill>
                  <a:srgbClr val="000000"/>
                </a:solidFill>
                <a:latin typeface="Calibri"/>
                <a:ea typeface="Calibri"/>
                <a:cs typeface="Calibri"/>
                <a:sym typeface="Calibri"/>
              </a:rPr>
              <a:t> da bambini:</a:t>
            </a:r>
            <a:endParaRPr sz="1800" b="1" i="0" u="none" strike="noStrike" cap="none" dirty="0">
              <a:solidFill>
                <a:srgbClr val="000000"/>
              </a:solidFill>
              <a:latin typeface="Calibri"/>
              <a:ea typeface="Calibri"/>
              <a:cs typeface="Calibri"/>
              <a:sym typeface="Calibri"/>
            </a:endParaRPr>
          </a:p>
          <a:p>
            <a:pPr marL="457200" lvl="0" indent="-323850" algn="just">
              <a:spcBef>
                <a:spcPts val="600"/>
              </a:spcBef>
              <a:buSzPts val="1500"/>
              <a:buFont typeface="Calibri"/>
              <a:buChar char="●"/>
            </a:pPr>
            <a:r>
              <a:rPr lang="it-IT" sz="1500" dirty="0">
                <a:latin typeface="Calibri"/>
                <a:ea typeface="Calibri"/>
                <a:cs typeface="Calibri"/>
                <a:sym typeface="Calibri"/>
              </a:rPr>
              <a:t>Una critica costante dei nostri fatti, del nostro aspetto fisico, delle nostre capacità o del nostro comportamento...
In un ambiente ostile dove siamo sottovalutati...
In un ambiente dominato dalla paura...
Situazioni di pietà per il nostro aspetto fisico o per la mancanza di capacità intellettuali...
Situazioni in cui siamo ridicolizzati...
In una cultura in cui le donne si dedicano all'educazione e alla cura...
In una società in cui i posti di lavoro importanti sono occupati da uomini...
In una società che ci chiede di essere perfetti...
In un sistema patriarcale...</a:t>
            </a:r>
            <a:endParaRPr dirty="0"/>
          </a:p>
        </p:txBody>
      </p:sp>
      <p:sp>
        <p:nvSpPr>
          <p:cNvPr id="221" name="Google Shape;221;g17dbe8cb7e9_0_13"/>
          <p:cNvSpPr txBox="1"/>
          <p:nvPr/>
        </p:nvSpPr>
        <p:spPr>
          <a:xfrm>
            <a:off x="6682467" y="1552870"/>
            <a:ext cx="5245200" cy="3870250"/>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600"/>
              </a:spcBef>
              <a:spcAft>
                <a:spcPts val="0"/>
              </a:spcAft>
              <a:buClr>
                <a:srgbClr val="000000"/>
              </a:buClr>
              <a:buSzPts val="1800"/>
              <a:buFont typeface="Arial"/>
              <a:buNone/>
            </a:pPr>
            <a:r>
              <a:rPr lang="en-GB" sz="1800" b="1" i="0" u="none" strike="noStrike" cap="none" dirty="0" err="1">
                <a:solidFill>
                  <a:srgbClr val="000000"/>
                </a:solidFill>
                <a:latin typeface="Calibri"/>
                <a:ea typeface="Calibri"/>
                <a:cs typeface="Calibri"/>
                <a:sym typeface="Calibri"/>
              </a:rPr>
              <a:t>Abbiamo</a:t>
            </a:r>
            <a:r>
              <a:rPr lang="en-GB" sz="1800" b="1" i="0" u="none" strike="noStrike" cap="none" dirty="0">
                <a:solidFill>
                  <a:srgbClr val="000000"/>
                </a:solidFill>
                <a:latin typeface="Calibri"/>
                <a:ea typeface="Calibri"/>
                <a:cs typeface="Calibri"/>
                <a:sym typeface="Calibri"/>
              </a:rPr>
              <a:t> </a:t>
            </a:r>
            <a:r>
              <a:rPr lang="en-GB" sz="1800" b="1" i="0" u="none" strike="noStrike" cap="none" dirty="0" err="1">
                <a:solidFill>
                  <a:srgbClr val="000000"/>
                </a:solidFill>
                <a:latin typeface="Calibri"/>
                <a:ea typeface="Calibri"/>
                <a:cs typeface="Calibri"/>
                <a:sym typeface="Calibri"/>
              </a:rPr>
              <a:t>imparato</a:t>
            </a:r>
            <a:r>
              <a:rPr lang="en-GB" sz="1800" b="1" i="0" u="none" strike="noStrike" cap="none" dirty="0">
                <a:solidFill>
                  <a:srgbClr val="000000"/>
                </a:solidFill>
                <a:latin typeface="Calibri"/>
                <a:ea typeface="Calibri"/>
                <a:cs typeface="Calibri"/>
                <a:sym typeface="Calibri"/>
              </a:rPr>
              <a:t> a:</a:t>
            </a:r>
            <a:endParaRPr sz="1800" b="1" i="0" u="none" strike="noStrike" cap="none" dirty="0">
              <a:solidFill>
                <a:srgbClr val="000000"/>
              </a:solidFill>
              <a:latin typeface="Calibri"/>
              <a:ea typeface="Calibri"/>
              <a:cs typeface="Calibri"/>
              <a:sym typeface="Calibri"/>
            </a:endParaRPr>
          </a:p>
          <a:p>
            <a:pPr marL="457200" lvl="0" indent="-323850" algn="just">
              <a:lnSpc>
                <a:spcPct val="115000"/>
              </a:lnSpc>
              <a:spcBef>
                <a:spcPts val="600"/>
              </a:spcBef>
              <a:buSzPts val="1500"/>
              <a:buFont typeface="Calibri"/>
              <a:buChar char="●"/>
            </a:pPr>
            <a:r>
              <a:rPr lang="it-IT" sz="1500" dirty="0">
                <a:latin typeface="Calibri"/>
                <a:ea typeface="Calibri"/>
                <a:cs typeface="Calibri"/>
                <a:sym typeface="Calibri"/>
              </a:rPr>
              <a:t>... pretendere da noi stessi.
... combattere.
... vivere nella paura.
... sentirci dispiaciuti per noi stessi.
... essere timidi.
... prenderci cura dei nostri figli, anziani e mariti.
... lavorare il doppio.
... non fallire e a non commettere errori.
... lottare per l'uguaglianza di genere.
</a:t>
            </a:r>
            <a:endParaRPr sz="1500" b="0" i="0" u="none" strike="noStrike" cap="none" dirty="0">
              <a:solidFill>
                <a:srgbClr val="1C8C7F"/>
              </a:solidFill>
              <a:latin typeface="Calibri"/>
              <a:ea typeface="Calibri"/>
              <a:cs typeface="Calibri"/>
              <a:sym typeface="Calibri"/>
            </a:endParaRPr>
          </a:p>
        </p:txBody>
      </p:sp>
      <p:sp>
        <p:nvSpPr>
          <p:cNvPr id="222" name="Google Shape;222;g17dbe8cb7e9_0_13"/>
          <p:cNvSpPr/>
          <p:nvPr/>
        </p:nvSpPr>
        <p:spPr>
          <a:xfrm>
            <a:off x="850799" y="993650"/>
            <a:ext cx="87405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3: Barriere di genere all'autostima delle donne. 
</a:t>
            </a:r>
            <a:endParaRPr sz="2400" b="0" i="0" u="none" strike="noStrike" cap="none" dirty="0">
              <a:solidFill>
                <a:srgbClr val="000000"/>
              </a:solidFill>
              <a:latin typeface="Arial"/>
              <a:ea typeface="Arial"/>
              <a:cs typeface="Arial"/>
              <a:sym typeface="Arial"/>
            </a:endParaRPr>
          </a:p>
        </p:txBody>
      </p:sp>
      <p:pic>
        <p:nvPicPr>
          <p:cNvPr id="223" name="Google Shape;223;g17dbe8cb7e9_0_13" descr="Una caricatura de una persona&#10;&#10;Descripción generada automáticamente con confianza baja"/>
          <p:cNvPicPr preferRelativeResize="0"/>
          <p:nvPr/>
        </p:nvPicPr>
        <p:blipFill rotWithShape="1">
          <a:blip r:embed="rId4">
            <a:alphaModFix/>
          </a:blip>
          <a:srcRect l="36579" t="26928" r="40602" b="47264"/>
          <a:stretch/>
        </p:blipFill>
        <p:spPr>
          <a:xfrm rot="-1477227">
            <a:off x="10513355" y="4774958"/>
            <a:ext cx="1000501" cy="1602235"/>
          </a:xfrm>
          <a:prstGeom prst="rect">
            <a:avLst/>
          </a:prstGeom>
          <a:noFill/>
          <a:ln>
            <a:noFill/>
          </a:ln>
        </p:spPr>
      </p:pic>
      <p:pic>
        <p:nvPicPr>
          <p:cNvPr id="224" name="Google Shape;224;g17dbe8cb7e9_0_13" descr="Una caricatura de una persona&#10;&#10;Descripción generada automáticamente con confianza baja"/>
          <p:cNvPicPr preferRelativeResize="0"/>
          <p:nvPr/>
        </p:nvPicPr>
        <p:blipFill rotWithShape="1">
          <a:blip r:embed="rId4">
            <a:alphaModFix/>
          </a:blip>
          <a:srcRect l="33794" t="-1168" r="31307" b="73419"/>
          <a:stretch/>
        </p:blipFill>
        <p:spPr>
          <a:xfrm>
            <a:off x="5989174" y="4685000"/>
            <a:ext cx="1285084" cy="1446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
        <p:nvSpPr>
          <p:cNvPr id="229" name="Google Shape;229;p12"/>
          <p:cNvSpPr/>
          <p:nvPr/>
        </p:nvSpPr>
        <p:spPr>
          <a:xfrm>
            <a:off x="875880" y="532080"/>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30" name="Google Shape;230;p12"/>
          <p:cNvSpPr/>
          <p:nvPr/>
        </p:nvSpPr>
        <p:spPr>
          <a:xfrm>
            <a:off x="2001425" y="6279550"/>
            <a:ext cx="8403300" cy="430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a:solidFill>
                <a:srgbClr val="000000"/>
              </a:solidFill>
              <a:latin typeface="Arial"/>
              <a:ea typeface="Arial"/>
              <a:cs typeface="Arial"/>
              <a:sym typeface="Arial"/>
            </a:endParaRPr>
          </a:p>
        </p:txBody>
      </p:sp>
      <p:sp>
        <p:nvSpPr>
          <p:cNvPr id="231" name="Google Shape;231;p12"/>
          <p:cNvSpPr/>
          <p:nvPr/>
        </p:nvSpPr>
        <p:spPr>
          <a:xfrm>
            <a:off x="875880" y="1927468"/>
            <a:ext cx="4187439" cy="430800"/>
          </a:xfrm>
          <a:prstGeom prst="rect">
            <a:avLst/>
          </a:prstGeom>
          <a:noFill/>
          <a:ln>
            <a:noFill/>
          </a:ln>
        </p:spPr>
        <p:txBody>
          <a:bodyPr spcFirstLastPara="1" wrap="square" lIns="90000" tIns="45000" rIns="90000" bIns="45000" anchor="t" anchorCtr="0">
            <a:noAutofit/>
          </a:bodyPr>
          <a:lstStyle/>
          <a:p>
            <a:pPr lvl="0" algn="just">
              <a:buSzPts val="1800"/>
            </a:pPr>
            <a:r>
              <a:rPr lang="en-GB" sz="1800" b="1" dirty="0" err="1">
                <a:latin typeface="Calibri"/>
                <a:ea typeface="Calibri"/>
                <a:cs typeface="Calibri"/>
                <a:sym typeface="Calibri"/>
              </a:rPr>
              <a:t>Rifletti</a:t>
            </a:r>
            <a:r>
              <a:rPr lang="en-GB" sz="1800" b="1" dirty="0">
                <a:latin typeface="Calibri"/>
                <a:ea typeface="Calibri"/>
                <a:cs typeface="Calibri"/>
                <a:sym typeface="Calibri"/>
              </a:rPr>
              <a:t> </a:t>
            </a:r>
            <a:r>
              <a:rPr lang="en-GB" sz="1800" b="1" dirty="0" err="1">
                <a:latin typeface="Calibri"/>
                <a:ea typeface="Calibri"/>
                <a:cs typeface="Calibri"/>
                <a:sym typeface="Calibri"/>
              </a:rPr>
              <a:t>sulle</a:t>
            </a:r>
            <a:r>
              <a:rPr lang="en-GB" sz="1800" b="1" dirty="0">
                <a:latin typeface="Calibri"/>
                <a:ea typeface="Calibri"/>
                <a:cs typeface="Calibri"/>
                <a:sym typeface="Calibri"/>
              </a:rPr>
              <a:t> </a:t>
            </a:r>
            <a:r>
              <a:rPr lang="en-GB" sz="1800" b="1" dirty="0" err="1">
                <a:latin typeface="Calibri"/>
                <a:ea typeface="Calibri"/>
                <a:cs typeface="Calibri"/>
                <a:sym typeface="Calibri"/>
              </a:rPr>
              <a:t>seguenti</a:t>
            </a:r>
            <a:r>
              <a:rPr lang="en-GB" sz="1800" b="1" dirty="0">
                <a:latin typeface="Calibri"/>
                <a:ea typeface="Calibri"/>
                <a:cs typeface="Calibri"/>
                <a:sym typeface="Calibri"/>
              </a:rPr>
              <a:t> </a:t>
            </a:r>
            <a:r>
              <a:rPr lang="en-GB" sz="1800" b="1" dirty="0" err="1">
                <a:latin typeface="Calibri"/>
                <a:ea typeface="Calibri"/>
                <a:cs typeface="Calibri"/>
                <a:sym typeface="Calibri"/>
              </a:rPr>
              <a:t>domande</a:t>
            </a:r>
            <a:r>
              <a:rPr lang="en-GB" sz="1800" b="1" dirty="0">
                <a:latin typeface="Calibri"/>
                <a:ea typeface="Calibri"/>
                <a:cs typeface="Calibri"/>
                <a:sym typeface="Calibri"/>
              </a:rPr>
              <a:t>:
</a:t>
            </a:r>
            <a:endParaRPr sz="1800" b="1" i="0" u="none" strike="noStrike" cap="none" dirty="0">
              <a:solidFill>
                <a:srgbClr val="000000"/>
              </a:solidFill>
              <a:latin typeface="Calibri"/>
              <a:ea typeface="Calibri"/>
              <a:cs typeface="Calibri"/>
              <a:sym typeface="Calibri"/>
            </a:endParaRPr>
          </a:p>
        </p:txBody>
      </p:sp>
      <p:sp>
        <p:nvSpPr>
          <p:cNvPr id="232" name="Google Shape;232;p12"/>
          <p:cNvSpPr/>
          <p:nvPr/>
        </p:nvSpPr>
        <p:spPr>
          <a:xfrm>
            <a:off x="875880" y="1286633"/>
            <a:ext cx="76929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3: Lavorare sulla mia autostima: pensare a me.
</a:t>
            </a:r>
            <a:endParaRPr sz="2400" b="0" i="0" u="none" strike="noStrike" cap="none" dirty="0">
              <a:solidFill>
                <a:srgbClr val="000000"/>
              </a:solidFill>
              <a:latin typeface="Arial"/>
              <a:ea typeface="Arial"/>
              <a:cs typeface="Arial"/>
              <a:sym typeface="Arial"/>
            </a:endParaRPr>
          </a:p>
        </p:txBody>
      </p:sp>
      <p:sp>
        <p:nvSpPr>
          <p:cNvPr id="233" name="Google Shape;233;p12"/>
          <p:cNvSpPr/>
          <p:nvPr/>
        </p:nvSpPr>
        <p:spPr>
          <a:xfrm>
            <a:off x="6939887" y="2142868"/>
            <a:ext cx="4933666" cy="3728467"/>
          </a:xfrm>
          <a:prstGeom prst="rect">
            <a:avLst/>
          </a:prstGeom>
          <a:noFill/>
          <a:ln w="9525" cap="flat" cmpd="sng">
            <a:solidFill>
              <a:srgbClr val="C00000"/>
            </a:solidFill>
            <a:prstDash val="solid"/>
            <a:round/>
            <a:headEnd type="none" w="sm" len="sm"/>
            <a:tailEnd type="none" w="sm" len="sm"/>
          </a:ln>
        </p:spPr>
        <p:txBody>
          <a:bodyPr spcFirstLastPara="1" wrap="square" lIns="90000" tIns="45000" rIns="90000" bIns="45000" anchor="t" anchorCtr="0">
            <a:noAutofit/>
          </a:bodyPr>
          <a:lstStyle/>
          <a:p>
            <a:pPr marL="285750" lvl="0" indent="-285750" algn="just">
              <a:buSzPts val="1800"/>
              <a:buFont typeface="Wingdings" panose="05000000000000000000" pitchFamily="2" charset="2"/>
              <a:buChar char="§"/>
            </a:pPr>
            <a:r>
              <a:rPr lang="it-IT" sz="1800" b="1" dirty="0">
                <a:latin typeface="Calibri"/>
                <a:ea typeface="Calibri"/>
                <a:cs typeface="Calibri"/>
                <a:sym typeface="Calibri"/>
              </a:rPr>
              <a:t>Cose da tenere a mente per rispondere alle mie domande sulla linea di autostima:
</a:t>
            </a:r>
            <a:r>
              <a:rPr lang="it-IT" sz="1800" dirty="0">
                <a:latin typeface="Calibri"/>
                <a:ea typeface="Calibri"/>
                <a:cs typeface="Calibri"/>
                <a:sym typeface="Calibri"/>
              </a:rPr>
              <a:t>Come mi prendo cura del mio corpo?
Come mi prendo cura della mia dieta?
Su cosa trascorro il mio tempo? 
Come vivo la mia sessualità
Come posso prendermi cura delle mie amicizie?
Come sono state le mie relazioni affettive
Dov'è il mio pensiero (passato, presente e/o futuro)
Quello che faccio e che mi piace
Quali sacrifici faccio
Chiedo aiuto quando ne ho bisogno</a:t>
            </a:r>
            <a:endParaRPr sz="18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
        <p:nvSpPr>
          <p:cNvPr id="234" name="Google Shape;234;p12"/>
          <p:cNvSpPr/>
          <p:nvPr/>
        </p:nvSpPr>
        <p:spPr>
          <a:xfrm>
            <a:off x="630721" y="2406473"/>
            <a:ext cx="5306056" cy="2382451"/>
          </a:xfrm>
          <a:prstGeom prst="cloudCallout">
            <a:avLst>
              <a:gd name="adj1" fmla="val -20833"/>
              <a:gd name="adj2" fmla="val 62500"/>
            </a:avLst>
          </a:prstGeom>
          <a:noFill/>
          <a:ln w="9525" cap="flat" cmpd="sng">
            <a:solidFill>
              <a:srgbClr val="21B4A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285750" lvl="0" indent="-285750" algn="ctr">
              <a:buSzPts val="1600"/>
              <a:buFont typeface="Wingdings" panose="05000000000000000000" pitchFamily="2" charset="2"/>
              <a:buChar char="§"/>
            </a:pPr>
            <a:r>
              <a:rPr lang="it-IT" sz="1600" dirty="0"/>
              <a:t>Cosa ho fatto per me stesso?
Come mi amavo?
Cosa faccio per amare me stesso?
Cosa mi piace di me stesso?
Cosa non mi piace di me stesso e vorrei migliorare? </a:t>
            </a:r>
            <a:endParaRPr sz="1600" b="1" i="0" u="sng" strike="noStrike" cap="none" dirty="0">
              <a:solidFill>
                <a:srgbClr val="000000"/>
              </a:solidFill>
              <a:latin typeface="Arial"/>
              <a:ea typeface="Arial"/>
              <a:cs typeface="Arial"/>
              <a:sym typeface="Arial"/>
            </a:endParaRPr>
          </a:p>
        </p:txBody>
      </p:sp>
      <p:pic>
        <p:nvPicPr>
          <p:cNvPr id="235" name="Google Shape;235;p12" descr="Imagen que contiene tabla&#10;&#10;Descripción generada automáticamente"/>
          <p:cNvPicPr preferRelativeResize="0"/>
          <p:nvPr/>
        </p:nvPicPr>
        <p:blipFill rotWithShape="1">
          <a:blip r:embed="rId4">
            <a:alphaModFix/>
          </a:blip>
          <a:srcRect l="79973" t="56716"/>
          <a:stretch/>
        </p:blipFill>
        <p:spPr>
          <a:xfrm>
            <a:off x="6260356" y="2902947"/>
            <a:ext cx="970000" cy="29683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6"/>
          <p:cNvSpPr/>
          <p:nvPr/>
        </p:nvSpPr>
        <p:spPr>
          <a:xfrm>
            <a:off x="2503440" y="6117840"/>
            <a:ext cx="7901280" cy="5925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0" i="0" u="none" strike="noStrike" cap="none">
              <a:solidFill>
                <a:srgbClr val="000000"/>
              </a:solidFill>
              <a:latin typeface="Arial"/>
              <a:ea typeface="Arial"/>
              <a:cs typeface="Arial"/>
              <a:sym typeface="Arial"/>
            </a:endParaRPr>
          </a:p>
        </p:txBody>
      </p:sp>
      <p:sp>
        <p:nvSpPr>
          <p:cNvPr id="241" name="Google Shape;241;p6"/>
          <p:cNvSpPr/>
          <p:nvPr/>
        </p:nvSpPr>
        <p:spPr>
          <a:xfrm>
            <a:off x="900955" y="216255"/>
            <a:ext cx="8208600" cy="639000"/>
          </a:xfrm>
          <a:prstGeom prst="rect">
            <a:avLst/>
          </a:prstGeom>
          <a:noFill/>
          <a:ln>
            <a:noFill/>
          </a:ln>
        </p:spPr>
        <p:txBody>
          <a:bodyPr spcFirstLastPara="1" wrap="square" lIns="90000" tIns="45000" rIns="90000" bIns="45000" anchor="t" anchorCtr="0">
            <a:noAutofit/>
          </a:bodyPr>
          <a:lstStyle/>
          <a:p>
            <a:pPr lvl="0">
              <a:buSzPts val="3600"/>
            </a:pPr>
            <a:r>
              <a:rPr lang="en-GB" sz="3600" b="1" dirty="0" err="1">
                <a:solidFill>
                  <a:srgbClr val="FAB632"/>
                </a:solidFill>
                <a:latin typeface="Calibri"/>
                <a:ea typeface="Calibri"/>
                <a:cs typeface="Calibri"/>
                <a:sym typeface="Calibri"/>
              </a:rPr>
              <a:t>Unità</a:t>
            </a:r>
            <a:r>
              <a:rPr lang="en-GB" sz="3600" b="1" dirty="0">
                <a:solidFill>
                  <a:srgbClr val="FAB632"/>
                </a:solidFill>
                <a:latin typeface="Calibri"/>
                <a:ea typeface="Calibri"/>
                <a:cs typeface="Calibri"/>
                <a:sym typeface="Calibri"/>
              </a:rPr>
              <a:t> 1: </a:t>
            </a:r>
            <a:r>
              <a:rPr lang="en-GB" sz="3600" b="1" dirty="0" err="1">
                <a:solidFill>
                  <a:srgbClr val="FAB632"/>
                </a:solidFill>
                <a:latin typeface="Calibri"/>
                <a:ea typeface="Calibri"/>
                <a:cs typeface="Calibri"/>
                <a:sym typeface="Calibri"/>
              </a:rPr>
              <a:t>Autostima</a:t>
            </a:r>
            <a:r>
              <a:rPr lang="en-GB" sz="3600" b="1" dirty="0">
                <a:solidFill>
                  <a:srgbClr val="FAB632"/>
                </a:solidFill>
                <a:latin typeface="Calibri"/>
                <a:ea typeface="Calibri"/>
                <a:cs typeface="Calibri"/>
                <a:sym typeface="Calibri"/>
              </a:rPr>
              <a:t>
</a:t>
            </a:r>
            <a:endParaRPr sz="3600" b="0" i="0" u="none" strike="noStrike" cap="none" dirty="0">
              <a:solidFill>
                <a:srgbClr val="000000"/>
              </a:solidFill>
              <a:latin typeface="Arial"/>
              <a:ea typeface="Arial"/>
              <a:cs typeface="Arial"/>
              <a:sym typeface="Arial"/>
            </a:endParaRPr>
          </a:p>
        </p:txBody>
      </p:sp>
      <p:sp>
        <p:nvSpPr>
          <p:cNvPr id="242" name="Google Shape;242;p6"/>
          <p:cNvSpPr/>
          <p:nvPr/>
        </p:nvSpPr>
        <p:spPr>
          <a:xfrm>
            <a:off x="850805" y="993645"/>
            <a:ext cx="7692900" cy="456000"/>
          </a:xfrm>
          <a:prstGeom prst="rect">
            <a:avLst/>
          </a:prstGeom>
          <a:noFill/>
          <a:ln>
            <a:noFill/>
          </a:ln>
        </p:spPr>
        <p:txBody>
          <a:bodyPr spcFirstLastPara="1" wrap="square" lIns="90000" tIns="45000" rIns="90000" bIns="45000" anchor="t" anchorCtr="0">
            <a:noAutofit/>
          </a:bodyPr>
          <a:lstStyle/>
          <a:p>
            <a:pPr lvl="0">
              <a:buSzPts val="2400"/>
            </a:pPr>
            <a:r>
              <a:rPr lang="it-IT" sz="2400" dirty="0">
                <a:solidFill>
                  <a:srgbClr val="21B4A9"/>
                </a:solidFill>
                <a:latin typeface="Calibri"/>
                <a:ea typeface="Calibri"/>
                <a:cs typeface="Calibri"/>
                <a:sym typeface="Calibri"/>
              </a:rPr>
              <a:t>Sezione 4: Bassa e alta autostima
</a:t>
            </a:r>
            <a:endParaRPr sz="2400" b="0" i="0" u="none" strike="noStrike" cap="none" dirty="0">
              <a:solidFill>
                <a:srgbClr val="000000"/>
              </a:solidFill>
              <a:latin typeface="Arial"/>
              <a:ea typeface="Arial"/>
              <a:cs typeface="Arial"/>
              <a:sym typeface="Arial"/>
            </a:endParaRPr>
          </a:p>
        </p:txBody>
      </p:sp>
      <p:sp>
        <p:nvSpPr>
          <p:cNvPr id="243" name="Google Shape;243;p6"/>
          <p:cNvSpPr txBox="1"/>
          <p:nvPr/>
        </p:nvSpPr>
        <p:spPr>
          <a:xfrm>
            <a:off x="1390962" y="1588043"/>
            <a:ext cx="4864500"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err="1">
                <a:solidFill>
                  <a:srgbClr val="EA4E46"/>
                </a:solidFill>
                <a:latin typeface="Calibri"/>
                <a:ea typeface="Calibri"/>
                <a:cs typeface="Calibri"/>
                <a:sym typeface="Calibri"/>
              </a:rPr>
              <a:t>Indicatori</a:t>
            </a:r>
            <a:r>
              <a:rPr lang="en-GB" sz="2400" b="0" i="0" u="none" strike="noStrike" cap="none" dirty="0">
                <a:solidFill>
                  <a:srgbClr val="EA4E46"/>
                </a:solidFill>
                <a:latin typeface="Calibri"/>
                <a:ea typeface="Calibri"/>
                <a:cs typeface="Calibri"/>
                <a:sym typeface="Calibri"/>
              </a:rPr>
              <a:t> di</a:t>
            </a:r>
            <a:r>
              <a:rPr lang="en-GB" sz="2400" b="1" i="0" u="none" strike="noStrike" cap="none" dirty="0">
                <a:solidFill>
                  <a:srgbClr val="EA4E46"/>
                </a:solidFill>
                <a:latin typeface="Calibri"/>
                <a:ea typeface="Calibri"/>
                <a:cs typeface="Calibri"/>
                <a:sym typeface="Calibri"/>
              </a:rPr>
              <a:t> </a:t>
            </a:r>
            <a:r>
              <a:rPr lang="en-GB" sz="2400" b="1" i="0" u="none" strike="noStrike" cap="none" dirty="0" err="1">
                <a:solidFill>
                  <a:srgbClr val="EA4E46"/>
                </a:solidFill>
                <a:latin typeface="Calibri"/>
                <a:ea typeface="Calibri"/>
                <a:cs typeface="Calibri"/>
                <a:sym typeface="Calibri"/>
              </a:rPr>
              <a:t>bassa</a:t>
            </a:r>
            <a:r>
              <a:rPr lang="en-GB" sz="2400" b="1" i="0" u="none" strike="noStrike" cap="none" dirty="0">
                <a:solidFill>
                  <a:srgbClr val="EA4E46"/>
                </a:solidFill>
                <a:latin typeface="Calibri"/>
                <a:ea typeface="Calibri"/>
                <a:cs typeface="Calibri"/>
                <a:sym typeface="Calibri"/>
              </a:rPr>
              <a:t> </a:t>
            </a:r>
            <a:r>
              <a:rPr lang="en-GB" sz="2400" b="0" i="0" u="none" strike="noStrike" cap="none" dirty="0" err="1">
                <a:solidFill>
                  <a:srgbClr val="EA4E46"/>
                </a:solidFill>
                <a:latin typeface="Calibri"/>
                <a:ea typeface="Calibri"/>
                <a:cs typeface="Calibri"/>
                <a:sym typeface="Calibri"/>
              </a:rPr>
              <a:t>Autostima</a:t>
            </a:r>
            <a:r>
              <a:rPr lang="en-GB" sz="2400" b="0" i="0" u="none" strike="noStrike" cap="none" dirty="0">
                <a:solidFill>
                  <a:srgbClr val="EA4E46"/>
                </a:solidFill>
                <a:latin typeface="Calibri"/>
                <a:ea typeface="Calibri"/>
                <a:cs typeface="Calibri"/>
                <a:sym typeface="Calibri"/>
              </a:rPr>
              <a:t>: </a:t>
            </a:r>
            <a:endParaRPr sz="2400" b="0" i="0" u="none" strike="noStrike" cap="none" dirty="0">
              <a:solidFill>
                <a:srgbClr val="EA4E46"/>
              </a:solidFill>
              <a:latin typeface="Calibri"/>
              <a:ea typeface="Calibri"/>
              <a:cs typeface="Calibri"/>
              <a:sym typeface="Calibri"/>
            </a:endParaRPr>
          </a:p>
          <a:p>
            <a:pPr marL="457200" lvl="0" indent="-336550" algn="just">
              <a:buSzPts val="1700"/>
              <a:buFont typeface="Calibri"/>
              <a:buChar char="●"/>
            </a:pPr>
            <a:r>
              <a:rPr lang="it-IT" sz="1700" dirty="0">
                <a:latin typeface="Calibri"/>
                <a:ea typeface="Calibri"/>
                <a:cs typeface="Calibri"/>
                <a:sym typeface="Calibri"/>
              </a:rPr>
              <a:t>Essere  critici con se stessi.
Non fidarsi di se stessi
Esasperare gli errori
Essere insicuri per paura di commettere errori
Pretendere molto da se stessi
Grande bisogno di compiacere</a:t>
            </a:r>
            <a:endParaRPr sz="1700" b="0" i="0" u="none" strike="noStrike" cap="none" dirty="0">
              <a:solidFill>
                <a:srgbClr val="000000"/>
              </a:solidFill>
              <a:latin typeface="Calibri"/>
              <a:ea typeface="Calibri"/>
              <a:cs typeface="Calibri"/>
              <a:sym typeface="Calibri"/>
            </a:endParaRPr>
          </a:p>
        </p:txBody>
      </p:sp>
      <p:sp>
        <p:nvSpPr>
          <p:cNvPr id="244" name="Google Shape;244;p6"/>
          <p:cNvSpPr txBox="1"/>
          <p:nvPr/>
        </p:nvSpPr>
        <p:spPr>
          <a:xfrm>
            <a:off x="6356838" y="1588043"/>
            <a:ext cx="4444200"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err="1">
                <a:solidFill>
                  <a:srgbClr val="EA4E46"/>
                </a:solidFill>
                <a:latin typeface="Calibri"/>
                <a:ea typeface="Calibri"/>
                <a:cs typeface="Calibri"/>
                <a:sym typeface="Calibri"/>
              </a:rPr>
              <a:t>Indicatori</a:t>
            </a:r>
            <a:r>
              <a:rPr lang="en-GB" sz="2400" b="0" i="0" u="none" strike="noStrike" cap="none" dirty="0">
                <a:solidFill>
                  <a:srgbClr val="EA4E46"/>
                </a:solidFill>
                <a:latin typeface="Calibri"/>
                <a:ea typeface="Calibri"/>
                <a:cs typeface="Calibri"/>
                <a:sym typeface="Calibri"/>
              </a:rPr>
              <a:t> di </a:t>
            </a:r>
            <a:r>
              <a:rPr lang="en-GB" sz="2400" b="1" i="0" u="none" strike="noStrike" cap="none" dirty="0" err="1">
                <a:solidFill>
                  <a:srgbClr val="EA4E46"/>
                </a:solidFill>
                <a:latin typeface="Calibri"/>
                <a:ea typeface="Calibri"/>
                <a:cs typeface="Calibri"/>
                <a:sym typeface="Calibri"/>
              </a:rPr>
              <a:t>alta</a:t>
            </a:r>
            <a:r>
              <a:rPr lang="en-GB" sz="2400" b="0" i="0" u="none" strike="noStrike" cap="none" dirty="0">
                <a:solidFill>
                  <a:srgbClr val="EA4E46"/>
                </a:solidFill>
                <a:latin typeface="Calibri"/>
                <a:ea typeface="Calibri"/>
                <a:cs typeface="Calibri"/>
                <a:sym typeface="Calibri"/>
              </a:rPr>
              <a:t> </a:t>
            </a:r>
            <a:r>
              <a:rPr lang="en-GB" sz="2400" b="0" i="0" u="none" strike="noStrike" cap="none" dirty="0" err="1">
                <a:solidFill>
                  <a:srgbClr val="EA4E46"/>
                </a:solidFill>
                <a:latin typeface="Calibri"/>
                <a:ea typeface="Calibri"/>
                <a:cs typeface="Calibri"/>
                <a:sym typeface="Calibri"/>
              </a:rPr>
              <a:t>autostima</a:t>
            </a:r>
            <a:r>
              <a:rPr lang="en-GB" sz="2400" b="0" i="0" u="none" strike="noStrike" cap="none" dirty="0">
                <a:solidFill>
                  <a:srgbClr val="EA4E46"/>
                </a:solidFill>
                <a:latin typeface="Calibri"/>
                <a:ea typeface="Calibri"/>
                <a:cs typeface="Calibri"/>
                <a:sym typeface="Calibri"/>
              </a:rPr>
              <a:t>: </a:t>
            </a:r>
            <a:endParaRPr sz="2400" b="0" i="0" u="none" strike="noStrike" cap="none" dirty="0">
              <a:solidFill>
                <a:srgbClr val="EA4E46"/>
              </a:solidFill>
              <a:latin typeface="Calibri"/>
              <a:ea typeface="Calibri"/>
              <a:cs typeface="Calibri"/>
              <a:sym typeface="Calibri"/>
            </a:endParaRPr>
          </a:p>
          <a:p>
            <a:pPr marL="457200" lvl="0" indent="-336550">
              <a:buSzPts val="1700"/>
              <a:buFont typeface="Calibri"/>
              <a:buChar char="●"/>
            </a:pPr>
            <a:r>
              <a:rPr lang="it-IT" sz="1700" dirty="0">
                <a:latin typeface="Calibri"/>
                <a:ea typeface="Calibri"/>
                <a:cs typeface="Calibri"/>
                <a:sym typeface="Calibri"/>
              </a:rPr>
              <a:t>Avere  fiducia nelle </a:t>
            </a:r>
            <a:r>
              <a:rPr lang="it-IT" sz="1700" dirty="0" err="1">
                <a:latin typeface="Calibri"/>
                <a:ea typeface="Calibri"/>
                <a:cs typeface="Calibri"/>
                <a:sym typeface="Calibri"/>
              </a:rPr>
              <a:t>prprie</a:t>
            </a:r>
            <a:r>
              <a:rPr lang="it-IT" sz="1700" dirty="0">
                <a:latin typeface="Calibri"/>
                <a:ea typeface="Calibri"/>
                <a:cs typeface="Calibri"/>
                <a:sym typeface="Calibri"/>
              </a:rPr>
              <a:t> capacità
Conoscere i limiti personali
Rispettare le opinioni anche se non sempre le condividi
Accettare le loro emozioni e sentimenti
Avere una visione positiva della vita</a:t>
            </a:r>
            <a:endParaRPr sz="1700" b="0" i="0" u="none" strike="noStrike" cap="none" dirty="0">
              <a:solidFill>
                <a:srgbClr val="000000"/>
              </a:solidFill>
              <a:latin typeface="Calibri"/>
              <a:ea typeface="Calibri"/>
              <a:cs typeface="Calibri"/>
              <a:sym typeface="Calibri"/>
            </a:endParaRPr>
          </a:p>
        </p:txBody>
      </p:sp>
      <p:sp>
        <p:nvSpPr>
          <p:cNvPr id="245" name="Google Shape;245;p6"/>
          <p:cNvSpPr txBox="1"/>
          <p:nvPr/>
        </p:nvSpPr>
        <p:spPr>
          <a:xfrm>
            <a:off x="2503440" y="3795670"/>
            <a:ext cx="7231500" cy="1230563"/>
          </a:xfrm>
          <a:prstGeom prst="rect">
            <a:avLst/>
          </a:prstGeom>
          <a:noFill/>
          <a:ln w="9525" cap="flat" cmpd="sng">
            <a:solidFill>
              <a:srgbClr val="21B4A9"/>
            </a:solidFill>
            <a:prstDash val="solid"/>
            <a:round/>
            <a:headEnd type="none" w="sm" len="sm"/>
            <a:tailEnd type="none" w="sm" len="sm"/>
          </a:ln>
        </p:spPr>
        <p:txBody>
          <a:bodyPr spcFirstLastPara="1" wrap="square" lIns="91425" tIns="91425" rIns="91425" bIns="91425" anchor="t" anchorCtr="0">
            <a:spAutoFit/>
          </a:bodyPr>
          <a:lstStyle/>
          <a:p>
            <a:pPr lvl="0" algn="just">
              <a:lnSpc>
                <a:spcPct val="90000"/>
              </a:lnSpc>
              <a:spcBef>
                <a:spcPts val="1000"/>
              </a:spcBef>
              <a:buSzPts val="1900"/>
            </a:pPr>
            <a:r>
              <a:rPr lang="it-IT" sz="1900" dirty="0">
                <a:solidFill>
                  <a:schemeClr val="dk1"/>
                </a:solidFill>
                <a:latin typeface="Calibri"/>
                <a:ea typeface="Calibri"/>
                <a:cs typeface="Calibri"/>
                <a:sym typeface="Calibri"/>
              </a:rPr>
              <a:t>L'autostima positiva si verifica quando il giudizio di valore personale risveglia una sensazione di soddisfazione e piacere.
</a:t>
            </a:r>
            <a:endParaRPr sz="500" b="1" i="0" u="none" strike="noStrike" cap="none" dirty="0">
              <a:solidFill>
                <a:srgbClr val="000000"/>
              </a:solidFill>
              <a:latin typeface="Arial"/>
              <a:ea typeface="Arial"/>
              <a:cs typeface="Arial"/>
              <a:sym typeface="Arial"/>
            </a:endParaRPr>
          </a:p>
        </p:txBody>
      </p:sp>
      <p:pic>
        <p:nvPicPr>
          <p:cNvPr id="246" name="Google Shape;246;p6"/>
          <p:cNvPicPr preferRelativeResize="0"/>
          <p:nvPr/>
        </p:nvPicPr>
        <p:blipFill rotWithShape="1">
          <a:blip r:embed="rId4">
            <a:alphaModFix/>
          </a:blip>
          <a:srcRect/>
          <a:stretch/>
        </p:blipFill>
        <p:spPr>
          <a:xfrm rot="-1894495">
            <a:off x="-239029" y="2855378"/>
            <a:ext cx="2550105" cy="2484591"/>
          </a:xfrm>
          <a:prstGeom prst="rect">
            <a:avLst/>
          </a:prstGeom>
          <a:noFill/>
          <a:ln>
            <a:noFill/>
          </a:ln>
        </p:spPr>
      </p:pic>
      <p:sp>
        <p:nvSpPr>
          <p:cNvPr id="247" name="Google Shape;247;p6"/>
          <p:cNvSpPr txBox="1"/>
          <p:nvPr/>
        </p:nvSpPr>
        <p:spPr>
          <a:xfrm>
            <a:off x="3227550" y="4992375"/>
            <a:ext cx="5736900" cy="1046410"/>
          </a:xfrm>
          <a:prstGeom prst="rect">
            <a:avLst/>
          </a:prstGeom>
          <a:solidFill>
            <a:srgbClr val="21B4A9"/>
          </a:solidFill>
          <a:ln w="9525" cap="flat" cmpd="sng">
            <a:solidFill>
              <a:srgbClr val="EA4E46"/>
            </a:solidFill>
            <a:prstDash val="solid"/>
            <a:round/>
            <a:headEnd type="none" w="sm" len="sm"/>
            <a:tailEnd type="none" w="sm" len="sm"/>
          </a:ln>
        </p:spPr>
        <p:txBody>
          <a:bodyPr spcFirstLastPara="1" wrap="square" lIns="91425" tIns="91425" rIns="91425" bIns="91425" anchor="t" anchorCtr="0">
            <a:spAutoFit/>
          </a:bodyPr>
          <a:lstStyle/>
          <a:p>
            <a:pPr lvl="0" algn="just">
              <a:buSzPts val="1400"/>
            </a:pPr>
            <a:r>
              <a:rPr lang="it-IT" dirty="0">
                <a:solidFill>
                  <a:schemeClr val="lt1"/>
                </a:solidFill>
                <a:latin typeface="Calibri"/>
                <a:ea typeface="Calibri"/>
                <a:cs typeface="Calibri"/>
                <a:sym typeface="Calibri"/>
              </a:rPr>
              <a:t>La scala di autostima Rosenberg è la più utilizzata per valutare il livello di autostima di ogni persona, vuoi sapere com'è la tua autostima? 
Scala di Rosenberg
</a:t>
            </a:r>
            <a:endParaRPr sz="1400" b="0" i="0" u="none" strike="noStrike" cap="none" dirty="0">
              <a:solidFill>
                <a:schemeClr val="lt1"/>
              </a:solidFill>
              <a:latin typeface="Calibri"/>
              <a:ea typeface="Calibri"/>
              <a:cs typeface="Calibri"/>
              <a:sym typeface="Calibri"/>
            </a:endParaRPr>
          </a:p>
        </p:txBody>
      </p:sp>
      <p:pic>
        <p:nvPicPr>
          <p:cNvPr id="248" name="Google Shape;248;p6"/>
          <p:cNvPicPr preferRelativeResize="0"/>
          <p:nvPr/>
        </p:nvPicPr>
        <p:blipFill rotWithShape="1">
          <a:blip r:embed="rId5">
            <a:alphaModFix/>
          </a:blip>
          <a:srcRect/>
          <a:stretch/>
        </p:blipFill>
        <p:spPr>
          <a:xfrm rot="1042362">
            <a:off x="9686450" y="3944953"/>
            <a:ext cx="2229177" cy="2130650"/>
          </a:xfrm>
          <a:prstGeom prst="rect">
            <a:avLst/>
          </a:prstGeom>
          <a:noFill/>
          <a:ln>
            <a:noFill/>
          </a:ln>
        </p:spPr>
      </p:pic>
      <p:sp>
        <p:nvSpPr>
          <p:cNvPr id="249" name="Google Shape;249;p6"/>
          <p:cNvSpPr txBox="1"/>
          <p:nvPr/>
        </p:nvSpPr>
        <p:spPr>
          <a:xfrm rot="865823">
            <a:off x="10010246" y="4474616"/>
            <a:ext cx="1385615" cy="1261854"/>
          </a:xfrm>
          <a:prstGeom prst="rect">
            <a:avLst/>
          </a:prstGeom>
          <a:noFill/>
          <a:ln>
            <a:noFill/>
          </a:ln>
        </p:spPr>
        <p:txBody>
          <a:bodyPr spcFirstLastPara="1" wrap="square" lIns="91425" tIns="91425" rIns="91425" bIns="91425" anchor="t" anchorCtr="0">
            <a:spAutoFit/>
          </a:bodyPr>
          <a:lstStyle/>
          <a:p>
            <a:pPr lvl="0" algn="ctr">
              <a:buSzPts val="1400"/>
            </a:pPr>
            <a:r>
              <a:rPr lang="it-IT" dirty="0"/>
              <a:t>È importante non confondere l'</a:t>
            </a:r>
            <a:r>
              <a:rPr lang="it-IT" b="1" dirty="0"/>
              <a:t>autostima </a:t>
            </a:r>
            <a:r>
              <a:rPr lang="it-IT" dirty="0"/>
              <a:t>con l’ </a:t>
            </a:r>
            <a:r>
              <a:rPr lang="it-IT" b="1" dirty="0"/>
              <a:t>umore</a:t>
            </a:r>
            <a:r>
              <a:rPr lang="en-GB" sz="1400" b="1" i="0" u="none" strike="noStrike" cap="none" dirty="0">
                <a:solidFill>
                  <a:srgbClr val="000000"/>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6813</Words>
  <Application>Microsoft Office PowerPoint</Application>
  <PresentationFormat>Widescreen</PresentationFormat>
  <Paragraphs>321</Paragraphs>
  <Slides>36</Slides>
  <Notes>36</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36</vt:i4>
      </vt:variant>
    </vt:vector>
  </HeadingPairs>
  <TitlesOfParts>
    <vt:vector size="46" baseType="lpstr">
      <vt:lpstr>Calibri</vt:lpstr>
      <vt:lpstr>Oxygen</vt:lpstr>
      <vt:lpstr>Noto Sans</vt:lpstr>
      <vt:lpstr>Arial</vt:lpstr>
      <vt:lpstr>Times New Roman</vt:lpstr>
      <vt:lpstr>Century Gothic</vt:lpstr>
      <vt:lpstr>Arial MT</vt:lpstr>
      <vt:lpstr>Wingdings</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Gabriela Álvarez Bordón</dc:creator>
  <cp:lastModifiedBy>Gianfranco Gatti</cp:lastModifiedBy>
  <cp:revision>53</cp:revision>
  <dcterms:created xsi:type="dcterms:W3CDTF">2022-05-18T10:18:40Z</dcterms:created>
  <dcterms:modified xsi:type="dcterms:W3CDTF">2022-12-13T15:33:25Z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Panorámica</vt:lpwstr>
  </property>
  <property fmtid="{D5CDD505-2E9C-101B-9397-08002B2CF9AE}" pid="3" name="Slides">
    <vt:i4>27</vt:i4>
  </property>
</Properties>
</file>