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0" r:id="rId5"/>
    <p:sldId id="278" r:id="rId6"/>
    <p:sldId id="268" r:id="rId7"/>
    <p:sldId id="269" r:id="rId8"/>
    <p:sldId id="272" r:id="rId9"/>
    <p:sldId id="270" r:id="rId10"/>
    <p:sldId id="271" r:id="rId11"/>
    <p:sldId id="273" r:id="rId12"/>
    <p:sldId id="274" r:id="rId13"/>
    <p:sldId id="275" r:id="rId14"/>
    <p:sldId id="280" r:id="rId15"/>
    <p:sldId id="281" r:id="rId16"/>
    <p:sldId id="263" r:id="rId17"/>
    <p:sldId id="264" r:id="rId18"/>
    <p:sldId id="258" r:id="rId1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60"/>
    <a:srgbClr val="EA4E46"/>
    <a:srgbClr val="21B4A9"/>
    <a:srgbClr val="FA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6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00" y="1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1FF41-CD1A-8140-38A8-572B0505D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7E8A41-8D12-4539-35E4-635E19424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9EFB6-6F28-2CE7-DA39-9FFB932F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156F0B-2503-DACE-9A78-B7717E95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397C-7557-BA3D-4CCD-330BF822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80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E56A9-3A7D-837B-E334-C06309C8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3C8221-C4EC-C575-DDBD-3012EF7EB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B7EB1-E743-1CCC-C888-344B6C1B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10AFD-106C-213A-7F13-0EDE7BE1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57F49-D922-1509-32DB-005AC297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3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F18F1B-5E1B-B194-76D9-C18C263FC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520537-3A41-9DAD-C8AE-3565DE29A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62325-E1F6-2444-08BE-1A5B241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5E179-655C-55CF-FD8E-321C0BE6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7EBE69-3E0A-4C22-3987-9A031017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2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EF0D9-250D-B173-CA20-51364711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249E9-112F-85CE-D7F7-93C1BA221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E16C8-EB9E-D857-3C35-AECC06B6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0D4AA-8E48-6479-2182-4CB677EB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5CA5DE-D531-5C96-8B8B-70826F5B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4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50390-62C4-734D-4F29-FFB0E699F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AA7923-5505-9F8E-462B-ACAB1BA23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4B2E3-5ABD-E26F-E1FA-5E9F17FC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22184-63A7-631D-8138-92E801AE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11C42-6B8A-B438-CA1F-5AFC653F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85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0AF0-E528-1E31-6A16-C7D01A20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D0778F-A471-4E5B-3BA1-04DD0588C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A77CB8-6FD1-FA4B-C1ED-7190CFD9D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6CC7DE-FDC1-FB71-FAAB-7AB39719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B6352F-02B0-AC04-FEFE-BC462902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9EBA2-1FB1-18A6-8343-8D13550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8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4FBD4-C478-AEAE-721F-AD6C27DB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8A5093-657F-AA02-BA4D-D5009BF0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2F366-F4FA-B081-DA47-044D0101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E9DF89-4E73-E541-8346-180BAEFA1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0C52CF-BFAA-2E2A-245F-BF3A83FA4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9816C6-8177-13EA-13E7-CC7E9518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431091-B52F-3975-06DC-56D7827A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207E81-7918-9E06-E62A-FF8563CB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44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B3FDE-6754-7569-C0C2-851C9815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933CE4-76CD-41E4-CF39-CC81ED54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6E2EA3-8C4A-4F2C-D155-DC2ADD9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DBB076-1F4F-9D8A-AABF-E8431C36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B3B8DA-C1E6-104C-83BC-13F15006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A57610-854E-FB9D-60E9-1B8C090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1F6286-88AC-F677-86E9-4534E35A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96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4088E-1158-6A83-EF0D-373F27B5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5DE7E-F3BE-9513-0A5C-AA4AC2E4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94873D-EADE-016F-8045-F0D38C58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24C1D-7304-1205-B58E-CB30CC53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59429-599C-0D64-61D8-2EB3A9E2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363417-DB7C-0722-2DFE-9B633EB6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DF33C-1354-3A0C-3F14-50010CA9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64D6AA-2847-F54E-3837-627D806CC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35EABF-0BAE-ABC3-4927-8A27E272C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161638-C472-B280-513F-C14C24CF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740C8-1EB5-246C-52C0-C53F4D95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CDD635-69EE-ED03-E4FE-72C43CD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00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5F1F94-1803-93D3-800C-629F062A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5A4B6-58CB-1944-3657-914A85C71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86349-1140-5853-0BA4-9B46551BB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B662-0D75-408A-B909-E625DE7528A1}" type="datetimeFigureOut">
              <a:rPr lang="es-ES" smtClean="0"/>
              <a:t>13/12/22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98254-A69D-45D8-7EDA-1CDF7A87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3F86D-EDE9-9542-1E5A-9A896EC06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8679-D357-4C18-9F7A-49E39F9DFD3F}" type="slidenum">
              <a:rPr lang="es-ES" smtClean="0"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5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joint-research-centre.ec.europa.eu/greencomp-european-sustainability-competence-framework_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FAA5355-FA6D-9289-CF05-E411C729EF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3912093" y="1074198"/>
            <a:ext cx="4367813" cy="19353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4D1AB93-D818-3BBD-F46C-A8E4FA4304AE}"/>
              </a:ext>
            </a:extLst>
          </p:cNvPr>
          <p:cNvSpPr txBox="1"/>
          <p:nvPr/>
        </p:nvSpPr>
        <p:spPr>
          <a:xfrm>
            <a:off x="1056323" y="4253013"/>
            <a:ext cx="9724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rgbClr val="EA4E46"/>
                </a:solidFill>
              </a:rPr>
              <a:t>Introduzione dell’utente al GreenComp Framework </a:t>
            </a:r>
            <a:endParaRPr lang="it-IT" sz="3200" dirty="0">
              <a:solidFill>
                <a:srgbClr val="EA4E46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511FC4-99E8-5FDC-25E3-0930F60300A2}"/>
              </a:ext>
            </a:extLst>
          </p:cNvPr>
          <p:cNvSpPr txBox="1"/>
          <p:nvPr/>
        </p:nvSpPr>
        <p:spPr>
          <a:xfrm>
            <a:off x="1056324" y="499545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/>
              <a:t>Sviluppato da </a:t>
            </a:r>
            <a:r>
              <a:rPr lang="it-IT"/>
              <a:t>IHF &amp; CIRCLE</a:t>
            </a:r>
          </a:p>
        </p:txBody>
      </p:sp>
      <p:sp>
        <p:nvSpPr>
          <p:cNvPr id="9" name="Medio marco 8">
            <a:extLst>
              <a:ext uri="{FF2B5EF4-FFF2-40B4-BE49-F238E27FC236}">
                <a16:creationId xmlns:a16="http://schemas.microsoft.com/office/drawing/2014/main" id="{7E7B1CC3-4856-87EE-DB35-5BB408D9C833}"/>
              </a:ext>
            </a:extLst>
          </p:cNvPr>
          <p:cNvSpPr/>
          <p:nvPr/>
        </p:nvSpPr>
        <p:spPr>
          <a:xfrm>
            <a:off x="461521" y="486455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Medio marco 9">
            <a:extLst>
              <a:ext uri="{FF2B5EF4-FFF2-40B4-BE49-F238E27FC236}">
                <a16:creationId xmlns:a16="http://schemas.microsoft.com/office/drawing/2014/main" id="{A9462FBD-9F54-4535-B29A-F526FFD614BA}"/>
              </a:ext>
            </a:extLst>
          </p:cNvPr>
          <p:cNvSpPr/>
          <p:nvPr/>
        </p:nvSpPr>
        <p:spPr>
          <a:xfrm rot="10800000">
            <a:off x="10780510" y="4995454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solidFill>
                  <a:srgbClr val="21B4A9"/>
                </a:solidFill>
              </a:rPr>
              <a:t>Agire per la sostenibilità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499213"/>
              </p:ext>
            </p:extLst>
          </p:nvPr>
        </p:nvGraphicFramePr>
        <p:xfrm>
          <a:off x="867304" y="1727502"/>
          <a:ext cx="10096499" cy="365629"/>
        </p:xfrm>
        <a:graphic>
          <a:graphicData uri="http://schemas.openxmlformats.org/drawingml/2006/table">
            <a:tbl>
              <a:tblPr firstRow="1" firstCol="1" bandRow="1"/>
              <a:tblGrid>
                <a:gridCol w="2451493">
                  <a:extLst>
                    <a:ext uri="{9D8B030D-6E8A-4147-A177-3AD203B41FA5}">
                      <a16:colId xmlns:a16="http://schemas.microsoft.com/office/drawing/2014/main" val="29482053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1602106758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3491599563"/>
                    </a:ext>
                  </a:extLst>
                </a:gridCol>
              </a:tblGrid>
              <a:tr h="3656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it-IT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</a:t>
                      </a:r>
                      <a:endParaRPr lang="it-IT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Descrittore</a:t>
                      </a:r>
                      <a:endParaRPr lang="it-IT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29287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28291"/>
              </p:ext>
            </p:extLst>
          </p:nvPr>
        </p:nvGraphicFramePr>
        <p:xfrm>
          <a:off x="867306" y="2093130"/>
          <a:ext cx="10096499" cy="2479929"/>
        </p:xfrm>
        <a:graphic>
          <a:graphicData uri="http://schemas.openxmlformats.org/drawingml/2006/table">
            <a:tbl>
              <a:tblPr firstRow="1" firstCol="1" bandRow="1"/>
              <a:tblGrid>
                <a:gridCol w="2451493">
                  <a:extLst>
                    <a:ext uri="{9D8B030D-6E8A-4147-A177-3AD203B41FA5}">
                      <a16:colId xmlns:a16="http://schemas.microsoft.com/office/drawing/2014/main" val="969260973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3399592688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945174129"/>
                    </a:ext>
                  </a:extLst>
                </a:gridCol>
              </a:tblGrid>
              <a:tr h="945804">
                <a:tc rowSpan="3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Agire per la sostenibilità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4.1 Agenzia politica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Navigare nel sistema politico, identificare la responsabilità politica e la responsabilità per comportamenti insostenibili e richiedere politiche efficaci per la sostenibilità.</a:t>
                      </a: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7796828"/>
                  </a:ext>
                </a:extLst>
              </a:tr>
              <a:tr h="22754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4.2 Azione collettiva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Agire per il cambiamento in collaborazione con gli altri.</a:t>
                      </a: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1770471"/>
                  </a:ext>
                </a:extLst>
              </a:tr>
              <a:tr h="70935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4.3 Iniziativa individuale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Identificare il proprio potenziale di sostenibilità e contribuire attivamente a migliorare le prospettive per la comunità e il pianeta.</a:t>
                      </a:r>
                      <a:endParaRPr lang="it-IT" sz="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264592"/>
                  </a:ext>
                </a:extLst>
              </a:tr>
            </a:tbl>
          </a:graphicData>
        </a:graphic>
      </p:graphicFrame>
      <p:sp>
        <p:nvSpPr>
          <p:cNvPr id="2" name="TextBox 11">
            <a:extLst>
              <a:ext uri="{FF2B5EF4-FFF2-40B4-BE49-F238E27FC236}">
                <a16:creationId xmlns:a16="http://schemas.microsoft.com/office/drawing/2014/main" id="{40B9F337-D7D6-A90E-D418-A641A2B6E2BF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Area formativa no.4</a:t>
            </a:r>
          </a:p>
        </p:txBody>
      </p:sp>
    </p:spTree>
    <p:extLst>
      <p:ext uri="{BB962C8B-B14F-4D97-AF65-F5344CB8AC3E}">
        <p14:creationId xmlns:p14="http://schemas.microsoft.com/office/powerpoint/2010/main" val="4089785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6">
            <a:extLst>
              <a:ext uri="{FF2B5EF4-FFF2-40B4-BE49-F238E27FC236}">
                <a16:creationId xmlns:a16="http://schemas.microsoft.com/office/drawing/2014/main" id="{618107C6-F71B-F849-B2D5-0DD0FE2EE875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21B4A9"/>
                </a:solidFill>
              </a:rPr>
              <a:t>Sezione 1.2: GreenComp – Obiettivo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7EDEC17-80B4-3D47-AD35-4DD516B871A2}"/>
              </a:ext>
            </a:extLst>
          </p:cNvPr>
          <p:cNvSpPr txBox="1"/>
          <p:nvPr/>
        </p:nvSpPr>
        <p:spPr>
          <a:xfrm>
            <a:off x="5402941" y="6453352"/>
            <a:ext cx="1175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Fonte: GreenComp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GreenComp Framework</a:t>
            </a: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1064842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dirty="0"/>
              <a:t>Il GreenComp Framework prevede:
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/>
              <a:t>Un modello di aree di </a:t>
            </a:r>
            <a:r>
              <a:rPr lang="it-IT" b="1" dirty="0">
                <a:solidFill>
                  <a:srgbClr val="001F60"/>
                </a:solidFill>
              </a:rPr>
              <a:t>competenze di sostenibilità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/>
              <a:t>Un’unica risorsa che tutti gli individui impegnati nell’</a:t>
            </a:r>
            <a:r>
              <a:rPr lang="it-IT" b="1" dirty="0">
                <a:solidFill>
                  <a:srgbClr val="001F60"/>
                </a:solidFill>
              </a:rPr>
              <a:t>educazione</a:t>
            </a:r>
            <a:r>
              <a:rPr lang="it-IT" dirty="0"/>
              <a:t> </a:t>
            </a:r>
            <a:r>
              <a:rPr lang="it-IT" b="1" dirty="0">
                <a:solidFill>
                  <a:srgbClr val="001F60"/>
                </a:solidFill>
              </a:rPr>
              <a:t>e</a:t>
            </a:r>
            <a:r>
              <a:rPr lang="it-IT" dirty="0"/>
              <a:t> nella </a:t>
            </a:r>
            <a:r>
              <a:rPr lang="it-IT" b="1" dirty="0">
                <a:solidFill>
                  <a:srgbClr val="001F60"/>
                </a:solidFill>
              </a:rPr>
              <a:t>formazione sulla sostenibilità </a:t>
            </a:r>
            <a:r>
              <a:rPr lang="it-IT" dirty="0"/>
              <a:t>ambientale possono utilizzare, condividere e a cui fare riferimento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/>
              <a:t>Un elenco preliminare di elementi di competenza, tra cui </a:t>
            </a:r>
            <a:r>
              <a:rPr lang="it-IT" b="1" dirty="0">
                <a:solidFill>
                  <a:srgbClr val="001F60"/>
                </a:solidFill>
              </a:rPr>
              <a:t>conoscenze</a:t>
            </a:r>
            <a:r>
              <a:rPr lang="it-IT" dirty="0"/>
              <a:t>,</a:t>
            </a:r>
            <a:r>
              <a:rPr lang="it-IT" b="1" dirty="0">
                <a:solidFill>
                  <a:srgbClr val="001F60"/>
                </a:solidFill>
              </a:rPr>
              <a:t> abilità e attitudini</a:t>
            </a:r>
            <a:r>
              <a:rPr lang="it-IT" dirty="0"/>
              <a:t>, come illustrazioni sulle modalità di applicazioni delle competenze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/>
              <a:t>Un punto di riferimento standard per la discussione, la </a:t>
            </a:r>
            <a:r>
              <a:rPr lang="it-IT" b="1" dirty="0">
                <a:solidFill>
                  <a:srgbClr val="001F60"/>
                </a:solidFill>
              </a:rPr>
              <a:t>condivisione delle pratiche </a:t>
            </a:r>
            <a:r>
              <a:rPr lang="it-IT" dirty="0"/>
              <a:t>e l'</a:t>
            </a:r>
            <a:r>
              <a:rPr lang="it-IT" b="1" dirty="0">
                <a:solidFill>
                  <a:srgbClr val="001F60"/>
                </a:solidFill>
              </a:rPr>
              <a:t>apprendimento tra pari</a:t>
            </a:r>
            <a:r>
              <a:rPr lang="it-IT" dirty="0"/>
              <a:t> tra gli educatori impegnati nell'apprendimento permanente in tutta l’UE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endParaRPr lang="it-IT" sz="1000" dirty="0"/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dirty="0"/>
              <a:t>Un contributo per rendere le competenze portabili e </a:t>
            </a:r>
            <a:r>
              <a:rPr lang="it-IT" b="1" dirty="0">
                <a:solidFill>
                  <a:srgbClr val="001F60"/>
                </a:solidFill>
              </a:rPr>
              <a:t>promuovere la mobilità </a:t>
            </a:r>
            <a:r>
              <a:rPr lang="it-IT" dirty="0"/>
              <a:t>nell'UE per la piena partecipazione alla società europea.</a:t>
            </a:r>
            <a:endParaRPr lang="it-IT" sz="1500" i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1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adroTexto 6">
            <a:extLst>
              <a:ext uri="{FF2B5EF4-FFF2-40B4-BE49-F238E27FC236}">
                <a16:creationId xmlns:a16="http://schemas.microsoft.com/office/drawing/2014/main" id="{618107C6-F71B-F849-B2D5-0DD0FE2EE875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21B4A9"/>
                </a:solidFill>
              </a:rPr>
              <a:t>Sezione 1.3: GreenComp – Metodologia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GreenComp Framework</a:t>
            </a:r>
          </a:p>
        </p:txBody>
      </p:sp>
      <p:sp>
        <p:nvSpPr>
          <p:cNvPr id="7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106484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 dirty="0"/>
              <a:t>Lo sviluppo di un consenso basato su un approccio di ricerca con metodo misto ha portato alla creazione del quadro europeo delle competenze in materia di sostenibilità.</a:t>
            </a:r>
          </a:p>
          <a:p>
            <a:pPr lvl="0" algn="just"/>
            <a:r>
              <a:rPr lang="it-IT" dirty="0"/>
              <a:t>
Attraverso questo processo, GreenComp è stato gradualmente e costantemente migliorato e, di conseguenza, è nato il quadro completo presentato in questo modulo.</a:t>
            </a:r>
          </a:p>
          <a:p>
            <a:pPr lvl="0" algn="just"/>
            <a:r>
              <a:rPr lang="it-IT" dirty="0"/>
              <a:t>
Un gruppo eterogeneo di oltre 75 professionisti e stakeholder sono stati contattati durante tutto il processo per ottenere il loro contributo e raggiungere gradualmente un accordo.</a:t>
            </a:r>
          </a:p>
          <a:p>
            <a:pPr lvl="0" algn="just"/>
            <a:r>
              <a:rPr lang="it-IT" dirty="0"/>
              <a:t>
I partecipanti al gruppo comprendevano accademici e ricercatori con esperienza nell’apprendimento permanente e nell’educazione sostenibile, nonché ONG, rappresentanti dei giovani, insegnanti e responsabili politici degli Stati membri dell’UE.</a:t>
            </a:r>
            <a:endParaRPr lang="it-IT" sz="1500" i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382E027-0E44-D0F1-6A32-8BCCA12CD064}"/>
              </a:ext>
            </a:extLst>
          </p:cNvPr>
          <p:cNvSpPr txBox="1"/>
          <p:nvPr/>
        </p:nvSpPr>
        <p:spPr>
          <a:xfrm>
            <a:off x="5402941" y="6453352"/>
            <a:ext cx="1175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Fonte: GreenComp</a:t>
            </a:r>
          </a:p>
        </p:txBody>
      </p:sp>
    </p:spTree>
    <p:extLst>
      <p:ext uri="{BB962C8B-B14F-4D97-AF65-F5344CB8AC3E}">
        <p14:creationId xmlns:p14="http://schemas.microsoft.com/office/powerpoint/2010/main" val="1719169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1">
            <a:extLst>
              <a:ext uri="{FF2B5EF4-FFF2-40B4-BE49-F238E27FC236}">
                <a16:creationId xmlns:a16="http://schemas.microsoft.com/office/drawing/2014/main" id="{C8000CCF-7151-5E4F-ACFD-85821A54F968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2: Competenze di Sostenibilità</a:t>
            </a:r>
          </a:p>
        </p:txBody>
      </p:sp>
      <p:sp>
        <p:nvSpPr>
          <p:cNvPr id="16" name="CuadroTexto 6">
            <a:extLst>
              <a:ext uri="{FF2B5EF4-FFF2-40B4-BE49-F238E27FC236}">
                <a16:creationId xmlns:a16="http://schemas.microsoft.com/office/drawing/2014/main" id="{618107C6-F71B-F849-B2D5-0DD0FE2EE875}"/>
              </a:ext>
            </a:extLst>
          </p:cNvPr>
          <p:cNvSpPr txBox="1"/>
          <p:nvPr/>
        </p:nvSpPr>
        <p:spPr>
          <a:xfrm>
            <a:off x="762529" y="1246054"/>
            <a:ext cx="103488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21B4A9"/>
                </a:solidFill>
              </a:rPr>
              <a:t>Sezione 2.1: Ricerca di una definizione delle competenze in materia di sostenibilità</a:t>
            </a:r>
          </a:p>
        </p:txBody>
      </p:sp>
      <p:sp>
        <p:nvSpPr>
          <p:cNvPr id="6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1064842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GreenComp propone la seguente definizione di competenza sostenibile: 
 </a:t>
            </a:r>
            <a:endParaRPr lang="it-IT" dirty="0">
              <a:solidFill>
                <a:prstClr val="black"/>
              </a:solidFill>
              <a:ea typeface="Arial MT"/>
              <a:cs typeface="Arial MT"/>
            </a:endParaRPr>
          </a:p>
          <a:p>
            <a:pPr lvl="0" algn="just" fontAlgn="base"/>
            <a:r>
              <a:rPr lang="it-IT" sz="2200" i="1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Una competenza sulla sostenibilità consente agli studenti di </a:t>
            </a:r>
            <a:r>
              <a:rPr lang="it-IT" sz="2200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incarnare i valori della sostenibilità</a:t>
            </a:r>
            <a:r>
              <a:rPr lang="it-IT" sz="2200" i="1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e </a:t>
            </a:r>
            <a:r>
              <a:rPr lang="it-IT" sz="2200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adottare sistemi complessi</a:t>
            </a:r>
            <a:r>
              <a:rPr lang="it-IT" sz="2200" i="1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al fine di </a:t>
            </a:r>
            <a:r>
              <a:rPr lang="it-IT" sz="2200" b="1" i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intraprendere o richiedere un’azione </a:t>
            </a:r>
            <a:r>
              <a:rPr lang="it-IT" sz="2200" i="1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che ripristina e mantiene la salute dell’ecosistema e migliora la giustizia, generando visioni per un futuro sostenibile. 
</a:t>
            </a:r>
            <a:endParaRPr lang="it-IT" i="1" dirty="0">
              <a:solidFill>
                <a:prstClr val="black"/>
              </a:solidFill>
              <a:ea typeface="Arial MT"/>
              <a:cs typeface="Calibri" panose="020F0502020204030204" pitchFamily="34" charset="0"/>
            </a:endParaRPr>
          </a:p>
          <a:p>
            <a:pPr lvl="0" algn="just" fontAlgn="base"/>
            <a:r>
              <a:rPr lang="it-IT" dirty="0">
                <a:solidFill>
                  <a:prstClr val="black"/>
                </a:solidFill>
                <a:ea typeface="Arial MT"/>
                <a:cs typeface="Arial MT"/>
              </a:rPr>
              <a:t>Affinché gli studenti possano pensare, pianificare e agire in modo sostenibile e in armonia con l'ambiente, questa definizione pone una forte enfasi sullo sviluppo di conoscenze, abilità e attitudini di sostenibilità come quelle che abbiamo divulgato nelle quattro tabelle precedenti.</a:t>
            </a:r>
            <a:endParaRPr lang="it-IT" sz="1500" i="1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6FD50F9-517B-08A6-D579-A10F54C76138}"/>
              </a:ext>
            </a:extLst>
          </p:cNvPr>
          <p:cNvSpPr txBox="1"/>
          <p:nvPr/>
        </p:nvSpPr>
        <p:spPr>
          <a:xfrm>
            <a:off x="5402941" y="6453352"/>
            <a:ext cx="1175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Fonte: GreenComp</a:t>
            </a:r>
          </a:p>
        </p:txBody>
      </p:sp>
    </p:spTree>
    <p:extLst>
      <p:ext uri="{BB962C8B-B14F-4D97-AF65-F5344CB8AC3E}">
        <p14:creationId xmlns:p14="http://schemas.microsoft.com/office/powerpoint/2010/main" val="535972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106484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Fin dalla sua prima proposta formale nel 1960, l’</a:t>
            </a:r>
            <a:r>
              <a:rPr lang="it-IT" b="1" dirty="0">
                <a:solidFill>
                  <a:srgbClr val="001F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apprendimento trasformazionale </a:t>
            </a:r>
            <a:r>
              <a:rPr lang="it-IT" dirty="0">
                <a:solidFill>
                  <a:prstClr val="black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è stato spesso collegato all’educazione alla sostenibilità e alle idee correlate perché cerca di alterare radicalmente le nostre opinioni, atteggiamenti e comportamenti attraverso la riflessione su ciò che sappiamo e non sappiamo. 
</a:t>
            </a:r>
            <a:endParaRPr lang="it-IT" dirty="0">
              <a:solidFill>
                <a:prstClr val="black"/>
              </a:solidFill>
              <a:ea typeface="Arial MT"/>
              <a:cs typeface="Calibri" panose="020F0502020204030204" pitchFamily="34" charset="0"/>
            </a:endParaRPr>
          </a:p>
          <a:p>
            <a:pPr lvl="0" algn="just" fontAlgn="base"/>
            <a:r>
              <a:rPr lang="it-IT" dirty="0">
                <a:solidFill>
                  <a:prstClr val="black"/>
                </a:solidFill>
                <a:ea typeface="Arial MT"/>
                <a:cs typeface="Arial MT"/>
              </a:rPr>
              <a:t>Ci sfida a pensare in modo critico a come percepiamo ciò che ci circonda e al ruolo che svolgiamo in esso.</a:t>
            </a:r>
          </a:p>
          <a:p>
            <a:pPr lvl="0" algn="just" fontAlgn="base"/>
            <a:r>
              <a:rPr lang="it-IT" dirty="0">
                <a:solidFill>
                  <a:prstClr val="black"/>
                </a:solidFill>
                <a:ea typeface="Arial MT"/>
                <a:cs typeface="Arial MT"/>
              </a:rPr>
              <a:t> 
Al fine di riflettere e abbracciare la sostenibilità nei loro ruoli quotidiani di studenti, consumatori, produttori, professionisti, attivisti, responsabili politici, vicini, dipendenti, insegnanti e formatori, organizzazioni, comunità e società in generale, l'educazione alla sostenibilità mira a dotare gli studenti delle competenze necessarie.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18107C6-F71B-F849-B2D5-0DD0FE2EE875}"/>
              </a:ext>
            </a:extLst>
          </p:cNvPr>
          <p:cNvSpPr txBox="1"/>
          <p:nvPr/>
        </p:nvSpPr>
        <p:spPr>
          <a:xfrm>
            <a:off x="762529" y="1246054"/>
            <a:ext cx="10071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21B4A9"/>
                </a:solidFill>
              </a:rPr>
              <a:t>Sezione 2.2: Competenze di insegnamento e apprendimento della sostenibilità</a:t>
            </a:r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C0D8D9B0-5BE3-A679-0D40-D54A6A440E84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2: Competenze di Sostenibilità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BBC84A4-9D01-FE20-D7B2-0B4A51332FD2}"/>
              </a:ext>
            </a:extLst>
          </p:cNvPr>
          <p:cNvSpPr txBox="1"/>
          <p:nvPr/>
        </p:nvSpPr>
        <p:spPr>
          <a:xfrm>
            <a:off x="5402941" y="6453352"/>
            <a:ext cx="1175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Fonte: GreenComp</a:t>
            </a:r>
          </a:p>
        </p:txBody>
      </p:sp>
    </p:spTree>
    <p:extLst>
      <p:ext uri="{BB962C8B-B14F-4D97-AF65-F5344CB8AC3E}">
        <p14:creationId xmlns:p14="http://schemas.microsoft.com/office/powerpoint/2010/main" val="236789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1064842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it-IT">
                <a:solidFill>
                  <a:prstClr val="black"/>
                </a:solidFill>
                <a:ea typeface="Arial MT"/>
                <a:cs typeface="Calibri" panose="020F0502020204030204" pitchFamily="34" charset="0"/>
              </a:rPr>
              <a:t>L’obiettivo ultimo  dell’educazione alla sostenibilità è quello di indirizzare la persona e l’istituzione sociale attraverso un approccio olistico, quindi è visto alla stessa luce dell’apprendimento trasformazionale. Sia l’istruzione che la formazione sono incluse nell’apprendimento. È ciò che definiamo come segue:
 </a:t>
            </a:r>
            <a:endParaRPr lang="it-IT">
              <a:solidFill>
                <a:prstClr val="black"/>
              </a:solidFill>
              <a:ea typeface="Arial MT"/>
              <a:cs typeface="Arial MT"/>
            </a:endParaRPr>
          </a:p>
          <a:p>
            <a:pPr lvl="0" algn="just"/>
            <a:r>
              <a:rPr lang="it-IT" sz="2200" i="1">
                <a:solidFill>
                  <a:prstClr val="black"/>
                </a:solidFill>
                <a:ea typeface="Arial MT"/>
                <a:cs typeface="Calibri" panose="020F0502020204030204" pitchFamily="34" charset="0"/>
              </a:rPr>
              <a:t>L’apprendimento per la sostenibilità ambientale mira a coltivare una </a:t>
            </a:r>
            <a:r>
              <a:rPr lang="it-IT" sz="2200" b="1" i="1">
                <a:solidFill>
                  <a:srgbClr val="001F60"/>
                </a:solidFill>
                <a:ea typeface="Arial MT"/>
                <a:cs typeface="Calibri" panose="020F0502020204030204" pitchFamily="34" charset="0"/>
              </a:rPr>
              <a:t>mentalità sostenibile </a:t>
            </a:r>
            <a:r>
              <a:rPr lang="it-IT" sz="2200" i="1">
                <a:solidFill>
                  <a:prstClr val="black"/>
                </a:solidFill>
                <a:ea typeface="Arial MT"/>
                <a:cs typeface="Calibri" panose="020F0502020204030204" pitchFamily="34" charset="0"/>
              </a:rPr>
              <a:t>dall’infanzia all’età adulta con la consapevolezza che gli esseri umani fanno parte e dipendono dalla natura. Gli studenti sono dotati di conoscenze, abilità e attitudini che li aiutano a diventare </a:t>
            </a:r>
            <a:r>
              <a:rPr lang="it-IT" sz="2200" b="1" i="1">
                <a:solidFill>
                  <a:srgbClr val="001F60"/>
                </a:solidFill>
                <a:ea typeface="Arial MT"/>
                <a:cs typeface="Calibri" panose="020F0502020204030204" pitchFamily="34" charset="0"/>
              </a:rPr>
              <a:t>protagonisti del cambiamento </a:t>
            </a:r>
            <a:r>
              <a:rPr lang="it-IT" sz="2200" i="1">
                <a:solidFill>
                  <a:prstClr val="black"/>
                </a:solidFill>
                <a:ea typeface="Arial MT"/>
                <a:cs typeface="Calibri" panose="020F0502020204030204" pitchFamily="34" charset="0"/>
              </a:rPr>
              <a:t>e contribuiscono individualmente e collettivamente a plasmare il futuro entro i confini planetari.</a:t>
            </a:r>
            <a:endParaRPr lang="it-IT" sz="1500" i="1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1">
            <a:extLst>
              <a:ext uri="{FF2B5EF4-FFF2-40B4-BE49-F238E27FC236}">
                <a16:creationId xmlns:a16="http://schemas.microsoft.com/office/drawing/2014/main" id="{749915A9-6AEB-6039-04B2-24C99509B964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2: Competenze di Sostenibilità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12A6B67-72E2-BEEB-34C7-15443FD060FA}"/>
              </a:ext>
            </a:extLst>
          </p:cNvPr>
          <p:cNvSpPr txBox="1"/>
          <p:nvPr/>
        </p:nvSpPr>
        <p:spPr>
          <a:xfrm>
            <a:off x="5402941" y="6453352"/>
            <a:ext cx="11753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/>
              <a:t>Fonte: GreenComp</a:t>
            </a:r>
          </a:p>
        </p:txBody>
      </p:sp>
      <p:sp>
        <p:nvSpPr>
          <p:cNvPr id="4" name="CuadroTexto 6">
            <a:extLst>
              <a:ext uri="{FF2B5EF4-FFF2-40B4-BE49-F238E27FC236}">
                <a16:creationId xmlns:a16="http://schemas.microsoft.com/office/drawing/2014/main" id="{9EE27227-0411-3C34-19B5-65130275D53A}"/>
              </a:ext>
            </a:extLst>
          </p:cNvPr>
          <p:cNvSpPr txBox="1"/>
          <p:nvPr/>
        </p:nvSpPr>
        <p:spPr>
          <a:xfrm>
            <a:off x="762530" y="1246054"/>
            <a:ext cx="990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21B4A9"/>
                </a:solidFill>
              </a:rPr>
              <a:t>Sezione 2.2: Competenze di insegnamento e apprendimento della sostenibilità</a:t>
            </a:r>
          </a:p>
        </p:txBody>
      </p:sp>
    </p:spTree>
    <p:extLst>
      <p:ext uri="{BB962C8B-B14F-4D97-AF65-F5344CB8AC3E}">
        <p14:creationId xmlns:p14="http://schemas.microsoft.com/office/powerpoint/2010/main" val="287033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7">
            <a:extLst>
              <a:ext uri="{FF2B5EF4-FFF2-40B4-BE49-F238E27FC236}">
                <a16:creationId xmlns:a16="http://schemas.microsoft.com/office/drawing/2014/main" id="{937ADA07-67DE-E5D0-B252-9995FF3ABB92}"/>
              </a:ext>
            </a:extLst>
          </p:cNvPr>
          <p:cNvSpPr txBox="1"/>
          <p:nvPr/>
        </p:nvSpPr>
        <p:spPr>
          <a:xfrm>
            <a:off x="1466519" y="1836508"/>
            <a:ext cx="88125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it-IT" sz="1600">
                <a:ea typeface="Times New Roman" panose="02020603050405020304" pitchFamily="18" charset="0"/>
                <a:cs typeface="Calibri" panose="020F0502020204030204" pitchFamily="34" charset="0"/>
              </a:rPr>
              <a:t>GreenComp specifica una serie di competenze sostenibili da inserire nei programmi educativi.</a:t>
            </a:r>
            <a:endParaRPr lang="it-IT" sz="160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3" name="Rectangle 58">
            <a:extLst>
              <a:ext uri="{FF2B5EF4-FFF2-40B4-BE49-F238E27FC236}">
                <a16:creationId xmlns:a16="http://schemas.microsoft.com/office/drawing/2014/main" id="{6B319258-F16B-2EB0-0E29-9B57F9FAD53D}"/>
              </a:ext>
            </a:extLst>
          </p:cNvPr>
          <p:cNvSpPr/>
          <p:nvPr/>
        </p:nvSpPr>
        <p:spPr>
          <a:xfrm>
            <a:off x="1466519" y="1452628"/>
            <a:ext cx="14545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>
                <a:solidFill>
                  <a:srgbClr val="FAB632"/>
                </a:solidFill>
                <a:ea typeface="Roboto" charset="0"/>
                <a:cs typeface="Poppins" pitchFamily="2" charset="77"/>
              </a:rPr>
              <a:t>GreenComp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95B9E180-2BEC-1766-D9F4-930972205FFC}"/>
              </a:ext>
            </a:extLst>
          </p:cNvPr>
          <p:cNvSpPr>
            <a:spLocks/>
          </p:cNvSpPr>
          <p:nvPr/>
        </p:nvSpPr>
        <p:spPr bwMode="auto">
          <a:xfrm>
            <a:off x="550864" y="563441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it-IT" sz="3600" b="1">
                <a:solidFill>
                  <a:srgbClr val="EA4E46"/>
                </a:solidFill>
                <a:ea typeface="Roboto" charset="0"/>
                <a:cs typeface="Poppins" pitchFamily="2" charset="77"/>
                <a:sym typeface="Bebas Neue" charset="0"/>
              </a:rPr>
              <a:t>Riassumendo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1A44CC-5B66-0C31-488E-20E25E214311}"/>
              </a:ext>
            </a:extLst>
          </p:cNvPr>
          <p:cNvSpPr txBox="1"/>
          <p:nvPr/>
        </p:nvSpPr>
        <p:spPr>
          <a:xfrm>
            <a:off x="1304082" y="1326645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BAAEBED9-E80A-3482-6CBD-7DD6EAF70752}"/>
              </a:ext>
            </a:extLst>
          </p:cNvPr>
          <p:cNvSpPr txBox="1"/>
          <p:nvPr/>
        </p:nvSpPr>
        <p:spPr>
          <a:xfrm>
            <a:off x="3748464" y="2911818"/>
            <a:ext cx="8081498" cy="64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it-IT" altLang="es-ES" sz="1600">
                <a:cs typeface="Calibri" panose="020F0502020204030204" pitchFamily="34" charset="0"/>
              </a:rPr>
              <a:t>Integrare la sostenibilità nelle nostre istituzioni educative e formative al fine di salvaguardare l’ambiente e la salute pubblica.</a:t>
            </a:r>
            <a:endParaRPr lang="it-IT" sz="1600">
              <a:ea typeface="Lato Light" charset="0"/>
              <a:cs typeface="Poppins" pitchFamily="2" charset="77"/>
            </a:endParaRPr>
          </a:p>
        </p:txBody>
      </p:sp>
      <p:sp>
        <p:nvSpPr>
          <p:cNvPr id="9" name="Rectangle 58">
            <a:extLst>
              <a:ext uri="{FF2B5EF4-FFF2-40B4-BE49-F238E27FC236}">
                <a16:creationId xmlns:a16="http://schemas.microsoft.com/office/drawing/2014/main" id="{0C877272-F220-4842-4D58-DD7C1CFC4750}"/>
              </a:ext>
            </a:extLst>
          </p:cNvPr>
          <p:cNvSpPr/>
          <p:nvPr/>
        </p:nvSpPr>
        <p:spPr>
          <a:xfrm>
            <a:off x="3748464" y="2516579"/>
            <a:ext cx="26921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>
                <a:solidFill>
                  <a:srgbClr val="FAB632"/>
                </a:solidFill>
                <a:ea typeface="Roboto" charset="0"/>
                <a:cs typeface="Poppins" pitchFamily="2" charset="77"/>
              </a:rPr>
              <a:t>Obiettivi di GreenComp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47263D-2F68-6194-71DF-873CAFA5448C}"/>
              </a:ext>
            </a:extLst>
          </p:cNvPr>
          <p:cNvSpPr txBox="1"/>
          <p:nvPr/>
        </p:nvSpPr>
        <p:spPr>
          <a:xfrm>
            <a:off x="3548671" y="2367793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17" name="TextBox 57">
            <a:extLst>
              <a:ext uri="{FF2B5EF4-FFF2-40B4-BE49-F238E27FC236}">
                <a16:creationId xmlns:a16="http://schemas.microsoft.com/office/drawing/2014/main" id="{3613FFA6-CD4C-3149-E2EC-25BA75B76A3E}"/>
              </a:ext>
            </a:extLst>
          </p:cNvPr>
          <p:cNvSpPr txBox="1"/>
          <p:nvPr/>
        </p:nvSpPr>
        <p:spPr>
          <a:xfrm>
            <a:off x="5795506" y="3963432"/>
            <a:ext cx="6558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sz="1600">
                <a:ea typeface="Times New Roman" panose="02020603050405020304" pitchFamily="18" charset="0"/>
                <a:cs typeface="Calibri" panose="020F0502020204030204" pitchFamily="34" charset="0"/>
              </a:rPr>
              <a:t>Una competenza di sostenibilità consente agli studenti di incarnare i valori della sostenibilità.</a:t>
            </a:r>
            <a:endParaRPr lang="it-IT" sz="160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18" name="Rectangle 58">
            <a:extLst>
              <a:ext uri="{FF2B5EF4-FFF2-40B4-BE49-F238E27FC236}">
                <a16:creationId xmlns:a16="http://schemas.microsoft.com/office/drawing/2014/main" id="{7FD63D42-58E3-1CA9-9C37-E9B4648A7975}"/>
              </a:ext>
            </a:extLst>
          </p:cNvPr>
          <p:cNvSpPr/>
          <p:nvPr/>
        </p:nvSpPr>
        <p:spPr>
          <a:xfrm>
            <a:off x="5793038" y="3589496"/>
            <a:ext cx="31224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000" b="1">
                <a:solidFill>
                  <a:srgbClr val="FAB632"/>
                </a:solidFill>
                <a:ea typeface="Roboto" charset="0"/>
                <a:cs typeface="Poppins" pitchFamily="2" charset="77"/>
              </a:rPr>
              <a:t>Competenze di sostenibilità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83558B3-24CD-4182-C0A9-97857EB83CDA}"/>
              </a:ext>
            </a:extLst>
          </p:cNvPr>
          <p:cNvSpPr txBox="1"/>
          <p:nvPr/>
        </p:nvSpPr>
        <p:spPr>
          <a:xfrm>
            <a:off x="5633068" y="3475290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20" name="TextBox 57">
            <a:extLst>
              <a:ext uri="{FF2B5EF4-FFF2-40B4-BE49-F238E27FC236}">
                <a16:creationId xmlns:a16="http://schemas.microsoft.com/office/drawing/2014/main" id="{336C45C5-EE40-869E-61C4-E725A323544C}"/>
              </a:ext>
            </a:extLst>
          </p:cNvPr>
          <p:cNvSpPr txBox="1"/>
          <p:nvPr/>
        </p:nvSpPr>
        <p:spPr>
          <a:xfrm>
            <a:off x="7951651" y="5108275"/>
            <a:ext cx="40616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ea typeface="Arial MT"/>
                <a:cs typeface="Calibri" panose="020F0502020204030204" pitchFamily="34" charset="0"/>
              </a:rPr>
              <a:t>Imparare la sostenibilità ambientale 
mira a coltivare una mentalità sostenibile con la consapevolezza che gli esseri umani fanno parte e dipendono dalla natura.</a:t>
            </a:r>
            <a:endParaRPr lang="it-IT" sz="1600">
              <a:ea typeface="Lato Light" charset="0"/>
              <a:cs typeface="Poppins" pitchFamily="2" charset="77"/>
            </a:endParaRPr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5A5FAAA9-7316-ABD8-30B5-73E3456F8876}"/>
              </a:ext>
            </a:extLst>
          </p:cNvPr>
          <p:cNvSpPr/>
          <p:nvPr/>
        </p:nvSpPr>
        <p:spPr>
          <a:xfrm>
            <a:off x="7951651" y="4436592"/>
            <a:ext cx="40616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Competenze di insegnamento e apprendimento della sostenibilità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1BFE534-9019-E1B9-2D08-AF217A517A4A}"/>
              </a:ext>
            </a:extLst>
          </p:cNvPr>
          <p:cNvSpPr txBox="1"/>
          <p:nvPr/>
        </p:nvSpPr>
        <p:spPr>
          <a:xfrm>
            <a:off x="7789213" y="4478769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17483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8">
            <a:extLst>
              <a:ext uri="{FF2B5EF4-FFF2-40B4-BE49-F238E27FC236}">
                <a16:creationId xmlns:a16="http://schemas.microsoft.com/office/drawing/2014/main" id="{A58BF713-33BB-FB57-9A14-44C3A15664BA}"/>
              </a:ext>
            </a:extLst>
          </p:cNvPr>
          <p:cNvSpPr>
            <a:spLocks/>
          </p:cNvSpPr>
          <p:nvPr/>
        </p:nvSpPr>
        <p:spPr bwMode="auto">
          <a:xfrm>
            <a:off x="550864" y="267874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it-IT" sz="3600" b="1">
                <a:solidFill>
                  <a:srgbClr val="21B4A9"/>
                </a:solidFill>
              </a:rPr>
              <a:t>Test di autovalutazione: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432736" y="821872"/>
            <a:ext cx="9326528" cy="5862645"/>
            <a:chOff x="1298411" y="821872"/>
            <a:chExt cx="9326528" cy="5862645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8BD6354-DAE3-FDD2-9126-269674E76A8A}"/>
                </a:ext>
              </a:extLst>
            </p:cNvPr>
            <p:cNvSpPr/>
            <p:nvPr/>
          </p:nvSpPr>
          <p:spPr>
            <a:xfrm>
              <a:off x="1298411" y="821872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redondeado 2">
              <a:extLst>
                <a:ext uri="{FF2B5EF4-FFF2-40B4-BE49-F238E27FC236}">
                  <a16:creationId xmlns:a16="http://schemas.microsoft.com/office/drawing/2014/main" id="{FD367A6C-EBA9-79A8-7837-B419AB6D5FF0}"/>
                </a:ext>
              </a:extLst>
            </p:cNvPr>
            <p:cNvSpPr/>
            <p:nvPr/>
          </p:nvSpPr>
          <p:spPr>
            <a:xfrm>
              <a:off x="1298411" y="821872"/>
              <a:ext cx="4518286" cy="42203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/>
                <a:t>Il GreenComp </a:t>
              </a:r>
              <a:r>
                <a:rPr lang="it-IT" dirty="0"/>
                <a:t>era previsto dal Green Deal</a:t>
              </a:r>
            </a:p>
          </p:txBody>
        </p:sp>
        <p:sp>
          <p:nvSpPr>
            <p:cNvPr id="8" name="TextBox 59">
              <a:extLst>
                <a:ext uri="{FF2B5EF4-FFF2-40B4-BE49-F238E27FC236}">
                  <a16:creationId xmlns:a16="http://schemas.microsoft.com/office/drawing/2014/main" id="{36E3134E-5D90-7486-82EB-DDE31CCFC4A8}"/>
                </a:ext>
              </a:extLst>
            </p:cNvPr>
            <p:cNvSpPr txBox="1"/>
            <p:nvPr/>
          </p:nvSpPr>
          <p:spPr>
            <a:xfrm>
              <a:off x="1588368" y="1203953"/>
              <a:ext cx="1035444" cy="9543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Vero
Falso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E9A5348-FCF9-A995-E603-4FC64C50A981}"/>
                </a:ext>
              </a:extLst>
            </p:cNvPr>
            <p:cNvSpPr/>
            <p:nvPr/>
          </p:nvSpPr>
          <p:spPr>
            <a:xfrm>
              <a:off x="6106653" y="821872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redondeado 2">
              <a:extLst>
                <a:ext uri="{FF2B5EF4-FFF2-40B4-BE49-F238E27FC236}">
                  <a16:creationId xmlns:a16="http://schemas.microsoft.com/office/drawing/2014/main" id="{1A53E313-0DC3-5B6E-338C-9BF294AE31D4}"/>
                </a:ext>
              </a:extLst>
            </p:cNvPr>
            <p:cNvSpPr/>
            <p:nvPr/>
          </p:nvSpPr>
          <p:spPr>
            <a:xfrm>
              <a:off x="6106653" y="821872"/>
              <a:ext cx="4518286" cy="553998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/>
                <a:t>L’apprendimento delle competenze di sostenibilità è collegato a:</a:t>
              </a:r>
            </a:p>
          </p:txBody>
        </p:sp>
        <p:sp>
          <p:nvSpPr>
            <p:cNvPr id="15" name="TextBox 59">
              <a:extLst>
                <a:ext uri="{FF2B5EF4-FFF2-40B4-BE49-F238E27FC236}">
                  <a16:creationId xmlns:a16="http://schemas.microsoft.com/office/drawing/2014/main" id="{9F684A7D-2502-889D-AD01-A82D5FD65C00}"/>
                </a:ext>
              </a:extLst>
            </p:cNvPr>
            <p:cNvSpPr txBox="1"/>
            <p:nvPr/>
          </p:nvSpPr>
          <p:spPr>
            <a:xfrm>
              <a:off x="6396609" y="1203953"/>
              <a:ext cx="3890315" cy="1416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Apprendimento trasformazionale
Apprendimento della co-creazione
Apprendimento duale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CBA2D687-85CD-D36B-FF71-A9FBE53280CA}"/>
                </a:ext>
              </a:extLst>
            </p:cNvPr>
            <p:cNvSpPr/>
            <p:nvPr/>
          </p:nvSpPr>
          <p:spPr>
            <a:xfrm>
              <a:off x="1298411" y="2899425"/>
              <a:ext cx="4518286" cy="1837678"/>
            </a:xfrm>
            <a:prstGeom prst="rect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redondeado 2">
              <a:extLst>
                <a:ext uri="{FF2B5EF4-FFF2-40B4-BE49-F238E27FC236}">
                  <a16:creationId xmlns:a16="http://schemas.microsoft.com/office/drawing/2014/main" id="{9B376885-B5A0-0D84-31FF-068CA7DB7104}"/>
                </a:ext>
              </a:extLst>
            </p:cNvPr>
            <p:cNvSpPr/>
            <p:nvPr/>
          </p:nvSpPr>
          <p:spPr>
            <a:xfrm>
              <a:off x="1298411" y="2899425"/>
              <a:ext cx="4518286" cy="422030"/>
            </a:xfrm>
            <a:prstGeom prst="roundRect">
              <a:avLst/>
            </a:prstGeom>
            <a:solidFill>
              <a:srgbClr val="EA4E46"/>
            </a:solidFill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/>
                <a:t>Quante competenze ha il quadro?</a:t>
              </a:r>
            </a:p>
          </p:txBody>
        </p:sp>
        <p:sp>
          <p:nvSpPr>
            <p:cNvPr id="20" name="TextBox 59">
              <a:extLst>
                <a:ext uri="{FF2B5EF4-FFF2-40B4-BE49-F238E27FC236}">
                  <a16:creationId xmlns:a16="http://schemas.microsoft.com/office/drawing/2014/main" id="{4F0CB8F7-6904-7B27-42F0-BE74C5AF6A24}"/>
                </a:ext>
              </a:extLst>
            </p:cNvPr>
            <p:cNvSpPr txBox="1"/>
            <p:nvPr/>
          </p:nvSpPr>
          <p:spPr>
            <a:xfrm>
              <a:off x="1588368" y="3281506"/>
              <a:ext cx="103544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10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11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12</a:t>
              </a: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E3AFAB4E-158C-AA74-7C67-3431439FBF02}"/>
                </a:ext>
              </a:extLst>
            </p:cNvPr>
            <p:cNvSpPr/>
            <p:nvPr/>
          </p:nvSpPr>
          <p:spPr>
            <a:xfrm>
              <a:off x="6106653" y="2919221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Rectángulo redondeado 2">
              <a:extLst>
                <a:ext uri="{FF2B5EF4-FFF2-40B4-BE49-F238E27FC236}">
                  <a16:creationId xmlns:a16="http://schemas.microsoft.com/office/drawing/2014/main" id="{7AA4056B-DE9C-25A0-B7EA-7CC004411C2D}"/>
                </a:ext>
              </a:extLst>
            </p:cNvPr>
            <p:cNvSpPr/>
            <p:nvPr/>
          </p:nvSpPr>
          <p:spPr>
            <a:xfrm>
              <a:off x="6106653" y="2919221"/>
              <a:ext cx="4518286" cy="42203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/>
                <a:t>Quante aree ha il quadro?</a:t>
              </a:r>
            </a:p>
          </p:txBody>
        </p:sp>
        <p:sp>
          <p:nvSpPr>
            <p:cNvPr id="25" name="TextBox 59">
              <a:extLst>
                <a:ext uri="{FF2B5EF4-FFF2-40B4-BE49-F238E27FC236}">
                  <a16:creationId xmlns:a16="http://schemas.microsoft.com/office/drawing/2014/main" id="{7CED6AEE-1E23-0C4B-58E9-5C8E82CB90C4}"/>
                </a:ext>
              </a:extLst>
            </p:cNvPr>
            <p:cNvSpPr txBox="1"/>
            <p:nvPr/>
          </p:nvSpPr>
          <p:spPr>
            <a:xfrm>
              <a:off x="6396610" y="3301302"/>
              <a:ext cx="103544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3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4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5</a:t>
              </a: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FD24C3A-1E71-1242-AB69-73DE74EC3031}"/>
                </a:ext>
              </a:extLst>
            </p:cNvPr>
            <p:cNvSpPr/>
            <p:nvPr/>
          </p:nvSpPr>
          <p:spPr>
            <a:xfrm>
              <a:off x="3730048" y="4846839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ctángulo redondeado 2">
              <a:extLst>
                <a:ext uri="{FF2B5EF4-FFF2-40B4-BE49-F238E27FC236}">
                  <a16:creationId xmlns:a16="http://schemas.microsoft.com/office/drawing/2014/main" id="{F874651E-567B-3E48-135B-076292839DE2}"/>
                </a:ext>
              </a:extLst>
            </p:cNvPr>
            <p:cNvSpPr/>
            <p:nvPr/>
          </p:nvSpPr>
          <p:spPr>
            <a:xfrm>
              <a:off x="3736590" y="4847730"/>
              <a:ext cx="4518286" cy="523588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/>
                <a:t>Quale SDG è cruciale per lo sviluppo sostenibile?</a:t>
              </a:r>
            </a:p>
          </p:txBody>
        </p:sp>
        <p:sp>
          <p:nvSpPr>
            <p:cNvPr id="35" name="TextBox 59">
              <a:extLst>
                <a:ext uri="{FF2B5EF4-FFF2-40B4-BE49-F238E27FC236}">
                  <a16:creationId xmlns:a16="http://schemas.microsoft.com/office/drawing/2014/main" id="{674A5952-A0EB-9863-C11F-8431C65043C7}"/>
                </a:ext>
              </a:extLst>
            </p:cNvPr>
            <p:cNvSpPr txBox="1"/>
            <p:nvPr/>
          </p:nvSpPr>
          <p:spPr>
            <a:xfrm>
              <a:off x="4020005" y="5228920"/>
              <a:ext cx="1035444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SDG 3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SDG 4</a:t>
              </a: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it-IT" sz="1600">
                  <a:ea typeface="Lato Light" panose="020F0502020204030203" pitchFamily="34" charset="0"/>
                  <a:cs typeface="Abhaya Libre" panose="02000603000000000000" pitchFamily="2" charset="77"/>
                </a:rPr>
                <a:t>SDG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714367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4849426" y="4214219"/>
            <a:ext cx="195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>
                <a:solidFill>
                  <a:srgbClr val="EA4E46"/>
                </a:solidFill>
              </a:rPr>
              <a:t>moreproject.eu</a:t>
            </a:r>
            <a:endParaRPr lang="es-ES" sz="2000" b="1" dirty="0">
              <a:solidFill>
                <a:srgbClr val="EA4E46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ACDBC3-9678-20DC-880B-3CFA0228D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9123889" y="327888"/>
            <a:ext cx="2766269" cy="1225704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4699961" y="3306278"/>
            <a:ext cx="2249798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300" b="1" dirty="0"/>
              <a:t>GRAZIE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ED32E5E5-035C-E18A-3499-DA5C483B30CD}"/>
              </a:ext>
            </a:extLst>
          </p:cNvPr>
          <p:cNvSpPr txBox="1"/>
          <p:nvPr/>
        </p:nvSpPr>
        <p:spPr>
          <a:xfrm>
            <a:off x="11984182" y="338050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191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A1A93D8-94C5-0D15-38A4-0363CD976E15}"/>
              </a:ext>
            </a:extLst>
          </p:cNvPr>
          <p:cNvSpPr/>
          <p:nvPr/>
        </p:nvSpPr>
        <p:spPr>
          <a:xfrm>
            <a:off x="736019" y="1428954"/>
            <a:ext cx="42500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it-IT">
                <a:ea typeface="Calibri" panose="020F0502020204030204" pitchFamily="34" charset="0"/>
                <a:cs typeface="Times New Roman" panose="02020603050405020304" pitchFamily="18" charset="0"/>
              </a:rPr>
              <a:t>Alla fine di questo modulo sarai in grado di: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75F4DA-1D2D-2E85-798B-2E20901FABB7}"/>
              </a:ext>
            </a:extLst>
          </p:cNvPr>
          <p:cNvSpPr txBox="1"/>
          <p:nvPr/>
        </p:nvSpPr>
        <p:spPr>
          <a:xfrm>
            <a:off x="925734" y="1998079"/>
            <a:ext cx="8230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21B4A9"/>
                </a:solidFill>
              </a:rPr>
              <a:t>Obiettivo 1:	Comprendere il background e la </a:t>
            </a:r>
            <a:r>
              <a:rPr lang="it-IT" b="1" i="1" dirty="0">
                <a:solidFill>
                  <a:srgbClr val="21B4A9"/>
                </a:solidFill>
              </a:rPr>
              <a:t>ratio</a:t>
            </a:r>
            <a:r>
              <a:rPr lang="it-IT" b="1" dirty="0">
                <a:solidFill>
                  <a:srgbClr val="21B4A9"/>
                </a:solidFill>
              </a:rPr>
              <a:t> del GreenComp framework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ED44BF-40AF-2BEE-0357-B22F72454536}"/>
              </a:ext>
            </a:extLst>
          </p:cNvPr>
          <p:cNvSpPr txBox="1"/>
          <p:nvPr/>
        </p:nvSpPr>
        <p:spPr>
          <a:xfrm>
            <a:off x="925733" y="2714175"/>
            <a:ext cx="7758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solidFill>
                  <a:srgbClr val="FAB632"/>
                </a:solidFill>
              </a:rPr>
              <a:t>Obiettivo 2:	Familiarizzare con il concetto di Competenze di Sostenibilità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344EB84-98E8-0309-1362-1627A0474B0A}"/>
              </a:ext>
            </a:extLst>
          </p:cNvPr>
          <p:cNvSpPr txBox="1"/>
          <p:nvPr/>
        </p:nvSpPr>
        <p:spPr>
          <a:xfrm>
            <a:off x="916116" y="3468332"/>
            <a:ext cx="749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>
                <a:solidFill>
                  <a:srgbClr val="EA4E46"/>
                </a:solidFill>
              </a:rPr>
              <a:t>Obiettivo 3:	Acquisire i fondamenti delle competenze di sostenibilità 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9AB429A-ED9C-DFC4-79F0-9A10ADFDBA4D}"/>
              </a:ext>
            </a:extLst>
          </p:cNvPr>
          <p:cNvSpPr txBox="1"/>
          <p:nvPr/>
        </p:nvSpPr>
        <p:spPr>
          <a:xfrm>
            <a:off x="599478" y="585038"/>
            <a:ext cx="4576204" cy="7912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it-IT" sz="3600" b="1">
                <a:solidFill>
                  <a:srgbClr val="FAB632"/>
                </a:solidFill>
                <a:cs typeface="Arima Madurai Semi" pitchFamily="2" charset="77"/>
              </a:rPr>
              <a:t>Obiettivi e traguardi:</a:t>
            </a:r>
            <a:endParaRPr lang="it-IT" sz="3600">
              <a:solidFill>
                <a:srgbClr val="FAB632"/>
              </a:solidFill>
            </a:endParaRPr>
          </a:p>
        </p:txBody>
      </p:sp>
      <p:sp>
        <p:nvSpPr>
          <p:cNvPr id="14" name="Hexágono 13">
            <a:extLst>
              <a:ext uri="{FF2B5EF4-FFF2-40B4-BE49-F238E27FC236}">
                <a16:creationId xmlns:a16="http://schemas.microsoft.com/office/drawing/2014/main" id="{0E8A8AD6-1489-684A-6482-F07AB13B34F3}"/>
              </a:ext>
            </a:extLst>
          </p:cNvPr>
          <p:cNvSpPr/>
          <p:nvPr/>
        </p:nvSpPr>
        <p:spPr>
          <a:xfrm>
            <a:off x="615376" y="2781968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Hexágono 14">
            <a:extLst>
              <a:ext uri="{FF2B5EF4-FFF2-40B4-BE49-F238E27FC236}">
                <a16:creationId xmlns:a16="http://schemas.microsoft.com/office/drawing/2014/main" id="{7E426769-34E4-624B-CB35-98F1820F97A5}"/>
              </a:ext>
            </a:extLst>
          </p:cNvPr>
          <p:cNvSpPr/>
          <p:nvPr/>
        </p:nvSpPr>
        <p:spPr>
          <a:xfrm>
            <a:off x="615376" y="3536125"/>
            <a:ext cx="284085" cy="233746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Hexágono 15">
            <a:extLst>
              <a:ext uri="{FF2B5EF4-FFF2-40B4-BE49-F238E27FC236}">
                <a16:creationId xmlns:a16="http://schemas.microsoft.com/office/drawing/2014/main" id="{1F308F90-D007-A240-4700-CA2C63F00806}"/>
              </a:ext>
            </a:extLst>
          </p:cNvPr>
          <p:cNvSpPr/>
          <p:nvPr/>
        </p:nvSpPr>
        <p:spPr>
          <a:xfrm>
            <a:off x="601557" y="2058938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91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499539" y="1591104"/>
            <a:ext cx="3029990" cy="3524420"/>
            <a:chOff x="1499539" y="1591104"/>
            <a:chExt cx="3029990" cy="3524420"/>
          </a:xfrm>
        </p:grpSpPr>
        <p:sp>
          <p:nvSpPr>
            <p:cNvPr id="6" name="TextBox 30">
              <a:extLst>
                <a:ext uri="{FF2B5EF4-FFF2-40B4-BE49-F238E27FC236}">
                  <a16:creationId xmlns:a16="http://schemas.microsoft.com/office/drawing/2014/main" id="{77A485F4-3CA6-79D5-696A-6130E70FADCD}"/>
                </a:ext>
              </a:extLst>
            </p:cNvPr>
            <p:cNvSpPr txBox="1"/>
            <p:nvPr/>
          </p:nvSpPr>
          <p:spPr>
            <a:xfrm>
              <a:off x="2129362" y="3238647"/>
              <a:ext cx="2400167" cy="10213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lnSpc>
                  <a:spcPts val="2500"/>
                </a:lnSpc>
                <a:defRPr/>
              </a:pPr>
              <a:r>
                <a:rPr lang="it-IT" sz="1400" dirty="0">
                  <a:solidFill>
                    <a:prstClr val="black"/>
                  </a:solidFill>
                  <a:ea typeface="Lato Light" panose="020F0502020204030203" pitchFamily="34" charset="0"/>
                  <a:cs typeface="Abhaya Libre" panose="02000603000000000000" pitchFamily="2" charset="77"/>
                </a:rPr>
                <a:t>GreenComp: cos'è
GreenComp: obiettivo
GreenComp: metodologia</a:t>
              </a:r>
              <a:endParaRPr kumimoji="0" lang="it-IT" sz="14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7" name="TextBox 31">
              <a:extLst>
                <a:ext uri="{FF2B5EF4-FFF2-40B4-BE49-F238E27FC236}">
                  <a16:creationId xmlns:a16="http://schemas.microsoft.com/office/drawing/2014/main" id="{8E8AC566-283A-0A1B-78D2-D3D0C0AD36C3}"/>
                </a:ext>
              </a:extLst>
            </p:cNvPr>
            <p:cNvSpPr txBox="1"/>
            <p:nvPr/>
          </p:nvSpPr>
          <p:spPr>
            <a:xfrm>
              <a:off x="2183453" y="2654600"/>
              <a:ext cx="22058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1600" b="1" dirty="0">
                  <a:solidFill>
                    <a:srgbClr val="21B4A9"/>
                  </a:solidFill>
                  <a:ea typeface="Nunito Bold" charset="0"/>
                  <a:cs typeface="Abhaya Libre SemiBold" panose="02000603000000000000" pitchFamily="2" charset="77"/>
                </a:rPr>
                <a:t>GreenComp</a:t>
              </a:r>
              <a:endParaRPr kumimoji="0" lang="it-IT" sz="1600" b="1" i="0" u="none" strike="noStrike" kern="1200" cap="none" spc="0" normalizeH="0" baseline="0" dirty="0">
                <a:ln>
                  <a:noFill/>
                </a:ln>
                <a:solidFill>
                  <a:srgbClr val="21B4A9"/>
                </a:solidFill>
                <a:effectLst/>
                <a:uLnTx/>
                <a:uFillTx/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12" name="Hexágono 11">
              <a:extLst>
                <a:ext uri="{FF2B5EF4-FFF2-40B4-BE49-F238E27FC236}">
                  <a16:creationId xmlns:a16="http://schemas.microsoft.com/office/drawing/2014/main" id="{A1520AF7-7D75-4A99-4098-DF0F175E1FA0}"/>
                </a:ext>
              </a:extLst>
            </p:cNvPr>
            <p:cNvSpPr/>
            <p:nvPr/>
          </p:nvSpPr>
          <p:spPr>
            <a:xfrm>
              <a:off x="1802332" y="2707004"/>
              <a:ext cx="284085" cy="233746"/>
            </a:xfrm>
            <a:prstGeom prst="hexagon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7" name="Hexágono 16">
              <a:extLst>
                <a:ext uri="{FF2B5EF4-FFF2-40B4-BE49-F238E27FC236}">
                  <a16:creationId xmlns:a16="http://schemas.microsoft.com/office/drawing/2014/main" id="{B46DE24D-9478-920F-864E-C09D9DEBE847}"/>
                </a:ext>
              </a:extLst>
            </p:cNvPr>
            <p:cNvSpPr/>
            <p:nvPr/>
          </p:nvSpPr>
          <p:spPr>
            <a:xfrm rot="5400000">
              <a:off x="1298380" y="1927554"/>
              <a:ext cx="3389129" cy="2986811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0A38A549-76FD-6E57-D291-B6EED3BA8E98}"/>
                </a:ext>
              </a:extLst>
            </p:cNvPr>
            <p:cNvSpPr txBox="1"/>
            <p:nvPr/>
          </p:nvSpPr>
          <p:spPr>
            <a:xfrm>
              <a:off x="1788802" y="3219819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AB632"/>
                  </a:solidFill>
                  <a:effectLst/>
                  <a:uLnTx/>
                  <a:uFillTx/>
                  <a:ea typeface="+mn-ea"/>
                  <a:cs typeface="+mn-cs"/>
                </a:rPr>
                <a:t>+</a:t>
              </a:r>
              <a:r>
                <a:rPr kumimoji="0" lang="es-E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B4A9"/>
                  </a:solidFill>
                  <a:effectLst/>
                  <a:uLnTx/>
                  <a:uFillTx/>
                  <a:ea typeface="+mn-ea"/>
                  <a:cs typeface="+mn-cs"/>
                </a:rPr>
                <a:t>+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A4E46"/>
                  </a:solidFill>
                  <a:effectLst/>
                  <a:uLnTx/>
                  <a:uFillTx/>
                  <a:ea typeface="+mn-ea"/>
                  <a:cs typeface="+mn-cs"/>
                </a:rPr>
                <a:t>+</a:t>
              </a:r>
              <a:endPara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21B4A9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776D0560-21FD-4276-CEF9-64B27A0DAB74}"/>
                </a:ext>
              </a:extLst>
            </p:cNvPr>
            <p:cNvSpPr txBox="1"/>
            <p:nvPr/>
          </p:nvSpPr>
          <p:spPr>
            <a:xfrm rot="17798017">
              <a:off x="3555231" y="1278832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EA4E46"/>
                  </a:solidFill>
                  <a:effectLst/>
                  <a:uLnTx/>
                  <a:uFillTx/>
                  <a:ea typeface="+mn-ea"/>
                  <a:cs typeface="+mn-cs"/>
                </a:rPr>
                <a:t>+</a:t>
              </a:r>
              <a:r>
                <a:rPr kumimoji="0" lang="es-E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FAB632"/>
                  </a:solidFill>
                  <a:effectLst/>
                  <a:uLnTx/>
                  <a:uFillTx/>
                  <a:ea typeface="+mn-ea"/>
                  <a:cs typeface="+mn-cs"/>
                </a:rPr>
                <a:t>+</a:t>
              </a:r>
              <a:r>
                <a:rPr kumimoji="0" lang="es-E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21B4A9"/>
                  </a:solidFill>
                  <a:effectLst/>
                  <a:uLnTx/>
                  <a:uFillTx/>
                  <a:ea typeface="+mn-ea"/>
                  <a:cs typeface="+mn-cs"/>
                </a:rPr>
                <a:t>+</a:t>
              </a:r>
            </a:p>
          </p:txBody>
        </p:sp>
      </p:grpSp>
      <p:sp>
        <p:nvSpPr>
          <p:cNvPr id="8" name="TextBox 21">
            <a:extLst>
              <a:ext uri="{FF2B5EF4-FFF2-40B4-BE49-F238E27FC236}">
                <a16:creationId xmlns:a16="http://schemas.microsoft.com/office/drawing/2014/main" id="{C775DD3A-1C18-934A-44D8-CABE89914C88}"/>
              </a:ext>
            </a:extLst>
          </p:cNvPr>
          <p:cNvSpPr txBox="1"/>
          <p:nvPr/>
        </p:nvSpPr>
        <p:spPr>
          <a:xfrm>
            <a:off x="7218962" y="3184582"/>
            <a:ext cx="2646661" cy="134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2500"/>
              </a:lnSpc>
              <a:defRPr/>
            </a:pPr>
            <a:r>
              <a:rPr lang="it-IT" sz="1400" dirty="0">
                <a:solidFill>
                  <a:prstClr val="black"/>
                </a:solidFill>
                <a:ea typeface="Lato Light" panose="020F0502020204030203" pitchFamily="34" charset="0"/>
                <a:cs typeface="Abhaya Libre" panose="02000603000000000000" pitchFamily="2" charset="77"/>
              </a:rPr>
              <a:t>Cosa sono le competenze di sostenibilità
Competenze di insegnamento e apprendimento della sostenibilità </a:t>
            </a:r>
            <a:endParaRPr kumimoji="0" lang="it-IT" sz="14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Lato Light" panose="020F0502020204030203" pitchFamily="34" charset="0"/>
              <a:cs typeface="Abhaya Libre" panose="02000603000000000000" pitchFamily="2" charset="77"/>
            </a:endParaRPr>
          </a:p>
        </p:txBody>
      </p:sp>
      <p:sp>
        <p:nvSpPr>
          <p:cNvPr id="9" name="TextBox 22">
            <a:extLst>
              <a:ext uri="{FF2B5EF4-FFF2-40B4-BE49-F238E27FC236}">
                <a16:creationId xmlns:a16="http://schemas.microsoft.com/office/drawing/2014/main" id="{C2F0F6C9-72D9-2CD8-3E03-942BD3E33F65}"/>
              </a:ext>
            </a:extLst>
          </p:cNvPr>
          <p:cNvSpPr txBox="1"/>
          <p:nvPr/>
        </p:nvSpPr>
        <p:spPr>
          <a:xfrm>
            <a:off x="7615245" y="2506142"/>
            <a:ext cx="22879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it-IT" sz="1600" b="1">
                <a:solidFill>
                  <a:srgbClr val="FAB632"/>
                </a:solidFill>
                <a:ea typeface="Nunito Bold" charset="0"/>
                <a:cs typeface="Abhaya Libre SemiBold" panose="02000603000000000000" pitchFamily="2" charset="77"/>
              </a:rPr>
              <a:t>Competenze di sostenibilità</a:t>
            </a:r>
            <a:endParaRPr kumimoji="0" lang="it-IT" sz="1600" b="1" i="0" u="none" strike="noStrike" kern="1200" cap="none" spc="0" normalizeH="0" baseline="0">
              <a:ln>
                <a:noFill/>
              </a:ln>
              <a:solidFill>
                <a:srgbClr val="FAB632"/>
              </a:solidFill>
              <a:effectLst/>
              <a:uLnTx/>
              <a:uFillTx/>
              <a:ea typeface="Nunito Bold" charset="0"/>
              <a:cs typeface="Abhaya Libre SemiBold" panose="02000603000000000000" pitchFamily="2" charset="77"/>
            </a:endParaRPr>
          </a:p>
        </p:txBody>
      </p:sp>
      <p:sp>
        <p:nvSpPr>
          <p:cNvPr id="10" name="Hexágono 9">
            <a:extLst>
              <a:ext uri="{FF2B5EF4-FFF2-40B4-BE49-F238E27FC236}">
                <a16:creationId xmlns:a16="http://schemas.microsoft.com/office/drawing/2014/main" id="{700DD875-2451-F87D-A0F3-872600E8B8B5}"/>
              </a:ext>
            </a:extLst>
          </p:cNvPr>
          <p:cNvSpPr/>
          <p:nvPr/>
        </p:nvSpPr>
        <p:spPr>
          <a:xfrm>
            <a:off x="7218962" y="2613908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Hexágono 15">
            <a:extLst>
              <a:ext uri="{FF2B5EF4-FFF2-40B4-BE49-F238E27FC236}">
                <a16:creationId xmlns:a16="http://schemas.microsoft.com/office/drawing/2014/main" id="{2373009D-8EAD-DE54-C1F0-681E2DF05650}"/>
              </a:ext>
            </a:extLst>
          </p:cNvPr>
          <p:cNvSpPr/>
          <p:nvPr/>
        </p:nvSpPr>
        <p:spPr>
          <a:xfrm rot="5400000">
            <a:off x="6715244" y="1927555"/>
            <a:ext cx="3389129" cy="2986810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A7A2897-4C93-375F-D330-11BDCA564025}"/>
              </a:ext>
            </a:extLst>
          </p:cNvPr>
          <p:cNvSpPr txBox="1"/>
          <p:nvPr/>
        </p:nvSpPr>
        <p:spPr>
          <a:xfrm>
            <a:off x="6972468" y="3227335"/>
            <a:ext cx="284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EA4E46"/>
                </a:solidFill>
                <a:effectLst/>
                <a:uLnTx/>
                <a:uFillTx/>
              </a:rPr>
              <a:t>+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sz="2000" dirty="0">
              <a:solidFill>
                <a:srgbClr val="EA4E46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AB632"/>
                </a:solidFill>
                <a:effectLst/>
                <a:uLnTx/>
                <a:uFillTx/>
              </a:rPr>
              <a:t>+</a:t>
            </a:r>
            <a:endParaRPr kumimoji="0" lang="es-ES" sz="2000" b="0" i="0" u="none" strike="noStrike" kern="1200" cap="none" spc="0" normalizeH="0" baseline="0" noProof="0" dirty="0">
              <a:ln>
                <a:noFill/>
              </a:ln>
              <a:solidFill>
                <a:srgbClr val="21B4A9"/>
              </a:solidFill>
              <a:effectLst/>
              <a:uLnTx/>
              <a:uFillTx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7901F1E1-1534-B3D9-62CB-D79BF5A9D49F}"/>
              </a:ext>
            </a:extLst>
          </p:cNvPr>
          <p:cNvSpPr txBox="1"/>
          <p:nvPr/>
        </p:nvSpPr>
        <p:spPr>
          <a:xfrm rot="17903584">
            <a:off x="7260578" y="4341628"/>
            <a:ext cx="3911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EA4E46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FAB632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  <a:r>
              <a:rPr kumimoji="0" lang="es-ES" sz="2000" b="0" i="0" u="none" strike="noStrike" kern="1200" cap="none" spc="0" normalizeH="0" baseline="0" noProof="0" dirty="0">
                <a:ln>
                  <a:noFill/>
                </a:ln>
                <a:solidFill>
                  <a:srgbClr val="21B4A9"/>
                </a:solidFill>
                <a:effectLst/>
                <a:uLnTx/>
                <a:uFillTx/>
                <a:ea typeface="+mn-ea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75506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GreenComp Framework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29" y="1246054"/>
            <a:ext cx="7910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21B4A9"/>
                </a:solidFill>
              </a:rPr>
              <a:t>Il quadro europeo delle competenze in materia di sostenibilità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7273107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altLang="es-ES" dirty="0">
                <a:cs typeface="Calibri" panose="020F0502020204030204" pitchFamily="34" charset="0"/>
              </a:rPr>
              <a:t>Integrare la sostenibilità nelle nostre istituzioni educative e formative è essenziale per salvaguardare sia l’ambiente che la salute pubblica. 
</a:t>
            </a:r>
          </a:p>
          <a:p>
            <a:pPr algn="just">
              <a:defRPr/>
            </a:pPr>
            <a:r>
              <a:rPr lang="it-IT" altLang="es-ES" dirty="0">
                <a:cs typeface="Calibri" panose="020F0502020204030204" pitchFamily="34" charset="0"/>
              </a:rPr>
              <a:t>Lo sviluppo di competenze e l’acquisizione delle informazioni, delle abilità e delle attitudini necessarie per amare veramente il nostro pianeta e attuare misure protettive sono resi possibili attraverso l’istruzione e la formazione. 
</a:t>
            </a:r>
          </a:p>
          <a:p>
            <a:pPr algn="just">
              <a:defRPr/>
            </a:pPr>
            <a:r>
              <a:rPr lang="it-IT" altLang="es-ES" dirty="0">
                <a:cs typeface="Calibri" panose="020F0502020204030204" pitchFamily="34" charset="0"/>
              </a:rPr>
              <a:t>Ciò faciliterà il passaggio a un’economia e a una società eque e rispettose dell’ambiente.
</a:t>
            </a:r>
          </a:p>
          <a:p>
            <a:pPr algn="just">
              <a:defRPr/>
            </a:pPr>
            <a:r>
              <a:rPr lang="it-IT" altLang="es-ES" dirty="0">
                <a:cs typeface="Calibri" panose="020F0502020204030204" pitchFamily="34" charset="0"/>
              </a:rPr>
              <a:t>La Commissione europea ha fissato tra gli altri l'apprendimento per la sostenibilità ambientale come uno dei suoi obiettivi principali per i prossimi anni.
</a:t>
            </a:r>
          </a:p>
          <a:p>
            <a:pPr algn="just">
              <a:defRPr/>
            </a:pPr>
            <a:r>
              <a:rPr lang="it-IT" altLang="es-ES" sz="1500" i="1" dirty="0">
                <a:cs typeface="Calibri" panose="020F0502020204030204" pitchFamily="34" charset="0"/>
              </a:rPr>
              <a:t>Per saperne di più: </a:t>
            </a:r>
            <a:r>
              <a:rPr lang="it-IT" altLang="es-ES" sz="1500" i="1" dirty="0">
                <a:cs typeface="Calibri" panose="020F0502020204030204" pitchFamily="34" charset="0"/>
                <a:hlinkClick r:id="rId2"/>
              </a:rPr>
              <a:t>GreenComp: il quadro europeo delle competenze in materia di sostenibilità</a:t>
            </a:r>
            <a:endParaRPr lang="it-IT" altLang="es-ES" sz="1500" i="1" dirty="0">
              <a:cs typeface="Calibri" panose="020F0502020204030204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3722" y="1385455"/>
            <a:ext cx="3343862" cy="4765964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361203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GreenComp Framework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29" y="1246054"/>
            <a:ext cx="9863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>
                <a:solidFill>
                  <a:srgbClr val="21B4A9"/>
                </a:solidFill>
              </a:rPr>
              <a:t>Il contesto politico del quadro delle competenze in materia di sostenibilità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748092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Come indicato nel Green Deal europeo, la Commissione ha creato questo quadro europeo delle competenze in materia di sostenibilità – GreenComp – in risposta a precedenti iniziative di successo volte a promuovere l’istruzione basata sulle competenze per l’apprendimento permanente.</a:t>
            </a: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
Gli Stati membri dell’UE hanno già iniziato a integrare le idee di sostenibilità nei corsi accademici e professionali.</a:t>
            </a: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
GreenComp può aiutare tutti gli educatori e gli studenti degli Stati membri a integrare i concetti di sostenibilità ambientale in tutti i sistemi educativi e curricula basandosi su questo sforzo.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3455" y="2387075"/>
            <a:ext cx="3620681" cy="241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3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Unità 1: GreenComp Framework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21B4A9"/>
                </a:solidFill>
              </a:rPr>
              <a:t>Sezione 1.1: GreenComp – Cos'è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5542BDAC-D70D-C5EB-3F26-F9277DFF6C62}"/>
              </a:ext>
            </a:extLst>
          </p:cNvPr>
          <p:cNvSpPr/>
          <p:nvPr/>
        </p:nvSpPr>
        <p:spPr>
          <a:xfrm>
            <a:off x="762529" y="1871201"/>
            <a:ext cx="10648421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Al fine di supportare gli studenti nell’acquisizione di informazioni, abilità e atteggiamenti che incoraggiano modi di pensare, pianificare e agire con empatia, responsabilità e cura per il nostro pianeta e per la salute pubblica, GreenComp specifica una serie di competenze sostenibili da alimentare nei programmi educativi.
</a:t>
            </a: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GreenComp è costituito da quattro </a:t>
            </a:r>
            <a:r>
              <a:rPr lang="it-IT" i="1" dirty="0">
                <a:ea typeface="Times New Roman" panose="02020603050405020304" pitchFamily="18" charset="0"/>
                <a:cs typeface="Calibri" panose="020F0502020204030204" pitchFamily="34" charset="0"/>
              </a:rPr>
              <a:t>aree di formazione 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interconnesse:
</a:t>
            </a:r>
            <a:endParaRPr lang="it-IT" sz="100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Incarnare i valori della sostenibilità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Abbracciare la complessità nella sostenibilità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Immaginare un futuro sostenibile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Agire per la sostenibilità</a:t>
            </a:r>
          </a:p>
          <a:p>
            <a:pPr marL="800100" lvl="1" indent="-342900" algn="just">
              <a:buFont typeface="+mj-lt"/>
              <a:buAutoNum type="arabicPeriod"/>
              <a:defRPr/>
            </a:pPr>
            <a:endParaRPr lang="it-IT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... per ciascuno dei quali abbiamo una serie di tre competenze interconnesse*.
</a:t>
            </a:r>
          </a:p>
          <a:p>
            <a:pPr algn="just">
              <a:defRPr/>
            </a:pPr>
            <a:endParaRPr lang="it-IT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it-IT" sz="1500" i="1" dirty="0">
                <a:ea typeface="Times New Roman" panose="02020603050405020304" pitchFamily="18" charset="0"/>
                <a:cs typeface="Calibri" panose="020F0502020204030204" pitchFamily="34" charset="0"/>
              </a:rPr>
              <a:t>*competenze nel senso di combinazione di: conoscenza (ciò che sai), abilità (cosa sai fare), atteggiamenti (come lo fai)</a:t>
            </a:r>
          </a:p>
        </p:txBody>
      </p:sp>
    </p:spTree>
    <p:extLst>
      <p:ext uri="{BB962C8B-B14F-4D97-AF65-F5344CB8AC3E}">
        <p14:creationId xmlns:p14="http://schemas.microsoft.com/office/powerpoint/2010/main" val="1524607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Area formativa no.1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solidFill>
                  <a:srgbClr val="21B4A9"/>
                </a:solidFill>
              </a:rPr>
              <a:t>Incarnare i valori della sostenibilità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123411"/>
              </p:ext>
            </p:extLst>
          </p:nvPr>
        </p:nvGraphicFramePr>
        <p:xfrm>
          <a:off x="866775" y="1727502"/>
          <a:ext cx="10115549" cy="3496770"/>
        </p:xfrm>
        <a:graphic>
          <a:graphicData uri="http://schemas.openxmlformats.org/drawingml/2006/table">
            <a:tbl>
              <a:tblPr firstRow="1" firstCol="1" bandRow="1"/>
              <a:tblGrid>
                <a:gridCol w="2456119">
                  <a:extLst>
                    <a:ext uri="{9D8B030D-6E8A-4147-A177-3AD203B41FA5}">
                      <a16:colId xmlns:a16="http://schemas.microsoft.com/office/drawing/2014/main" val="2376685690"/>
                    </a:ext>
                  </a:extLst>
                </a:gridCol>
                <a:gridCol w="3829715">
                  <a:extLst>
                    <a:ext uri="{9D8B030D-6E8A-4147-A177-3AD203B41FA5}">
                      <a16:colId xmlns:a16="http://schemas.microsoft.com/office/drawing/2014/main" val="62534691"/>
                    </a:ext>
                  </a:extLst>
                </a:gridCol>
                <a:gridCol w="3829715">
                  <a:extLst>
                    <a:ext uri="{9D8B030D-6E8A-4147-A177-3AD203B41FA5}">
                      <a16:colId xmlns:a16="http://schemas.microsoft.com/office/drawing/2014/main" val="2283746989"/>
                    </a:ext>
                  </a:extLst>
                </a:gridCol>
              </a:tblGrid>
              <a:tr h="377523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it-IT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</a:t>
                      </a:r>
                      <a:endParaRPr lang="it-IT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Descrittore</a:t>
                      </a:r>
                      <a:endParaRPr lang="it-IT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13690"/>
                  </a:ext>
                </a:extLst>
              </a:tr>
              <a:tr h="1009139">
                <a:tc row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2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Incarnare i valori della sostenibilità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1.1 Valorizzare la sostenibilità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Riflettere sui valori personali; Identificare e spiegare come i valori variano tra le persone e nel tempo, valutando criticamente come si allineano con i valori della sostenibilità.</a:t>
                      </a: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842296"/>
                  </a:ext>
                </a:extLst>
              </a:tr>
              <a:tr h="75685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1.2 Sostenere l'equità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Sostenere l'equità e la giustizia per le generazioni attuali e future e imparare dalle generazioni precedenti per la sostenibilità.</a:t>
                      </a: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4005376"/>
                  </a:ext>
                </a:extLst>
              </a:tr>
              <a:tr h="11405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 Promuovere la natura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Riconoscere che gli esseri umani sono parte della natura; e rispettare i bisogni e i diritti delle altre specie e della natura stessa al fine di ripristinare e rigenerare ecosistemi sani e resilienti.</a:t>
                      </a:r>
                      <a:endParaRPr lang="it-IT" sz="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3087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68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solidFill>
                  <a:srgbClr val="21B4A9"/>
                </a:solidFill>
              </a:rPr>
              <a:t>Abbracciare la complessità nella sostenibilità</a:t>
            </a: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305410"/>
              </p:ext>
            </p:extLst>
          </p:nvPr>
        </p:nvGraphicFramePr>
        <p:xfrm>
          <a:off x="867306" y="2093131"/>
          <a:ext cx="10096499" cy="3846195"/>
        </p:xfrm>
        <a:graphic>
          <a:graphicData uri="http://schemas.openxmlformats.org/drawingml/2006/table">
            <a:tbl>
              <a:tblPr firstRow="1" firstCol="1" bandRow="1"/>
              <a:tblGrid>
                <a:gridCol w="2451493">
                  <a:extLst>
                    <a:ext uri="{9D8B030D-6E8A-4147-A177-3AD203B41FA5}">
                      <a16:colId xmlns:a16="http://schemas.microsoft.com/office/drawing/2014/main" val="1361003750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308564377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3700049955"/>
                    </a:ext>
                  </a:extLst>
                </a:gridCol>
              </a:tblGrid>
              <a:tr h="882420">
                <a:tc rowSpan="3"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Abbracciare la complessità nella sostenibilità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2.1 Pensiero sistemico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Affrontare un problema di sostenibilità da tutte le parti; considerare il tempo, lo spazio e il contesto al fine di comprendere come gli elementi interagiscono all'interno e tra i sistemi.</a:t>
                      </a: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2456563"/>
                  </a:ext>
                </a:extLst>
              </a:tr>
              <a:tr h="8824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2.2 Pensiero critico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Valutare informazioni e argomenti, identificare ipotesi, sfidare lo status quo e riflettere su come i background personali, sociali e culturali influenzano il pensiero e le conclusioni.</a:t>
                      </a:r>
                      <a:endParaRPr lang="it-IT" sz="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387550"/>
                  </a:ext>
                </a:extLst>
              </a:tr>
              <a:tr h="132362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2.3 Inquadramento dei problemi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it-IT" sz="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Formulare le sfide attuali o potenziali come un problema di sostenibilità in termini di difficoltà, persone coinvolte, tempo e ambito geografico, al fine di identificare approcci adeguati per anticipare e prevenire i problemi, mitigare e adattarsi ai problemi già esistenti.</a:t>
                      </a:r>
                      <a:endParaRPr lang="it-IT" sz="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874106"/>
                  </a:ext>
                </a:extLst>
              </a:tr>
            </a:tbl>
          </a:graphicData>
        </a:graphic>
      </p:graphicFrame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55058"/>
              </p:ext>
            </p:extLst>
          </p:nvPr>
        </p:nvGraphicFramePr>
        <p:xfrm>
          <a:off x="867304" y="1727502"/>
          <a:ext cx="10096499" cy="365629"/>
        </p:xfrm>
        <a:graphic>
          <a:graphicData uri="http://schemas.openxmlformats.org/drawingml/2006/table">
            <a:tbl>
              <a:tblPr firstRow="1" firstCol="1" bandRow="1"/>
              <a:tblGrid>
                <a:gridCol w="2451493">
                  <a:extLst>
                    <a:ext uri="{9D8B030D-6E8A-4147-A177-3AD203B41FA5}">
                      <a16:colId xmlns:a16="http://schemas.microsoft.com/office/drawing/2014/main" val="29482053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1602106758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3491599563"/>
                    </a:ext>
                  </a:extLst>
                </a:gridCol>
              </a:tblGrid>
              <a:tr h="3656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it-IT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</a:t>
                      </a:r>
                      <a:endParaRPr lang="it-IT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Descrittore</a:t>
                      </a:r>
                      <a:endParaRPr lang="it-IT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29287"/>
                  </a:ext>
                </a:extLst>
              </a:tr>
            </a:tbl>
          </a:graphicData>
        </a:graphic>
      </p:graphicFrame>
      <p:sp>
        <p:nvSpPr>
          <p:cNvPr id="2" name="TextBox 11">
            <a:extLst>
              <a:ext uri="{FF2B5EF4-FFF2-40B4-BE49-F238E27FC236}">
                <a16:creationId xmlns:a16="http://schemas.microsoft.com/office/drawing/2014/main" id="{BFB8CF10-731C-32A5-0EAC-EB2F0BE66746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Area formativa no.2</a:t>
            </a:r>
          </a:p>
        </p:txBody>
      </p:sp>
    </p:spTree>
    <p:extLst>
      <p:ext uri="{BB962C8B-B14F-4D97-AF65-F5344CB8AC3E}">
        <p14:creationId xmlns:p14="http://schemas.microsoft.com/office/powerpoint/2010/main" val="84555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B235D64A-702A-A7DC-A3D0-622708D15D7F}"/>
              </a:ext>
            </a:extLst>
          </p:cNvPr>
          <p:cNvSpPr txBox="1"/>
          <p:nvPr/>
        </p:nvSpPr>
        <p:spPr>
          <a:xfrm>
            <a:off x="762530" y="1246054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>
                <a:solidFill>
                  <a:srgbClr val="21B4A9"/>
                </a:solidFill>
              </a:rPr>
              <a:t>Immaginare un futuro sostenibile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241854"/>
              </p:ext>
            </p:extLst>
          </p:nvPr>
        </p:nvGraphicFramePr>
        <p:xfrm>
          <a:off x="867304" y="1727502"/>
          <a:ext cx="10096499" cy="365629"/>
        </p:xfrm>
        <a:graphic>
          <a:graphicData uri="http://schemas.openxmlformats.org/drawingml/2006/table">
            <a:tbl>
              <a:tblPr firstRow="1" firstCol="1" bandRow="1"/>
              <a:tblGrid>
                <a:gridCol w="2451493">
                  <a:extLst>
                    <a:ext uri="{9D8B030D-6E8A-4147-A177-3AD203B41FA5}">
                      <a16:colId xmlns:a16="http://schemas.microsoft.com/office/drawing/2014/main" val="294820531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1602106758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3491599563"/>
                    </a:ext>
                  </a:extLst>
                </a:gridCol>
              </a:tblGrid>
              <a:tr h="365629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Area</a:t>
                      </a:r>
                      <a:endParaRPr lang="it-IT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Competenza</a:t>
                      </a:r>
                      <a:endParaRPr lang="it-IT" sz="15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b="1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Descrittore</a:t>
                      </a:r>
                      <a:endParaRPr lang="it-IT" sz="15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329287"/>
                  </a:ext>
                </a:extLst>
              </a:tr>
            </a:tbl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11643"/>
              </p:ext>
            </p:extLst>
          </p:nvPr>
        </p:nvGraphicFramePr>
        <p:xfrm>
          <a:off x="867305" y="2093132"/>
          <a:ext cx="10096499" cy="3025027"/>
        </p:xfrm>
        <a:graphic>
          <a:graphicData uri="http://schemas.openxmlformats.org/drawingml/2006/table">
            <a:tbl>
              <a:tblPr firstRow="1" firstCol="1" bandRow="1"/>
              <a:tblGrid>
                <a:gridCol w="2451493">
                  <a:extLst>
                    <a:ext uri="{9D8B030D-6E8A-4147-A177-3AD203B41FA5}">
                      <a16:colId xmlns:a16="http://schemas.microsoft.com/office/drawing/2014/main" val="3372173147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085167348"/>
                    </a:ext>
                  </a:extLst>
                </a:gridCol>
                <a:gridCol w="3822503">
                  <a:extLst>
                    <a:ext uri="{9D8B030D-6E8A-4147-A177-3AD203B41FA5}">
                      <a16:colId xmlns:a16="http://schemas.microsoft.com/office/drawing/2014/main" val="2100798174"/>
                    </a:ext>
                  </a:extLst>
                </a:gridCol>
              </a:tblGrid>
              <a:tr h="1033025">
                <a:tc rowSpan="3"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noProof="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Immaginare un futuro sostenibile</a:t>
                      </a:r>
                      <a:endParaRPr lang="it-IT" sz="2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AADB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 Alfabetizzazione futura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Immaginare futuri alternativi sostenibili immaginando e sviluppando scenari alternativi e identificando i passi necessari per raggiungere un futuro sostenibile preferito.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5196589"/>
                  </a:ext>
                </a:extLst>
              </a:tr>
              <a:tr h="10330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 Adattabilità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Gestire transizioni e sfide in situazioni di sostenibilità complesse e prendere decisioni relative al futuro di fronte a incertezza, ambiguità e rischio.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3968737"/>
                  </a:ext>
                </a:extLst>
              </a:tr>
              <a:tr h="7747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2200" b="1" i="1" noProof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 Pensiero esplorativo</a:t>
                      </a:r>
                      <a:endParaRPr lang="it-IT" sz="2200" noProof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it-IT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Adottare un modo di pensare relazionale esplorando e collegando diverse discipline, utilizzando la creatività e la sperimentazione di nuove idee o </a:t>
                      </a:r>
                      <a:r>
                        <a:rPr lang="it-IT" sz="1500" noProof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método</a:t>
                      </a:r>
                      <a:r>
                        <a:rPr lang="it-IT" sz="1500" noProof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605684"/>
                  </a:ext>
                </a:extLst>
              </a:tr>
            </a:tbl>
          </a:graphicData>
        </a:graphic>
      </p:graphicFrame>
      <p:sp>
        <p:nvSpPr>
          <p:cNvPr id="2" name="TextBox 11">
            <a:extLst>
              <a:ext uri="{FF2B5EF4-FFF2-40B4-BE49-F238E27FC236}">
                <a16:creationId xmlns:a16="http://schemas.microsoft.com/office/drawing/2014/main" id="{72CCD0C1-0B16-888E-96BB-B2EE699A88AC}"/>
              </a:ext>
            </a:extLst>
          </p:cNvPr>
          <p:cNvSpPr txBox="1"/>
          <p:nvPr/>
        </p:nvSpPr>
        <p:spPr>
          <a:xfrm>
            <a:off x="762529" y="579940"/>
            <a:ext cx="8208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Area formativa no.3</a:t>
            </a:r>
          </a:p>
        </p:txBody>
      </p:sp>
    </p:spTree>
    <p:extLst>
      <p:ext uri="{BB962C8B-B14F-4D97-AF65-F5344CB8AC3E}">
        <p14:creationId xmlns:p14="http://schemas.microsoft.com/office/powerpoint/2010/main" val="13574989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1694</Words>
  <Application>Microsoft Macintosh PowerPoint</Application>
  <PresentationFormat>Widescreen</PresentationFormat>
  <Paragraphs>168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Álvarez Bordón</dc:creator>
  <cp:lastModifiedBy>s.natale@studenti.unimc.it</cp:lastModifiedBy>
  <cp:revision>19</cp:revision>
  <dcterms:created xsi:type="dcterms:W3CDTF">2022-05-18T10:18:40Z</dcterms:created>
  <dcterms:modified xsi:type="dcterms:W3CDTF">2022-12-13T12:53:08Z</dcterms:modified>
</cp:coreProperties>
</file>