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8" r:id="rId7"/>
    <p:sldId id="279" r:id="rId8"/>
    <p:sldId id="280" r:id="rId9"/>
    <p:sldId id="281" r:id="rId10"/>
    <p:sldId id="282" r:id="rId11"/>
    <p:sldId id="283" r:id="rId12"/>
    <p:sldId id="284" r:id="rId13"/>
    <p:sldId id="263" r:id="rId14"/>
    <p:sldId id="264" r:id="rId15"/>
    <p:sldId id="258"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60"/>
    <a:srgbClr val="EA4E46"/>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p:scale>
          <a:sx n="69" d="100"/>
          <a:sy n="69" d="100"/>
        </p:scale>
        <p:origin x="-144" y="1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13/12/22</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13/12/22</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‹N›</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european-social-fund-plus/en" TargetMode="External"/><Relationship Id="rId2" Type="http://schemas.openxmlformats.org/officeDocument/2006/relationships/hyperlink" Target="https://ec.europa.eu/regional_policy/en/funding/erdf/" TargetMode="External"/><Relationship Id="rId1" Type="http://schemas.openxmlformats.org/officeDocument/2006/relationships/slideLayout" Target="../slideLayouts/slideLayout2.xml"/><Relationship Id="rId6" Type="http://schemas.openxmlformats.org/officeDocument/2006/relationships/hyperlink" Target="https://oceans-and-fisheries.ec.europa.eu/funding/european-maritime-and-fisheries-fund-emff_en" TargetMode="External"/><Relationship Id="rId5" Type="http://schemas.openxmlformats.org/officeDocument/2006/relationships/hyperlink" Target="https://agriculture.ec.europa.eu/common-agricultural-policy/rural-development_en" TargetMode="External"/><Relationship Id="rId4" Type="http://schemas.openxmlformats.org/officeDocument/2006/relationships/hyperlink" Target="https://ec.europa.eu/regional_policy/en/funding/cohesion-fun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4" y="4253013"/>
            <a:ext cx="10434518" cy="492443"/>
          </a:xfrm>
          <a:prstGeom prst="rect">
            <a:avLst/>
          </a:prstGeom>
          <a:noFill/>
        </p:spPr>
        <p:txBody>
          <a:bodyPr wrap="square" rtlCol="0">
            <a:spAutoFit/>
          </a:bodyPr>
          <a:lstStyle/>
          <a:p>
            <a:r>
              <a:rPr lang="it-IT" sz="2600" b="1">
                <a:solidFill>
                  <a:srgbClr val="EA4E46"/>
                </a:solidFill>
              </a:rPr>
              <a:t>Opportunità di credito e finanziamento dell’UE per le donne imprenditrici</a:t>
            </a:r>
            <a:endParaRPr lang="it-IT" sz="320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it-IT" b="1"/>
              <a:t>Sviluppato da </a:t>
            </a:r>
            <a:r>
              <a:rPr lang="it-IT"/>
              <a:t>IHF</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8ED6519-9891-6E26-A8B0-9E9119BF8D05}"/>
              </a:ext>
            </a:extLst>
          </p:cNvPr>
          <p:cNvSpPr/>
          <p:nvPr/>
        </p:nvSpPr>
        <p:spPr>
          <a:xfrm>
            <a:off x="875909" y="1736562"/>
            <a:ext cx="5562987" cy="1831271"/>
          </a:xfrm>
          <a:prstGeom prst="rect">
            <a:avLst/>
          </a:prstGeom>
        </p:spPr>
        <p:txBody>
          <a:bodyPr wrap="square">
            <a:spAutoFit/>
          </a:bodyPr>
          <a:lstStyle/>
          <a:p>
            <a:pPr lvl="0" algn="just">
              <a:defRPr/>
            </a:pPr>
            <a:r>
              <a:rPr lang="it-IT" altLang="es-ES">
                <a:solidFill>
                  <a:prstClr val="black"/>
                </a:solidFill>
                <a:latin typeface="Calibri" panose="020F0502020204030204" pitchFamily="34" charset="0"/>
                <a:cs typeface="Calibri" panose="020F0502020204030204" pitchFamily="34" charset="0"/>
              </a:rPr>
              <a:t>I fondi SIE si concentrano su cinque settori:</a:t>
            </a:r>
          </a:p>
          <a:p>
            <a:pPr lvl="0" algn="just">
              <a:defRPr/>
            </a:pPr>
            <a:endParaRPr lang="it-IT" altLang="es-ES" sz="5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b="1">
                <a:solidFill>
                  <a:srgbClr val="002060"/>
                </a:solidFill>
                <a:latin typeface="Calibri" panose="020F0502020204030204" pitchFamily="34" charset="0"/>
                <a:cs typeface="Calibri" panose="020F0502020204030204" pitchFamily="34" charset="0"/>
              </a:rPr>
              <a:t>Ricerca e innovazione
Tecnologie digitali
Sostenere un'economia a basse emissioni di carbonio
Gestione sostenibile delle risorse naturali
Piccole imprese</a:t>
            </a: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09" y="1111415"/>
            <a:ext cx="8346467" cy="461665"/>
          </a:xfrm>
          <a:prstGeom prst="rect">
            <a:avLst/>
          </a:prstGeom>
          <a:noFill/>
        </p:spPr>
        <p:txBody>
          <a:bodyPr wrap="square" rtlCol="0">
            <a:spAutoFit/>
          </a:bodyPr>
          <a:lstStyle/>
          <a:p>
            <a:r>
              <a:rPr lang="it-IT" sz="2400">
                <a:solidFill>
                  <a:srgbClr val="21B4A9"/>
                </a:solidFill>
              </a:rPr>
              <a:t>Sezione 2.2: Fondi strutturali e di investimento europei (fondi SIE)</a:t>
            </a:r>
          </a:p>
        </p:txBody>
      </p:sp>
      <p:sp>
        <p:nvSpPr>
          <p:cNvPr id="6" name="Rectángulo 3">
            <a:extLst>
              <a:ext uri="{FF2B5EF4-FFF2-40B4-BE49-F238E27FC236}">
                <a16:creationId xmlns:a16="http://schemas.microsoft.com/office/drawing/2014/main" id="{C8ED6519-9891-6E26-A8B0-9E9119BF8D05}"/>
              </a:ext>
            </a:extLst>
          </p:cNvPr>
          <p:cNvSpPr/>
          <p:nvPr/>
        </p:nvSpPr>
        <p:spPr>
          <a:xfrm>
            <a:off x="337936" y="3934924"/>
            <a:ext cx="2117882" cy="2308324"/>
          </a:xfrm>
          <a:prstGeom prst="rect">
            <a:avLst/>
          </a:prstGeom>
          <a:ln>
            <a:noFill/>
          </a:ln>
        </p:spPr>
        <p:txBody>
          <a:bodyPr wrap="square">
            <a:spAutoFit/>
          </a:bodyPr>
          <a:lstStyle/>
          <a:p>
            <a:pPr algn="just" fontAlgn="base"/>
            <a:r>
              <a:rPr lang="it-IT" sz="900" b="1">
                <a:ea typeface="Times New Roman" panose="02020603050405020304" pitchFamily="18" charset="0"/>
                <a:cs typeface="Calibri" panose="020F0502020204030204" pitchFamily="34" charset="0"/>
              </a:rPr>
              <a:t>1. </a:t>
            </a:r>
            <a:r>
              <a:rPr lang="it-IT" sz="900" b="1">
                <a:effectLst/>
                <a:ea typeface="Times New Roman" panose="02020603050405020304" pitchFamily="18" charset="0"/>
                <a:cs typeface="Calibri" panose="020F0502020204030204" pitchFamily="34" charset="0"/>
                <a:hlinkClick r:id="rId2"/>
              </a:rPr>
              <a:t>Fondo europeo di sviluppo regionale (FESR)</a:t>
            </a:r>
            <a:endParaRPr lang="it-IT" sz="900">
              <a:ea typeface="Times New Roman" panose="02020603050405020304" pitchFamily="18" charset="0"/>
              <a:cs typeface="Calibri" panose="020F0502020204030204" pitchFamily="34" charset="0"/>
            </a:endParaRPr>
          </a:p>
          <a:p>
            <a:pPr algn="just" fontAlgn="base"/>
            <a:endParaRPr lang="it-IT" sz="900">
              <a:effectLst/>
              <a:ea typeface="Times New Roman" panose="02020603050405020304" pitchFamily="18" charset="0"/>
              <a:cs typeface="Calibri" panose="020F0502020204030204" pitchFamily="34" charset="0"/>
            </a:endParaRPr>
          </a:p>
          <a:p>
            <a:pPr algn="just" fontAlgn="base"/>
            <a:r>
              <a:rPr lang="it-IT" sz="900">
                <a:ea typeface="Times New Roman" panose="02020603050405020304" pitchFamily="18" charset="0"/>
                <a:cs typeface="Calibri" panose="020F0502020204030204" pitchFamily="34" charset="0"/>
              </a:rPr>
              <a:t>Il Fondo europeo di sviluppo regionale (FESR) mira a rafforzare la coesione economica, sociale e territoriale nell’Unione europea correggendo gli squilibri tra le sue regioni.</a:t>
            </a:r>
          </a:p>
          <a:p>
            <a:pPr algn="just" fontAlgn="base"/>
            <a:r>
              <a:rPr lang="it-IT" sz="900">
                <a:ea typeface="Times New Roman" panose="02020603050405020304" pitchFamily="18" charset="0"/>
                <a:cs typeface="Calibri" panose="020F0502020204030204" pitchFamily="34" charset="0"/>
              </a:rPr>
              <a:t>
Promuove uno sviluppo equilibrato nelle diverse regioni dell’UE</a:t>
            </a:r>
          </a:p>
          <a:p>
            <a:pPr algn="just" fontAlgn="base"/>
            <a:r>
              <a:rPr lang="it-IT" sz="900">
                <a:ea typeface="Times New Roman" panose="02020603050405020304" pitchFamily="18" charset="0"/>
                <a:cs typeface="Calibri" panose="020F0502020204030204" pitchFamily="34" charset="0"/>
              </a:rPr>
              <a:t>
Nel periodo 2021-2027 consentirà di investire in un’Europa più intelligente, più verde, più connessa e più sociale, più vicina ai suoi cittadini.</a:t>
            </a:r>
            <a:endParaRPr lang="it-IT" sz="900">
              <a:effectLst/>
              <a:ea typeface="Times New Roman" panose="02020603050405020304" pitchFamily="18" charset="0"/>
              <a:cs typeface="Calibri" panose="020F0502020204030204" pitchFamily="34" charset="0"/>
            </a:endParaRPr>
          </a:p>
        </p:txBody>
      </p:sp>
      <p:sp>
        <p:nvSpPr>
          <p:cNvPr id="7" name="Rectángulo 3">
            <a:extLst>
              <a:ext uri="{FF2B5EF4-FFF2-40B4-BE49-F238E27FC236}">
                <a16:creationId xmlns:a16="http://schemas.microsoft.com/office/drawing/2014/main" id="{C8ED6519-9891-6E26-A8B0-9E9119BF8D05}"/>
              </a:ext>
            </a:extLst>
          </p:cNvPr>
          <p:cNvSpPr/>
          <p:nvPr/>
        </p:nvSpPr>
        <p:spPr>
          <a:xfrm>
            <a:off x="2615227" y="3934924"/>
            <a:ext cx="2117882" cy="1615827"/>
          </a:xfrm>
          <a:prstGeom prst="rect">
            <a:avLst/>
          </a:prstGeom>
          <a:ln>
            <a:noFill/>
          </a:ln>
        </p:spPr>
        <p:txBody>
          <a:bodyPr wrap="square">
            <a:spAutoFit/>
          </a:bodyPr>
          <a:lstStyle/>
          <a:p>
            <a:pPr algn="just" fontAlgn="base"/>
            <a:r>
              <a:rPr lang="it-IT" sz="900" b="1">
                <a:effectLst/>
                <a:ea typeface="Times New Roman" panose="02020603050405020304" pitchFamily="18" charset="0"/>
                <a:cs typeface="Calibri" panose="020F0502020204030204" pitchFamily="34" charset="0"/>
              </a:rPr>
              <a:t>2. </a:t>
            </a:r>
            <a:r>
              <a:rPr lang="it-IT" sz="900" b="1">
                <a:effectLst/>
                <a:ea typeface="Times New Roman" panose="02020603050405020304" pitchFamily="18" charset="0"/>
                <a:cs typeface="Calibri" panose="020F0502020204030204" pitchFamily="34" charset="0"/>
                <a:hlinkClick r:id="rId3"/>
              </a:rPr>
              <a:t>Fondo Sociale Europeo (FSE)</a:t>
            </a:r>
            <a:endParaRPr lang="it-IT" sz="900" b="1">
              <a:ea typeface="Times New Roman" panose="02020603050405020304" pitchFamily="18" charset="0"/>
              <a:cs typeface="Calibri" panose="020F0502020204030204" pitchFamily="34" charset="0"/>
            </a:endParaRPr>
          </a:p>
          <a:p>
            <a:pPr algn="just" fontAlgn="base"/>
            <a:endParaRPr lang="it-IT" sz="900">
              <a:effectLst/>
              <a:ea typeface="Times New Roman" panose="02020603050405020304" pitchFamily="18" charset="0"/>
              <a:cs typeface="Calibri" panose="020F0502020204030204" pitchFamily="34" charset="0"/>
            </a:endParaRPr>
          </a:p>
          <a:p>
            <a:pPr algn="just" fontAlgn="base"/>
            <a:r>
              <a:rPr lang="it-IT" sz="900">
                <a:ea typeface="Times New Roman" panose="02020603050405020304" pitchFamily="18" charset="0"/>
                <a:cs typeface="Calibri" panose="020F0502020204030204" pitchFamily="34" charset="0"/>
              </a:rPr>
              <a:t>Il Fondo sociale europeo Plus (FSE+) è il principale strumento dell’Unione europea (UE) per investire nelle persone.</a:t>
            </a:r>
          </a:p>
          <a:p>
            <a:pPr algn="just" fontAlgn="base"/>
            <a:r>
              <a:rPr lang="it-IT" sz="900">
                <a:ea typeface="Times New Roman" panose="02020603050405020304" pitchFamily="18" charset="0"/>
                <a:cs typeface="Calibri" panose="020F0502020204030204" pitchFamily="34" charset="0"/>
              </a:rPr>
              <a:t>
Sostiene progetti legati all’occupazione in tutta Europa e investe nel capitale umano europeo: i suoi lavoratori, i suoi giovani e tutti coloro che cercano un lavoro.</a:t>
            </a:r>
            <a:endParaRPr lang="it-IT" sz="900">
              <a:effectLst/>
              <a:ea typeface="Times New Roman" panose="02020603050405020304" pitchFamily="18" charset="0"/>
              <a:cs typeface="Calibri" panose="020F0502020204030204" pitchFamily="34" charset="0"/>
            </a:endParaRPr>
          </a:p>
        </p:txBody>
      </p:sp>
      <p:sp>
        <p:nvSpPr>
          <p:cNvPr id="8" name="Rectángulo 3">
            <a:extLst>
              <a:ext uri="{FF2B5EF4-FFF2-40B4-BE49-F238E27FC236}">
                <a16:creationId xmlns:a16="http://schemas.microsoft.com/office/drawing/2014/main" id="{C8ED6519-9891-6E26-A8B0-9E9119BF8D05}"/>
              </a:ext>
            </a:extLst>
          </p:cNvPr>
          <p:cNvSpPr/>
          <p:nvPr/>
        </p:nvSpPr>
        <p:spPr>
          <a:xfrm>
            <a:off x="4892518" y="3934924"/>
            <a:ext cx="2117882" cy="2446824"/>
          </a:xfrm>
          <a:prstGeom prst="rect">
            <a:avLst/>
          </a:prstGeom>
          <a:ln>
            <a:noFill/>
          </a:ln>
        </p:spPr>
        <p:txBody>
          <a:bodyPr wrap="square">
            <a:spAutoFit/>
          </a:bodyPr>
          <a:lstStyle/>
          <a:p>
            <a:pPr algn="just" fontAlgn="base"/>
            <a:r>
              <a:rPr lang="it-IT" sz="900" b="1">
                <a:effectLst/>
                <a:ea typeface="Times New Roman" panose="02020603050405020304" pitchFamily="18" charset="0"/>
                <a:cs typeface="Calibri" panose="020F0502020204030204" pitchFamily="34" charset="0"/>
              </a:rPr>
              <a:t>3. </a:t>
            </a:r>
            <a:r>
              <a:rPr lang="it-IT" sz="900" b="1">
                <a:effectLst/>
                <a:ea typeface="Times New Roman" panose="02020603050405020304" pitchFamily="18" charset="0"/>
                <a:cs typeface="Calibri" panose="020F0502020204030204" pitchFamily="34" charset="0"/>
                <a:hlinkClick r:id="rId4"/>
              </a:rPr>
              <a:t>Fondo di Coesione (FC)</a:t>
            </a:r>
            <a:endParaRPr lang="it-IT" sz="900" b="1">
              <a:ea typeface="Times New Roman" panose="02020603050405020304" pitchFamily="18" charset="0"/>
              <a:cs typeface="Calibri" panose="020F0502020204030204" pitchFamily="34" charset="0"/>
            </a:endParaRPr>
          </a:p>
          <a:p>
            <a:pPr algn="just" fontAlgn="base"/>
            <a:endParaRPr lang="it-IT" sz="900">
              <a:effectLst/>
              <a:ea typeface="Times New Roman" panose="02020603050405020304" pitchFamily="18" charset="0"/>
              <a:cs typeface="Calibri" panose="020F0502020204030204" pitchFamily="34" charset="0"/>
            </a:endParaRPr>
          </a:p>
          <a:p>
            <a:pPr algn="just" fontAlgn="base"/>
            <a:r>
              <a:rPr lang="it-IT" sz="900">
                <a:ea typeface="Times New Roman" panose="02020603050405020304" pitchFamily="18" charset="0"/>
                <a:cs typeface="Calibri" panose="020F0502020204030204" pitchFamily="34" charset="0"/>
              </a:rPr>
              <a:t>Il FC finanzia progetti nel settore dei trasporti e dell’ambiente nei paesi in cui il reddito nazionale lordo (RNL) pro capite è inferiore al 90% della media UE.</a:t>
            </a:r>
          </a:p>
          <a:p>
            <a:pPr algn="just" fontAlgn="base"/>
            <a:r>
              <a:rPr lang="it-IT" sz="900">
                <a:ea typeface="Times New Roman" panose="02020603050405020304" pitchFamily="18" charset="0"/>
                <a:cs typeface="Calibri" panose="020F0502020204030204" pitchFamily="34" charset="0"/>
              </a:rPr>
              <a:t>
Nel 2014-20 si tratta di Bulgaria, Croazia, Cipro, Repubblica ceca, Estonia, Grecia, Ungheria, Lettonia, Lituania, Malta, Polonia, Portogallo, Romania, Slovacchia e Slovenia.</a:t>
            </a:r>
          </a:p>
          <a:p>
            <a:pPr algn="just" fontAlgn="base"/>
            <a:r>
              <a:rPr lang="it-IT" sz="900">
                <a:ea typeface="Times New Roman" panose="02020603050405020304" pitchFamily="18" charset="0"/>
                <a:cs typeface="Calibri" panose="020F0502020204030204" pitchFamily="34" charset="0"/>
              </a:rPr>
              <a:t>
Inoltre, il 37% della dotazione finanziaria complessiva del Fondo di coesione dovrebbe contribuire agli obiettivi climatici.</a:t>
            </a:r>
            <a:endParaRPr lang="it-IT" sz="900">
              <a:effectLst/>
              <a:ea typeface="Times New Roman" panose="02020603050405020304" pitchFamily="18" charset="0"/>
              <a:cs typeface="Calibri" panose="020F0502020204030204" pitchFamily="34" charset="0"/>
            </a:endParaRPr>
          </a:p>
        </p:txBody>
      </p:sp>
      <p:sp>
        <p:nvSpPr>
          <p:cNvPr id="9" name="Rectángulo 3">
            <a:extLst>
              <a:ext uri="{FF2B5EF4-FFF2-40B4-BE49-F238E27FC236}">
                <a16:creationId xmlns:a16="http://schemas.microsoft.com/office/drawing/2014/main" id="{C8ED6519-9891-6E26-A8B0-9E9119BF8D05}"/>
              </a:ext>
            </a:extLst>
          </p:cNvPr>
          <p:cNvSpPr/>
          <p:nvPr/>
        </p:nvSpPr>
        <p:spPr>
          <a:xfrm>
            <a:off x="7169809" y="3934924"/>
            <a:ext cx="2117883" cy="2723823"/>
          </a:xfrm>
          <a:prstGeom prst="rect">
            <a:avLst/>
          </a:prstGeom>
          <a:ln>
            <a:noFill/>
          </a:ln>
        </p:spPr>
        <p:txBody>
          <a:bodyPr wrap="square">
            <a:spAutoFit/>
          </a:bodyPr>
          <a:lstStyle/>
          <a:p>
            <a:pPr algn="just" fontAlgn="base"/>
            <a:r>
              <a:rPr lang="it-IT" sz="900">
                <a:ea typeface="Times New Roman" panose="02020603050405020304" pitchFamily="18" charset="0"/>
                <a:cs typeface="Calibri" panose="020F0502020204030204" pitchFamily="34" charset="0"/>
              </a:rPr>
              <a:t>4. </a:t>
            </a:r>
            <a:r>
              <a:rPr lang="it-IT" sz="900" b="1">
                <a:effectLst/>
                <a:ea typeface="Times New Roman" panose="02020603050405020304" pitchFamily="18" charset="0"/>
                <a:cs typeface="Calibri" panose="020F0502020204030204" pitchFamily="34" charset="0"/>
                <a:hlinkClick r:id="rId5"/>
              </a:rPr>
              <a:t>Fondo europeo agricolo per lo sviluppo rurale (FEASR) </a:t>
            </a:r>
            <a:endParaRPr lang="it-IT" sz="900" b="1">
              <a:effectLst/>
              <a:ea typeface="Times New Roman" panose="02020603050405020304" pitchFamily="18" charset="0"/>
              <a:cs typeface="Calibri" panose="020F0502020204030204" pitchFamily="34" charset="0"/>
            </a:endParaRPr>
          </a:p>
          <a:p>
            <a:pPr algn="just" fontAlgn="base"/>
            <a:endParaRPr lang="it-IT" sz="900">
              <a:ea typeface="Times New Roman" panose="02020603050405020304" pitchFamily="18" charset="0"/>
              <a:cs typeface="Calibri" panose="020F0502020204030204" pitchFamily="34" charset="0"/>
            </a:endParaRPr>
          </a:p>
          <a:p>
            <a:pPr algn="just" fontAlgn="base"/>
            <a:r>
              <a:rPr lang="it-IT" sz="900">
                <a:ea typeface="Times New Roman" panose="02020603050405020304" pitchFamily="18" charset="0"/>
                <a:cs typeface="Calibri" panose="020F0502020204030204" pitchFamily="34" charset="0"/>
              </a:rPr>
              <a:t>Il FEASR si concentra sulla risoluzione delle sfide specifiche cui sono confrontate le zone rurali dell’UE</a:t>
            </a:r>
          </a:p>
          <a:p>
            <a:pPr algn="just" fontAlgn="base"/>
            <a:r>
              <a:rPr lang="it-IT" sz="900">
                <a:ea typeface="Times New Roman" panose="02020603050405020304" pitchFamily="18" charset="0"/>
                <a:cs typeface="Calibri" panose="020F0502020204030204" pitchFamily="34" charset="0"/>
              </a:rPr>
              <a:t>
È uno dei due fondi prelevati dal bilancio a lungo termine dell’UE che sostengono la PAC, che sta per la politica agricola comune.</a:t>
            </a:r>
          </a:p>
          <a:p>
            <a:pPr algn="just" fontAlgn="base"/>
            <a:r>
              <a:rPr lang="it-IT" sz="900">
                <a:ea typeface="Times New Roman" panose="02020603050405020304" pitchFamily="18" charset="0"/>
                <a:cs typeface="Calibri" panose="020F0502020204030204" pitchFamily="34" charset="0"/>
              </a:rPr>
              <a:t>
La dotazione complessiva ammonta a 95,5 miliardi di euro. Ciò include 8,1 miliardi di EUR provenienti dallo strumento di prossima generazione dell’UE per la ripresa per contribuire ad affrontare le sfide poste dalla pandemia di Covid-19.</a:t>
            </a:r>
            <a:endParaRPr lang="it-IT" sz="900">
              <a:effectLst/>
              <a:ea typeface="Times New Roman" panose="02020603050405020304" pitchFamily="18" charset="0"/>
              <a:cs typeface="Calibri" panose="020F0502020204030204" pitchFamily="34" charset="0"/>
            </a:endParaRPr>
          </a:p>
        </p:txBody>
      </p:sp>
      <p:sp>
        <p:nvSpPr>
          <p:cNvPr id="10" name="Rectángulo 3">
            <a:extLst>
              <a:ext uri="{FF2B5EF4-FFF2-40B4-BE49-F238E27FC236}">
                <a16:creationId xmlns:a16="http://schemas.microsoft.com/office/drawing/2014/main" id="{C8ED6519-9891-6E26-A8B0-9E9119BF8D05}"/>
              </a:ext>
            </a:extLst>
          </p:cNvPr>
          <p:cNvSpPr/>
          <p:nvPr/>
        </p:nvSpPr>
        <p:spPr>
          <a:xfrm>
            <a:off x="9447099" y="3934924"/>
            <a:ext cx="2117884" cy="2308324"/>
          </a:xfrm>
          <a:prstGeom prst="rect">
            <a:avLst/>
          </a:prstGeom>
          <a:ln>
            <a:noFill/>
          </a:ln>
        </p:spPr>
        <p:txBody>
          <a:bodyPr wrap="square">
            <a:spAutoFit/>
          </a:bodyPr>
          <a:lstStyle/>
          <a:p>
            <a:pPr algn="just" fontAlgn="base"/>
            <a:r>
              <a:rPr lang="it-IT" sz="900" b="1">
                <a:ea typeface="Times New Roman" panose="02020603050405020304" pitchFamily="18" charset="0"/>
                <a:cs typeface="Calibri" panose="020F0502020204030204" pitchFamily="34" charset="0"/>
              </a:rPr>
              <a:t>5.</a:t>
            </a:r>
            <a:r>
              <a:rPr lang="it-IT" sz="900">
                <a:ea typeface="Times New Roman" panose="02020603050405020304" pitchFamily="18" charset="0"/>
                <a:cs typeface="Calibri" panose="020F0502020204030204" pitchFamily="34" charset="0"/>
              </a:rPr>
              <a:t> </a:t>
            </a:r>
            <a:r>
              <a:rPr lang="it-IT" sz="900" b="1">
                <a:effectLst/>
                <a:ea typeface="Times New Roman" panose="02020603050405020304" pitchFamily="18" charset="0"/>
                <a:cs typeface="Calibri" panose="020F0502020204030204" pitchFamily="34" charset="0"/>
                <a:hlinkClick r:id="rId6"/>
              </a:rPr>
              <a:t>Fondo europeo per gli affari marittimi e la pesca (FEAMP) </a:t>
            </a:r>
            <a:endParaRPr lang="it-IT" sz="900" b="1">
              <a:effectLst/>
              <a:ea typeface="Times New Roman" panose="02020603050405020304" pitchFamily="18" charset="0"/>
              <a:cs typeface="Calibri" panose="020F0502020204030204" pitchFamily="34" charset="0"/>
            </a:endParaRPr>
          </a:p>
          <a:p>
            <a:pPr algn="just" fontAlgn="base"/>
            <a:endParaRPr lang="it-IT" sz="900">
              <a:ea typeface="Times New Roman" panose="02020603050405020304" pitchFamily="18" charset="0"/>
              <a:cs typeface="Calibri" panose="020F0502020204030204" pitchFamily="34" charset="0"/>
            </a:endParaRPr>
          </a:p>
          <a:p>
            <a:pPr algn="just" fontAlgn="base"/>
            <a:r>
              <a:rPr lang="it-IT" sz="900">
                <a:ea typeface="Times New Roman" panose="02020603050405020304" pitchFamily="18" charset="0"/>
                <a:cs typeface="Calibri" panose="020F0502020204030204" pitchFamily="34" charset="0"/>
              </a:rPr>
              <a:t>Il FEAMP aiuta i pescatori ad adottare pratiche di pesca sostenibili e le comunità costiere a diversificare le loro economie, migliorando la qualità della vita lungo le coste europee.</a:t>
            </a:r>
          </a:p>
          <a:p>
            <a:pPr algn="just" fontAlgn="base"/>
            <a:r>
              <a:rPr lang="it-IT" sz="900">
                <a:ea typeface="Times New Roman" panose="02020603050405020304" pitchFamily="18" charset="0"/>
                <a:cs typeface="Calibri" panose="020F0502020204030204" pitchFamily="34" charset="0"/>
              </a:rPr>
              <a:t>
Il fondo finanzia progetti che creano nuovi posti di lavoro e migliorano la qualità della vita lungo le coste europee, sostiene lo sviluppo dell’acquacoltura sostenibile, facilita l’accesso dei finanziamenti ai candidati e sostiene l’attuazione della politica marittima.</a:t>
            </a:r>
            <a:endParaRPr lang="it-IT" sz="900">
              <a:effectLst/>
              <a:ea typeface="Times New Roman" panose="02020603050405020304" pitchFamily="18" charset="0"/>
              <a:cs typeface="Calibri" panose="020F0502020204030204" pitchFamily="34" charset="0"/>
            </a:endParaRPr>
          </a:p>
        </p:txBody>
      </p:sp>
      <p:cxnSp>
        <p:nvCxnSpPr>
          <p:cNvPr id="13" name="Connettore diritto 12"/>
          <p:cNvCxnSpPr/>
          <p:nvPr/>
        </p:nvCxnSpPr>
        <p:spPr>
          <a:xfrm>
            <a:off x="2545555" y="3994248"/>
            <a:ext cx="0" cy="2429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a:xfrm>
            <a:off x="4822847" y="3994248"/>
            <a:ext cx="0" cy="2429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7100138" y="4021813"/>
            <a:ext cx="0" cy="2429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a:xfrm>
            <a:off x="9368721" y="4021813"/>
            <a:ext cx="0" cy="2429692"/>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1">
            <a:extLst>
              <a:ext uri="{FF2B5EF4-FFF2-40B4-BE49-F238E27FC236}">
                <a16:creationId xmlns:a16="http://schemas.microsoft.com/office/drawing/2014/main" id="{38300B37-4CF8-C995-5F4E-7CAED571380D}"/>
              </a:ext>
            </a:extLst>
          </p:cNvPr>
          <p:cNvSpPr txBox="1"/>
          <p:nvPr/>
        </p:nvSpPr>
        <p:spPr>
          <a:xfrm>
            <a:off x="875909" y="531936"/>
            <a:ext cx="10211192" cy="646331"/>
          </a:xfrm>
          <a:prstGeom prst="rect">
            <a:avLst/>
          </a:prstGeom>
          <a:noFill/>
        </p:spPr>
        <p:txBody>
          <a:bodyPr wrap="square" rtlCol="0">
            <a:spAutoFit/>
          </a:bodyPr>
          <a:lstStyle/>
          <a:p>
            <a:r>
              <a:rPr lang="it-IT" sz="3600" b="1" dirty="0">
                <a:solidFill>
                  <a:srgbClr val="FAB632"/>
                </a:solidFill>
                <a:ea typeface="Nunito Bold" charset="0"/>
                <a:cs typeface="Arima Madurai Semi" pitchFamily="2" charset="77"/>
              </a:rPr>
              <a:t>Unità 2: Fondi strutturali e fondi Next Generation EU</a:t>
            </a:r>
          </a:p>
        </p:txBody>
      </p:sp>
    </p:spTree>
    <p:extLst>
      <p:ext uri="{BB962C8B-B14F-4D97-AF65-F5344CB8AC3E}">
        <p14:creationId xmlns:p14="http://schemas.microsoft.com/office/powerpoint/2010/main" val="269569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3139321"/>
          </a:xfrm>
          <a:prstGeom prst="rect">
            <a:avLst/>
          </a:prstGeom>
        </p:spPr>
        <p:txBody>
          <a:bodyPr wrap="square">
            <a:spAutoFit/>
          </a:bodyPr>
          <a:lstStyle/>
          <a:p>
            <a:pPr lvl="0" algn="just">
              <a:defRPr/>
            </a:pPr>
            <a:r>
              <a:rPr lang="it-IT" altLang="es-ES" dirty="0">
                <a:solidFill>
                  <a:prstClr val="black"/>
                </a:solidFill>
                <a:latin typeface="Calibri" panose="020F0502020204030204" pitchFamily="34" charset="0"/>
                <a:cs typeface="Calibri" panose="020F0502020204030204" pitchFamily="34" charset="0"/>
              </a:rPr>
              <a:t>Il programma Next Generation EU dell’UE da 800 miliardi di euro è uno strumento temporaneo di ripresa per contribuire alla ripresa dell’economia dall’epidemia di coronavirus e creare un futuro più verde, tecnologicamente più avanzato e più resiliente. 
</a:t>
            </a:r>
          </a:p>
          <a:p>
            <a:pPr lvl="0" algn="just">
              <a:defRPr/>
            </a:pPr>
            <a:r>
              <a:rPr lang="it-IT" altLang="es-ES" dirty="0">
                <a:solidFill>
                  <a:prstClr val="black"/>
                </a:solidFill>
                <a:latin typeface="Calibri" panose="020F0502020204030204" pitchFamily="34" charset="0"/>
                <a:cs typeface="Calibri" panose="020F0502020204030204" pitchFamily="34" charset="0"/>
              </a:rPr>
              <a:t>La Commissione europea sta contrattando prestiti sui mercati finanziari per pagare Next Generation EU (l’UE ha un forte rating creditizio, che consente alla Commissione di prendere in prestito denaro a tassi favorevoli). 
</a:t>
            </a:r>
          </a:p>
          <a:p>
            <a:pPr lvl="0" algn="just">
              <a:defRPr/>
            </a:pPr>
            <a:r>
              <a:rPr lang="it-IT" altLang="es-ES" dirty="0">
                <a:solidFill>
                  <a:prstClr val="black"/>
                </a:solidFill>
                <a:latin typeface="Calibri" panose="020F0502020204030204" pitchFamily="34" charset="0"/>
                <a:cs typeface="Calibri" panose="020F0502020204030204" pitchFamily="34" charset="0"/>
              </a:rPr>
              <a:t>Il vantaggio è successivamente trasferito dalla Commissione agli Stati membri dell’UE direttamente attraverso prestiti, o al bilancio dell’Unione attraverso pagamenti di interessi ridotti sui prestiti utilizzati per finanziare la spesa per la ripresa economica.</a:t>
            </a:r>
            <a:endParaRPr lang="it-IT" altLang="es-ES" b="1" dirty="0">
              <a:solidFill>
                <a:srgbClr val="002060"/>
              </a:solidFill>
              <a:latin typeface="Calibri" panose="020F0502020204030204" pitchFamily="34" charset="0"/>
              <a:cs typeface="Calibri" panose="020F0502020204030204" pitchFamily="34" charset="0"/>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09" y="1111415"/>
            <a:ext cx="9118991" cy="461665"/>
          </a:xfrm>
          <a:prstGeom prst="rect">
            <a:avLst/>
          </a:prstGeom>
          <a:noFill/>
        </p:spPr>
        <p:txBody>
          <a:bodyPr wrap="square" rtlCol="0">
            <a:spAutoFit/>
          </a:bodyPr>
          <a:lstStyle/>
          <a:p>
            <a:r>
              <a:rPr lang="it-IT" sz="2400" dirty="0">
                <a:solidFill>
                  <a:srgbClr val="21B4A9"/>
                </a:solidFill>
              </a:rPr>
              <a:t>Sezione 2.3: Fondi Next Generation EU per la ripresa post Covid-19</a:t>
            </a:r>
          </a:p>
        </p:txBody>
      </p:sp>
      <p:sp>
        <p:nvSpPr>
          <p:cNvPr id="2" name="TextBox 11">
            <a:extLst>
              <a:ext uri="{FF2B5EF4-FFF2-40B4-BE49-F238E27FC236}">
                <a16:creationId xmlns:a16="http://schemas.microsoft.com/office/drawing/2014/main" id="{11D159D7-8076-CC52-8F99-BE5373F8D138}"/>
              </a:ext>
            </a:extLst>
          </p:cNvPr>
          <p:cNvSpPr txBox="1"/>
          <p:nvPr/>
        </p:nvSpPr>
        <p:spPr>
          <a:xfrm>
            <a:off x="875909" y="531936"/>
            <a:ext cx="1021119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2: Fondi strutturali e fondi Next Generation EU</a:t>
            </a:r>
          </a:p>
        </p:txBody>
      </p:sp>
    </p:spTree>
    <p:extLst>
      <p:ext uri="{BB962C8B-B14F-4D97-AF65-F5344CB8AC3E}">
        <p14:creationId xmlns:p14="http://schemas.microsoft.com/office/powerpoint/2010/main" val="206718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4862870"/>
          </a:xfrm>
          <a:prstGeom prst="rect">
            <a:avLst/>
          </a:prstGeom>
        </p:spPr>
        <p:txBody>
          <a:bodyPr wrap="square">
            <a:spAutoFit/>
          </a:bodyPr>
          <a:lstStyle/>
          <a:p>
            <a:pPr lvl="0" algn="just">
              <a:defRPr/>
            </a:pPr>
            <a:r>
              <a:rPr lang="it-IT" altLang="es-ES">
                <a:solidFill>
                  <a:prstClr val="black"/>
                </a:solidFill>
                <a:latin typeface="Calibri" panose="020F0502020204030204" pitchFamily="34" charset="0"/>
                <a:cs typeface="Calibri" panose="020F0502020204030204" pitchFamily="34" charset="0"/>
              </a:rPr>
              <a:t>Oltre il 50% del bilancio a lungo termine e Next Generation EU sostengono la modernizzazione, ad esempio attraverso:
</a:t>
            </a: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a:solidFill>
                  <a:prstClr val="black"/>
                </a:solidFill>
                <a:latin typeface="Calibri" panose="020F0502020204030204" pitchFamily="34" charset="0"/>
                <a:cs typeface="Calibri" panose="020F0502020204030204" pitchFamily="34" charset="0"/>
              </a:rPr>
              <a:t>Ricerca e </a:t>
            </a:r>
            <a:r>
              <a:rPr lang="it-IT" altLang="es-ES" b="1">
                <a:solidFill>
                  <a:srgbClr val="002060"/>
                </a:solidFill>
                <a:latin typeface="Calibri" panose="020F0502020204030204" pitchFamily="34" charset="0"/>
                <a:cs typeface="Calibri" panose="020F0502020204030204" pitchFamily="34" charset="0"/>
              </a:rPr>
              <a:t>innovazione</a:t>
            </a:r>
            <a:r>
              <a:rPr lang="it-IT" altLang="es-ES">
                <a:solidFill>
                  <a:prstClr val="black"/>
                </a:solidFill>
                <a:latin typeface="Calibri" panose="020F0502020204030204" pitchFamily="34" charset="0"/>
                <a:cs typeface="Calibri" panose="020F0502020204030204" pitchFamily="34" charset="0"/>
              </a:rPr>
              <a:t> tramite Horizon Europe</a:t>
            </a:r>
          </a:p>
          <a:p>
            <a:pPr marL="285750" lvl="0" indent="-285750" algn="just">
              <a:buFont typeface="Arial" panose="020B0604020202020204" pitchFamily="34" charset="0"/>
              <a:buChar char="•"/>
              <a:defRPr/>
            </a:pP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b="1">
                <a:solidFill>
                  <a:srgbClr val="002060"/>
                </a:solidFill>
                <a:latin typeface="Calibri" panose="020F0502020204030204" pitchFamily="34" charset="0"/>
                <a:cs typeface="Calibri" panose="020F0502020204030204" pitchFamily="34" charset="0"/>
              </a:rPr>
              <a:t>Clima</a:t>
            </a:r>
            <a:r>
              <a:rPr lang="it-IT" altLang="es-ES">
                <a:solidFill>
                  <a:prstClr val="black"/>
                </a:solidFill>
                <a:latin typeface="Calibri" panose="020F0502020204030204" pitchFamily="34" charset="0"/>
                <a:cs typeface="Calibri" panose="020F0502020204030204" pitchFamily="34" charset="0"/>
              </a:rPr>
              <a:t> equo e </a:t>
            </a:r>
            <a:r>
              <a:rPr lang="it-IT" altLang="es-ES" b="1">
                <a:solidFill>
                  <a:srgbClr val="002060"/>
                </a:solidFill>
                <a:latin typeface="Calibri" panose="020F0502020204030204" pitchFamily="34" charset="0"/>
                <a:cs typeface="Calibri" panose="020F0502020204030204" pitchFamily="34" charset="0"/>
              </a:rPr>
              <a:t>transizione digitale</a:t>
            </a:r>
            <a:r>
              <a:rPr lang="it-IT" altLang="es-ES">
                <a:solidFill>
                  <a:prstClr val="black"/>
                </a:solidFill>
                <a:latin typeface="Calibri" panose="020F0502020204030204" pitchFamily="34" charset="0"/>
                <a:cs typeface="Calibri" panose="020F0502020204030204" pitchFamily="34" charset="0"/>
              </a:rPr>
              <a:t>, attraverso il Fondo per una transizione giusta e il programma Europa Digitale</a:t>
            </a:r>
          </a:p>
          <a:p>
            <a:pPr marL="285750" lvl="0" indent="-285750" algn="just">
              <a:buFont typeface="Arial" panose="020B0604020202020204" pitchFamily="34" charset="0"/>
              <a:buChar char="•"/>
              <a:defRPr/>
            </a:pP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a:solidFill>
                  <a:prstClr val="black"/>
                </a:solidFill>
                <a:latin typeface="Calibri" panose="020F0502020204030204" pitchFamily="34" charset="0"/>
                <a:cs typeface="Calibri" panose="020F0502020204030204" pitchFamily="34" charset="0"/>
              </a:rPr>
              <a:t>Programmazione, </a:t>
            </a:r>
            <a:r>
              <a:rPr lang="it-IT" altLang="es-ES" b="1">
                <a:solidFill>
                  <a:srgbClr val="002060"/>
                </a:solidFill>
                <a:latin typeface="Calibri" panose="020F0502020204030204" pitchFamily="34" charset="0"/>
                <a:cs typeface="Calibri" panose="020F0502020204030204" pitchFamily="34" charset="0"/>
              </a:rPr>
              <a:t>ripresa</a:t>
            </a:r>
            <a:r>
              <a:rPr lang="it-IT" altLang="es-ES">
                <a:solidFill>
                  <a:prstClr val="black"/>
                </a:solidFill>
                <a:latin typeface="Calibri" panose="020F0502020204030204" pitchFamily="34" charset="0"/>
                <a:cs typeface="Calibri" panose="020F0502020204030204" pitchFamily="34" charset="0"/>
              </a:rPr>
              <a:t> e </a:t>
            </a:r>
            <a:r>
              <a:rPr lang="it-IT" altLang="es-ES" b="1">
                <a:solidFill>
                  <a:srgbClr val="002060"/>
                </a:solidFill>
                <a:latin typeface="Calibri" panose="020F0502020204030204" pitchFamily="34" charset="0"/>
                <a:cs typeface="Calibri" panose="020F0502020204030204" pitchFamily="34" charset="0"/>
              </a:rPr>
              <a:t>resilienza</a:t>
            </a:r>
            <a:r>
              <a:rPr lang="it-IT" altLang="es-ES">
                <a:solidFill>
                  <a:prstClr val="black"/>
                </a:solidFill>
                <a:latin typeface="Calibri" panose="020F0502020204030204" pitchFamily="34" charset="0"/>
                <a:cs typeface="Calibri" panose="020F0502020204030204" pitchFamily="34" charset="0"/>
              </a:rPr>
              <a:t>, attraverso il Piano per la ripresa e la resilienza, rescEU e un nuovo programma per la salute, EU4Health</a:t>
            </a:r>
          </a:p>
          <a:p>
            <a:pPr marL="285750" lvl="0" indent="-285750" algn="just">
              <a:buFont typeface="Arial" panose="020B0604020202020204" pitchFamily="34" charset="0"/>
              <a:buChar char="•"/>
              <a:defRPr/>
            </a:pPr>
            <a:endParaRPr lang="it-IT" altLang="es-ES">
              <a:solidFill>
                <a:prstClr val="black"/>
              </a:solidFill>
              <a:latin typeface="Calibri" panose="020F0502020204030204" pitchFamily="34" charset="0"/>
              <a:cs typeface="Calibri" panose="020F0502020204030204" pitchFamily="34" charset="0"/>
            </a:endParaRPr>
          </a:p>
          <a:p>
            <a:pPr lvl="0"/>
            <a:r>
              <a:rPr lang="it-IT">
                <a:solidFill>
                  <a:prstClr val="black"/>
                </a:solidFill>
                <a:ea typeface="Arial MT"/>
                <a:cs typeface="Calibri" panose="020F0502020204030204" pitchFamily="34" charset="0"/>
              </a:rPr>
              <a:t>Inoltre, il pacchetto presta attenzione a:
 </a:t>
            </a:r>
            <a:endParaRPr lang="it-IT">
              <a:solidFill>
                <a:prstClr val="black"/>
              </a:solidFill>
              <a:ea typeface="Arial MT"/>
              <a:cs typeface="Arial MT"/>
            </a:endParaRPr>
          </a:p>
          <a:p>
            <a:pPr marL="285750" indent="-285750" algn="just">
              <a:buFont typeface="Arial" panose="020B0604020202020204" pitchFamily="34" charset="0"/>
              <a:buChar char="•"/>
              <a:defRPr/>
            </a:pPr>
            <a:r>
              <a:rPr lang="it-IT">
                <a:solidFill>
                  <a:prstClr val="black"/>
                </a:solidFill>
                <a:latin typeface="Calibri" panose="020F0502020204030204" pitchFamily="34" charset="0"/>
                <a:cs typeface="Calibri" panose="020F0502020204030204" pitchFamily="34" charset="0"/>
              </a:rPr>
              <a:t>Modernizzare le politiche tradizionali come la </a:t>
            </a:r>
            <a:r>
              <a:rPr lang="it-IT" b="1">
                <a:solidFill>
                  <a:srgbClr val="002060"/>
                </a:solidFill>
                <a:latin typeface="Calibri" panose="020F0502020204030204" pitchFamily="34" charset="0"/>
                <a:cs typeface="Calibri" panose="020F0502020204030204" pitchFamily="34" charset="0"/>
              </a:rPr>
              <a:t>coesione</a:t>
            </a:r>
            <a:r>
              <a:rPr lang="it-IT">
                <a:solidFill>
                  <a:prstClr val="black"/>
                </a:solidFill>
                <a:latin typeface="Calibri" panose="020F0502020204030204" pitchFamily="34" charset="0"/>
                <a:cs typeface="Calibri" panose="020F0502020204030204" pitchFamily="34" charset="0"/>
              </a:rPr>
              <a:t> e la </a:t>
            </a:r>
            <a:r>
              <a:rPr lang="it-IT" b="1">
                <a:solidFill>
                  <a:srgbClr val="002060"/>
                </a:solidFill>
                <a:latin typeface="Calibri" panose="020F0502020204030204" pitchFamily="34" charset="0"/>
                <a:cs typeface="Calibri" panose="020F0502020204030204" pitchFamily="34" charset="0"/>
              </a:rPr>
              <a:t>politica agricola comune</a:t>
            </a:r>
            <a:r>
              <a:rPr lang="it-IT">
                <a:solidFill>
                  <a:prstClr val="black"/>
                </a:solidFill>
                <a:latin typeface="Calibri" panose="020F0502020204030204" pitchFamily="34" charset="0"/>
                <a:cs typeface="Calibri" panose="020F0502020204030204" pitchFamily="34" charset="0"/>
              </a:rPr>
              <a:t>, per massimizzare il loro contributo alle priorità dell’Unione</a:t>
            </a:r>
          </a:p>
          <a:p>
            <a:pPr algn="just">
              <a:defRPr/>
            </a:pPr>
            <a:endParaRPr lang="it-IT" sz="1000">
              <a:solidFill>
                <a:prstClr val="black"/>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solidFill>
                  <a:prstClr val="black"/>
                </a:solidFill>
                <a:latin typeface="Calibri" panose="020F0502020204030204" pitchFamily="34" charset="0"/>
                <a:cs typeface="Calibri" panose="020F0502020204030204" pitchFamily="34" charset="0"/>
              </a:rPr>
              <a:t>Lotta ai </a:t>
            </a:r>
            <a:r>
              <a:rPr lang="it-IT" b="1">
                <a:solidFill>
                  <a:srgbClr val="002060"/>
                </a:solidFill>
                <a:latin typeface="Calibri" panose="020F0502020204030204" pitchFamily="34" charset="0"/>
                <a:cs typeface="Calibri" panose="020F0502020204030204" pitchFamily="34" charset="0"/>
              </a:rPr>
              <a:t>cambiamenti climatici</a:t>
            </a:r>
            <a:r>
              <a:rPr lang="it-IT">
                <a:solidFill>
                  <a:prstClr val="black"/>
                </a:solidFill>
                <a:latin typeface="Calibri" panose="020F0502020204030204" pitchFamily="34" charset="0"/>
                <a:cs typeface="Calibri" panose="020F0502020204030204" pitchFamily="34" charset="0"/>
              </a:rPr>
              <a:t>, con il 30% dei fondi UE, la quota più alta di sempre del bilancio europeo</a:t>
            </a:r>
          </a:p>
          <a:p>
            <a:pPr marL="285750" indent="-285750" algn="just">
              <a:buFont typeface="Arial" panose="020B0604020202020204" pitchFamily="34" charset="0"/>
              <a:buChar char="•"/>
              <a:defRPr/>
            </a:pPr>
            <a:endParaRPr lang="it-IT" sz="1000">
              <a:solidFill>
                <a:prstClr val="black"/>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solidFill>
                  <a:prstClr val="black"/>
                </a:solidFill>
                <a:latin typeface="Calibri" panose="020F0502020204030204" pitchFamily="34" charset="0"/>
                <a:cs typeface="Calibri" panose="020F0502020204030204" pitchFamily="34" charset="0"/>
              </a:rPr>
              <a:t>Protezione della biodiversità e </a:t>
            </a:r>
            <a:r>
              <a:rPr lang="it-IT" b="1">
                <a:solidFill>
                  <a:srgbClr val="002060"/>
                </a:solidFill>
                <a:latin typeface="Calibri" panose="020F0502020204030204" pitchFamily="34" charset="0"/>
                <a:cs typeface="Calibri" panose="020F0502020204030204" pitchFamily="34" charset="0"/>
              </a:rPr>
              <a:t>parità di genere</a:t>
            </a:r>
          </a:p>
        </p:txBody>
      </p:sp>
      <p:sp>
        <p:nvSpPr>
          <p:cNvPr id="2" name="TextBox 11">
            <a:extLst>
              <a:ext uri="{FF2B5EF4-FFF2-40B4-BE49-F238E27FC236}">
                <a16:creationId xmlns:a16="http://schemas.microsoft.com/office/drawing/2014/main" id="{05A8FECD-5896-512A-BBCE-1F2B5C8EAD91}"/>
              </a:ext>
            </a:extLst>
          </p:cNvPr>
          <p:cNvSpPr txBox="1"/>
          <p:nvPr/>
        </p:nvSpPr>
        <p:spPr>
          <a:xfrm>
            <a:off x="875909" y="531936"/>
            <a:ext cx="1021119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2: Fondi strutturali e fondi Next Generation EU</a:t>
            </a:r>
          </a:p>
        </p:txBody>
      </p:sp>
      <p:sp>
        <p:nvSpPr>
          <p:cNvPr id="3" name="CuadroTexto 2">
            <a:extLst>
              <a:ext uri="{FF2B5EF4-FFF2-40B4-BE49-F238E27FC236}">
                <a16:creationId xmlns:a16="http://schemas.microsoft.com/office/drawing/2014/main" id="{3B9C7600-D44E-2EAB-1AF0-801F984DBF3B}"/>
              </a:ext>
            </a:extLst>
          </p:cNvPr>
          <p:cNvSpPr txBox="1"/>
          <p:nvPr/>
        </p:nvSpPr>
        <p:spPr>
          <a:xfrm>
            <a:off x="875909" y="1111415"/>
            <a:ext cx="9118991" cy="461665"/>
          </a:xfrm>
          <a:prstGeom prst="rect">
            <a:avLst/>
          </a:prstGeom>
          <a:noFill/>
        </p:spPr>
        <p:txBody>
          <a:bodyPr wrap="square" rtlCol="0">
            <a:spAutoFit/>
          </a:bodyPr>
          <a:lstStyle/>
          <a:p>
            <a:r>
              <a:rPr lang="it-IT" sz="2400">
                <a:solidFill>
                  <a:srgbClr val="21B4A9"/>
                </a:solidFill>
              </a:rPr>
              <a:t>Sezione 2.3: Fondi Next Generation EU per la ripresa post Covid-19</a:t>
            </a:r>
          </a:p>
        </p:txBody>
      </p:sp>
    </p:spTree>
    <p:extLst>
      <p:ext uri="{BB962C8B-B14F-4D97-AF65-F5344CB8AC3E}">
        <p14:creationId xmlns:p14="http://schemas.microsoft.com/office/powerpoint/2010/main" val="126352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551065" y="1826373"/>
            <a:ext cx="8823108" cy="830997"/>
          </a:xfrm>
          <a:prstGeom prst="rect">
            <a:avLst/>
          </a:prstGeom>
          <a:noFill/>
        </p:spPr>
        <p:txBody>
          <a:bodyPr wrap="square" rtlCol="0">
            <a:spAutoFit/>
          </a:bodyPr>
          <a:lstStyle/>
          <a:p>
            <a:pPr algn="just">
              <a:defRPr/>
            </a:pPr>
            <a:r>
              <a:rPr lang="it-IT" altLang="es-ES" sz="1600">
                <a:latin typeface="Calibri" panose="020F0502020204030204" pitchFamily="34" charset="0"/>
                <a:cs typeface="Calibri" panose="020F0502020204030204" pitchFamily="34" charset="0"/>
              </a:rPr>
              <a:t>Il microcredito è un tipo comune di microfinanza per cui viene offerto un prestito molto piccolo a una persona, al fine di assisterla nell’avvio della propria piccola impresa o nel diventare un lavoratore autonomo. </a:t>
            </a:r>
          </a:p>
        </p:txBody>
      </p:sp>
      <p:sp>
        <p:nvSpPr>
          <p:cNvPr id="3" name="Rectangle 58">
            <a:extLst>
              <a:ext uri="{FF2B5EF4-FFF2-40B4-BE49-F238E27FC236}">
                <a16:creationId xmlns:a16="http://schemas.microsoft.com/office/drawing/2014/main" id="{6B319258-F16B-2EB0-0E29-9B57F9FAD53D}"/>
              </a:ext>
            </a:extLst>
          </p:cNvPr>
          <p:cNvSpPr/>
          <p:nvPr/>
        </p:nvSpPr>
        <p:spPr>
          <a:xfrm>
            <a:off x="1483386" y="1469503"/>
            <a:ext cx="1554721" cy="400110"/>
          </a:xfrm>
          <a:prstGeom prst="rect">
            <a:avLst/>
          </a:prstGeom>
        </p:spPr>
        <p:txBody>
          <a:bodyPr wrap="none">
            <a:spAutoFit/>
          </a:bodyPr>
          <a:lstStyle/>
          <a:p>
            <a:pPr algn="ctr"/>
            <a:r>
              <a:rPr lang="it-IT" sz="2000" b="1">
                <a:solidFill>
                  <a:srgbClr val="FAB632"/>
                </a:solidFill>
                <a:ea typeface="Roboto" charset="0"/>
                <a:cs typeface="Poppins" pitchFamily="2" charset="77"/>
              </a:rPr>
              <a:t>Microcredito</a:t>
            </a: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it-IT" sz="3600" b="1">
                <a:solidFill>
                  <a:srgbClr val="EA4E46"/>
                </a:solidFill>
                <a:ea typeface="Roboto" charset="0"/>
                <a:cs typeface="Poppins" pitchFamily="2" charset="77"/>
                <a:sym typeface="Bebas Neue" charset="0"/>
              </a:rPr>
              <a:t>Riassumendo</a:t>
            </a:r>
          </a:p>
        </p:txBody>
      </p:sp>
      <p:sp>
        <p:nvSpPr>
          <p:cNvPr id="7" name="CuadroTexto 6">
            <a:extLst>
              <a:ext uri="{FF2B5EF4-FFF2-40B4-BE49-F238E27FC236}">
                <a16:creationId xmlns:a16="http://schemas.microsoft.com/office/drawing/2014/main" id="{3D1A44CC-5B66-0C31-488E-20E25E214311}"/>
              </a:ext>
            </a:extLst>
          </p:cNvPr>
          <p:cNvSpPr txBox="1"/>
          <p:nvPr/>
        </p:nvSpPr>
        <p:spPr>
          <a:xfrm>
            <a:off x="1304082" y="1326645"/>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822201" y="2885777"/>
            <a:ext cx="8086020" cy="830997"/>
          </a:xfrm>
          <a:prstGeom prst="rect">
            <a:avLst/>
          </a:prstGeom>
          <a:noFill/>
        </p:spPr>
        <p:txBody>
          <a:bodyPr wrap="square" rtlCol="0">
            <a:spAutoFit/>
          </a:bodyPr>
          <a:lstStyle/>
          <a:p>
            <a:pPr algn="just">
              <a:defRPr/>
            </a:pPr>
            <a:r>
              <a:rPr lang="it-IT" altLang="es-ES" sz="1600">
                <a:latin typeface="Calibri" panose="020F0502020204030204" pitchFamily="34" charset="0"/>
                <a:cs typeface="Calibri" panose="020F0502020204030204" pitchFamily="34" charset="0"/>
              </a:rPr>
              <a:t>I prestiti forniti a una persona o un'azienda da un'istituzione privata o anche da un individuo facoltoso sono indicati come prestiti di denaro privati o semplicemente denaro privato. Il gruppo o la persona è indicato come prestatore di denaro privato.</a:t>
            </a:r>
          </a:p>
        </p:txBody>
      </p:sp>
      <p:sp>
        <p:nvSpPr>
          <p:cNvPr id="9" name="Rectangle 58">
            <a:extLst>
              <a:ext uri="{FF2B5EF4-FFF2-40B4-BE49-F238E27FC236}">
                <a16:creationId xmlns:a16="http://schemas.microsoft.com/office/drawing/2014/main" id="{0C877272-F220-4842-4D58-DD7C1CFC4750}"/>
              </a:ext>
            </a:extLst>
          </p:cNvPr>
          <p:cNvSpPr/>
          <p:nvPr/>
        </p:nvSpPr>
        <p:spPr>
          <a:xfrm>
            <a:off x="3782639" y="2506293"/>
            <a:ext cx="1682768" cy="400110"/>
          </a:xfrm>
          <a:prstGeom prst="rect">
            <a:avLst/>
          </a:prstGeom>
        </p:spPr>
        <p:txBody>
          <a:bodyPr wrap="none">
            <a:spAutoFit/>
          </a:bodyPr>
          <a:lstStyle/>
          <a:p>
            <a:pPr algn="ctr"/>
            <a:r>
              <a:rPr lang="it-IT" sz="2000" b="1">
                <a:solidFill>
                  <a:srgbClr val="FAB632"/>
                </a:solidFill>
                <a:ea typeface="Roboto" charset="0"/>
                <a:cs typeface="Poppins" pitchFamily="2" charset="77"/>
              </a:rPr>
              <a:t>Prestiti privati</a:t>
            </a: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367793"/>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846218" y="4068267"/>
            <a:ext cx="6345782" cy="830997"/>
          </a:xfrm>
          <a:prstGeom prst="rect">
            <a:avLst/>
          </a:prstGeom>
          <a:noFill/>
        </p:spPr>
        <p:txBody>
          <a:bodyPr wrap="square" rtlCol="0">
            <a:spAutoFit/>
          </a:bodyPr>
          <a:lstStyle/>
          <a:p>
            <a:pPr lvl="0" algn="just" fontAlgn="base"/>
            <a:r>
              <a:rPr lang="it-IT" sz="1600">
                <a:solidFill>
                  <a:prstClr val="black"/>
                </a:solidFill>
                <a:ea typeface="Times New Roman" panose="02020603050405020304" pitchFamily="18" charset="0"/>
                <a:cs typeface="Calibri" panose="020F0502020204030204" pitchFamily="34" charset="0"/>
              </a:rPr>
              <a:t>Oltre la metà dei finanziamenti dell’UE è stata distribuita attraverso i cinque fondi strutturali e di investimento europei nell’ambito del bilancio a lungo termine dell’UE (fondi SIE).</a:t>
            </a:r>
          </a:p>
        </p:txBody>
      </p:sp>
      <p:sp>
        <p:nvSpPr>
          <p:cNvPr id="18" name="Rectangle 58">
            <a:extLst>
              <a:ext uri="{FF2B5EF4-FFF2-40B4-BE49-F238E27FC236}">
                <a16:creationId xmlns:a16="http://schemas.microsoft.com/office/drawing/2014/main" id="{7FD63D42-58E3-1CA9-9C37-E9B4648A7975}"/>
              </a:ext>
            </a:extLst>
          </p:cNvPr>
          <p:cNvSpPr/>
          <p:nvPr/>
        </p:nvSpPr>
        <p:spPr>
          <a:xfrm>
            <a:off x="5846218" y="3710011"/>
            <a:ext cx="3869282" cy="400110"/>
          </a:xfrm>
          <a:prstGeom prst="rect">
            <a:avLst/>
          </a:prstGeom>
        </p:spPr>
        <p:txBody>
          <a:bodyPr wrap="square">
            <a:spAutoFit/>
          </a:bodyPr>
          <a:lstStyle/>
          <a:p>
            <a:r>
              <a:rPr lang="it-IT" sz="2000" b="1">
                <a:solidFill>
                  <a:srgbClr val="FAB632"/>
                </a:solidFill>
                <a:ea typeface="Roboto" charset="0"/>
                <a:cs typeface="Poppins" pitchFamily="2" charset="77"/>
              </a:rPr>
              <a:t>Fondi strutturali dell’UE</a:t>
            </a: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633068" y="3614990"/>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989751" y="5218432"/>
            <a:ext cx="4114225" cy="1323439"/>
          </a:xfrm>
          <a:prstGeom prst="rect">
            <a:avLst/>
          </a:prstGeom>
          <a:noFill/>
        </p:spPr>
        <p:txBody>
          <a:bodyPr wrap="square" rtlCol="0">
            <a:spAutoFit/>
          </a:bodyPr>
          <a:lstStyle/>
          <a:p>
            <a:pPr algn="just">
              <a:defRPr/>
            </a:pPr>
            <a:r>
              <a:rPr lang="it-IT" altLang="es-ES" sz="1600" dirty="0">
                <a:solidFill>
                  <a:prstClr val="black"/>
                </a:solidFill>
                <a:latin typeface="Calibri" panose="020F0502020204030204" pitchFamily="34" charset="0"/>
                <a:cs typeface="Calibri" panose="020F0502020204030204" pitchFamily="34" charset="0"/>
              </a:rPr>
              <a:t>Strumento temporaneo di ripresa per contribuire alla ripresa dell’economia dall’epidemia di coronavirus e creare un futuro più verde, tecnologicamente più avanzato e più resiliente.</a:t>
            </a:r>
            <a:endParaRPr lang="it-IT" altLang="es-ES" sz="1600" dirty="0">
              <a:latin typeface="Calibri" panose="020F0502020204030204" pitchFamily="34" charset="0"/>
              <a:cs typeface="Calibri" panose="020F0502020204030204" pitchFamily="34" charset="0"/>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973258" y="4858589"/>
            <a:ext cx="2937856" cy="400110"/>
          </a:xfrm>
          <a:prstGeom prst="rect">
            <a:avLst/>
          </a:prstGeom>
        </p:spPr>
        <p:txBody>
          <a:bodyPr wrap="none">
            <a:spAutoFit/>
          </a:bodyPr>
          <a:lstStyle/>
          <a:p>
            <a:pPr algn="ctr"/>
            <a:r>
              <a:rPr lang="it-IT" sz="2000" b="1">
                <a:solidFill>
                  <a:srgbClr val="FAB632"/>
                </a:solidFill>
                <a:ea typeface="Roboto" charset="0"/>
                <a:cs typeface="Poppins" pitchFamily="2" charset="77"/>
              </a:rPr>
              <a:t>Fondi Next Generation EU</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789213" y="4745469"/>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it-IT" sz="3600" b="1">
                <a:solidFill>
                  <a:srgbClr val="21B4A9"/>
                </a:solidFill>
              </a:rPr>
              <a:t>Test di autovalutazione:</a:t>
            </a:r>
          </a:p>
        </p:txBody>
      </p:sp>
      <p:grpSp>
        <p:nvGrpSpPr>
          <p:cNvPr id="2" name="Gruppo 1"/>
          <p:cNvGrpSpPr/>
          <p:nvPr/>
        </p:nvGrpSpPr>
        <p:grpSpPr>
          <a:xfrm>
            <a:off x="1432735" y="924321"/>
            <a:ext cx="9326529" cy="5862645"/>
            <a:chOff x="523347" y="924321"/>
            <a:chExt cx="9326529"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523348" y="9243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523348" y="9243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a:p>
              <a:pPr algn="ctr"/>
              <a:r>
                <a:rPr lang="it-IT"/>
                <a:t>Accordi di microcredito:
</a:t>
              </a:r>
            </a:p>
          </p:txBody>
        </p:sp>
        <p:sp>
          <p:nvSpPr>
            <p:cNvPr id="9" name="TextBox 60">
              <a:extLst>
                <a:ext uri="{FF2B5EF4-FFF2-40B4-BE49-F238E27FC236}">
                  <a16:creationId xmlns:a16="http://schemas.microsoft.com/office/drawing/2014/main" id="{A7786951-0C44-E059-6C7F-850579112F29}"/>
                </a:ext>
              </a:extLst>
            </p:cNvPr>
            <p:cNvSpPr txBox="1"/>
            <p:nvPr/>
          </p:nvSpPr>
          <p:spPr>
            <a:xfrm>
              <a:off x="523347" y="1253523"/>
              <a:ext cx="4808242" cy="1402500"/>
            </a:xfrm>
            <a:prstGeom prst="rect">
              <a:avLst/>
            </a:prstGeom>
            <a:noFill/>
          </p:spPr>
          <p:txBody>
            <a:bodyPr wrap="square" rtlCol="0">
              <a:spAutoFit/>
            </a:bodyPr>
            <a:lstStyle/>
            <a:p>
              <a:pPr marL="342900" indent="-342900">
                <a:lnSpc>
                  <a:spcPts val="3600"/>
                </a:lnSpc>
                <a:buFont typeface="+mj-lt"/>
                <a:buAutoNum type="alphaLcPeriod"/>
              </a:pPr>
              <a:r>
                <a:rPr lang="it-IT" sz="1200">
                  <a:ea typeface="Lato Light" panose="020F0502020204030203" pitchFamily="34" charset="0"/>
                  <a:cs typeface="Abhaya Libre" panose="02000603000000000000" pitchFamily="2" charset="77"/>
                </a:rPr>
                <a:t>Hanno sempre la stessa struttura delle note operazioni bancarie
Hanno sempre un accordo scritto 
Possono essere eseguiti senza accordi scritti</a:t>
              </a:r>
            </a:p>
          </p:txBody>
        </p:sp>
        <p:sp>
          <p:nvSpPr>
            <p:cNvPr id="12" name="Rectángulo 11">
              <a:extLst>
                <a:ext uri="{FF2B5EF4-FFF2-40B4-BE49-F238E27FC236}">
                  <a16:creationId xmlns:a16="http://schemas.microsoft.com/office/drawing/2014/main" id="{4E9A5348-FCF9-A995-E603-4FC64C50A981}"/>
                </a:ext>
              </a:extLst>
            </p:cNvPr>
            <p:cNvSpPr/>
            <p:nvPr/>
          </p:nvSpPr>
          <p:spPr>
            <a:xfrm>
              <a:off x="5331590" y="924321"/>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5331590" y="924321"/>
              <a:ext cx="4518286" cy="422030"/>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a:p>
              <a:pPr algn="ctr"/>
              <a:r>
                <a:rPr lang="it-IT"/>
                <a:t>I prestiti privati possono giungere:
</a:t>
              </a:r>
            </a:p>
          </p:txBody>
        </p:sp>
        <p:sp>
          <p:nvSpPr>
            <p:cNvPr id="15" name="TextBox 59">
              <a:extLst>
                <a:ext uri="{FF2B5EF4-FFF2-40B4-BE49-F238E27FC236}">
                  <a16:creationId xmlns:a16="http://schemas.microsoft.com/office/drawing/2014/main" id="{9F684A7D-2502-889D-AD01-A82D5FD65C00}"/>
                </a:ext>
              </a:extLst>
            </p:cNvPr>
            <p:cNvSpPr txBox="1"/>
            <p:nvPr/>
          </p:nvSpPr>
          <p:spPr>
            <a:xfrm>
              <a:off x="5621546" y="1306402"/>
              <a:ext cx="4228329" cy="1402500"/>
            </a:xfrm>
            <a:prstGeom prst="rect">
              <a:avLst/>
            </a:prstGeom>
            <a:noFill/>
          </p:spPr>
          <p:txBody>
            <a:bodyPr wrap="square" rtlCol="0">
              <a:spAutoFit/>
            </a:bodyPr>
            <a:lstStyle/>
            <a:p>
              <a:pPr marL="342900" indent="-342900">
                <a:lnSpc>
                  <a:spcPts val="3600"/>
                </a:lnSpc>
                <a:buFont typeface="+mj-lt"/>
                <a:buAutoNum type="alphaLcPeriod"/>
              </a:pPr>
              <a:r>
                <a:rPr lang="it-IT" sz="1200">
                  <a:ea typeface="Lato Light" panose="020F0502020204030203" pitchFamily="34" charset="0"/>
                  <a:cs typeface="Abhaya Libre" panose="02000603000000000000" pitchFamily="2" charset="77"/>
                </a:rPr>
                <a:t>Solo dalle banche
Solo da privati
Sia da individui che da gruppi</a:t>
              </a:r>
            </a:p>
          </p:txBody>
        </p:sp>
        <p:sp>
          <p:nvSpPr>
            <p:cNvPr id="17" name="Rectángulo 16">
              <a:extLst>
                <a:ext uri="{FF2B5EF4-FFF2-40B4-BE49-F238E27FC236}">
                  <a16:creationId xmlns:a16="http://schemas.microsoft.com/office/drawing/2014/main" id="{CBA2D687-85CD-D36B-FF71-A9FBE53280CA}"/>
                </a:ext>
              </a:extLst>
            </p:cNvPr>
            <p:cNvSpPr/>
            <p:nvPr/>
          </p:nvSpPr>
          <p:spPr>
            <a:xfrm>
              <a:off x="523348" y="3001874"/>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523348" y="3001874"/>
              <a:ext cx="4518286" cy="422030"/>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a:p>
              <a:pPr algn="ctr"/>
              <a:r>
                <a:rPr lang="it-IT"/>
                <a:t>I fondi strutturali dell’UE si concentrano su: 
</a:t>
              </a:r>
            </a:p>
          </p:txBody>
        </p:sp>
        <p:sp>
          <p:nvSpPr>
            <p:cNvPr id="20" name="TextBox 59">
              <a:extLst>
                <a:ext uri="{FF2B5EF4-FFF2-40B4-BE49-F238E27FC236}">
                  <a16:creationId xmlns:a16="http://schemas.microsoft.com/office/drawing/2014/main" id="{4F0CB8F7-6904-7B27-42F0-BE74C5AF6A24}"/>
                </a:ext>
              </a:extLst>
            </p:cNvPr>
            <p:cNvSpPr txBox="1"/>
            <p:nvPr/>
          </p:nvSpPr>
          <p:spPr>
            <a:xfrm>
              <a:off x="813305" y="3383955"/>
              <a:ext cx="1615356" cy="1402500"/>
            </a:xfrm>
            <a:prstGeom prst="rect">
              <a:avLst/>
            </a:prstGeom>
            <a:noFill/>
          </p:spPr>
          <p:txBody>
            <a:bodyPr wrap="square" rtlCol="0">
              <a:spAutoFit/>
            </a:bodyPr>
            <a:lstStyle/>
            <a:p>
              <a:pPr marL="228600" indent="-228600">
                <a:lnSpc>
                  <a:spcPts val="3600"/>
                </a:lnSpc>
                <a:buFont typeface="+mj-lt"/>
                <a:buAutoNum type="alphaLcPeriod"/>
              </a:pPr>
              <a:r>
                <a:rPr lang="it-IT" sz="1200">
                  <a:ea typeface="Lato Light" panose="020F0502020204030203" pitchFamily="34" charset="0"/>
                  <a:cs typeface="Abhaya Libre" panose="02000603000000000000" pitchFamily="2" charset="77"/>
                </a:rPr>
                <a:t>3 aree
4 aree
5 aree</a:t>
              </a:r>
            </a:p>
          </p:txBody>
        </p:sp>
        <p:sp>
          <p:nvSpPr>
            <p:cNvPr id="22" name="Rectángulo 21">
              <a:extLst>
                <a:ext uri="{FF2B5EF4-FFF2-40B4-BE49-F238E27FC236}">
                  <a16:creationId xmlns:a16="http://schemas.microsoft.com/office/drawing/2014/main" id="{E3AFAB4E-158C-AA74-7C67-3431439FBF02}"/>
                </a:ext>
              </a:extLst>
            </p:cNvPr>
            <p:cNvSpPr/>
            <p:nvPr/>
          </p:nvSpPr>
          <p:spPr>
            <a:xfrm>
              <a:off x="5331590" y="3021670"/>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5331590" y="3021670"/>
              <a:ext cx="4518286" cy="51197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a:p>
              <a:pPr algn="ctr"/>
              <a:r>
                <a:rPr lang="it-IT"/>
                <a:t>L’UE può prendere in prestito denaro a tassi favorevoli grazie a:
</a:t>
              </a:r>
            </a:p>
          </p:txBody>
        </p:sp>
        <p:sp>
          <p:nvSpPr>
            <p:cNvPr id="25" name="TextBox 59">
              <a:extLst>
                <a:ext uri="{FF2B5EF4-FFF2-40B4-BE49-F238E27FC236}">
                  <a16:creationId xmlns:a16="http://schemas.microsoft.com/office/drawing/2014/main" id="{7CED6AEE-1E23-0C4B-58E9-5C8E82CB90C4}"/>
                </a:ext>
              </a:extLst>
            </p:cNvPr>
            <p:cNvSpPr txBox="1"/>
            <p:nvPr/>
          </p:nvSpPr>
          <p:spPr>
            <a:xfrm>
              <a:off x="5621546" y="3403751"/>
              <a:ext cx="3280715" cy="1402500"/>
            </a:xfrm>
            <a:prstGeom prst="rect">
              <a:avLst/>
            </a:prstGeom>
            <a:noFill/>
          </p:spPr>
          <p:txBody>
            <a:bodyPr wrap="square" rtlCol="0">
              <a:spAutoFit/>
            </a:bodyPr>
            <a:lstStyle/>
            <a:p>
              <a:pPr marL="342900" indent="-342900">
                <a:lnSpc>
                  <a:spcPts val="3600"/>
                </a:lnSpc>
                <a:buFont typeface="+mj-lt"/>
                <a:buAutoNum type="alphaLcPeriod"/>
              </a:pPr>
              <a:r>
                <a:rPr lang="it-IT" sz="1200">
                  <a:ea typeface="Lato Light" panose="020F0502020204030203" pitchFamily="34" charset="0"/>
                  <a:cs typeface="Abhaya Libre" panose="02000603000000000000" pitchFamily="2" charset="77"/>
                </a:rPr>
                <a:t>Un forte rating creditizio
Un basso rating creditizio
Speculazione</a:t>
              </a:r>
            </a:p>
          </p:txBody>
        </p:sp>
        <p:sp>
          <p:nvSpPr>
            <p:cNvPr id="32" name="Rectángulo 31">
              <a:extLst>
                <a:ext uri="{FF2B5EF4-FFF2-40B4-BE49-F238E27FC236}">
                  <a16:creationId xmlns:a16="http://schemas.microsoft.com/office/drawing/2014/main" id="{7FD24C3A-1E71-1242-AB69-73DE74EC3031}"/>
                </a:ext>
              </a:extLst>
            </p:cNvPr>
            <p:cNvSpPr/>
            <p:nvPr/>
          </p:nvSpPr>
          <p:spPr>
            <a:xfrm>
              <a:off x="2954985" y="4949288"/>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2961527" y="4950178"/>
              <a:ext cx="4518286" cy="547307"/>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a:p>
              <a:pPr algn="ctr"/>
              <a:r>
                <a:rPr lang="it-IT"/>
                <a:t>Oltre il 50% del bilancio a lungo termine dell’UE sostiene:
</a:t>
              </a:r>
            </a:p>
          </p:txBody>
        </p:sp>
        <p:sp>
          <p:nvSpPr>
            <p:cNvPr id="35" name="TextBox 59">
              <a:extLst>
                <a:ext uri="{FF2B5EF4-FFF2-40B4-BE49-F238E27FC236}">
                  <a16:creationId xmlns:a16="http://schemas.microsoft.com/office/drawing/2014/main" id="{674A5952-A0EB-9863-C11F-8431C65043C7}"/>
                </a:ext>
              </a:extLst>
            </p:cNvPr>
            <p:cNvSpPr txBox="1"/>
            <p:nvPr/>
          </p:nvSpPr>
          <p:spPr>
            <a:xfrm>
              <a:off x="3244941" y="5331369"/>
              <a:ext cx="3008713" cy="1402500"/>
            </a:xfrm>
            <a:prstGeom prst="rect">
              <a:avLst/>
            </a:prstGeom>
            <a:noFill/>
          </p:spPr>
          <p:txBody>
            <a:bodyPr wrap="square" rtlCol="0">
              <a:spAutoFit/>
            </a:bodyPr>
            <a:lstStyle/>
            <a:p>
              <a:pPr marL="342900" indent="-342900">
                <a:lnSpc>
                  <a:spcPts val="3600"/>
                </a:lnSpc>
                <a:buFont typeface="+mj-lt"/>
                <a:buAutoNum type="alphaLcPeriod"/>
              </a:pPr>
              <a:r>
                <a:rPr lang="it-IT" sz="1200">
                  <a:ea typeface="Lato Light" panose="020F0502020204030203" pitchFamily="34" charset="0"/>
                  <a:cs typeface="Abhaya Libre" panose="02000603000000000000" pitchFamily="2" charset="77"/>
                </a:rPr>
                <a:t>Digitalizzazione
Modernizzazione
Inclusione</a:t>
              </a:r>
            </a:p>
          </p:txBody>
        </p:sp>
      </p:grpSp>
    </p:spTree>
    <p:extLst>
      <p:ext uri="{BB962C8B-B14F-4D97-AF65-F5344CB8AC3E}">
        <p14:creationId xmlns:p14="http://schemas.microsoft.com/office/powerpoint/2010/main" val="3371436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849426" y="4214219"/>
            <a:ext cx="1950869" cy="400110"/>
          </a:xfrm>
          <a:prstGeom prst="rect">
            <a:avLst/>
          </a:prstGeom>
          <a:noFill/>
        </p:spPr>
        <p:txBody>
          <a:bodyPr wrap="square">
            <a:spAutoFit/>
          </a:bodyPr>
          <a:lstStyle/>
          <a:p>
            <a:r>
              <a:rPr lang="es-ES" sz="2000" b="1" dirty="0">
                <a:solidFill>
                  <a:srgbClr val="EA4E46"/>
                </a:solidFill>
              </a:rPr>
              <a:t>moreproject.eu</a:t>
            </a: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4678602" y="3306278"/>
            <a:ext cx="2255598" cy="907941"/>
          </a:xfrm>
          <a:prstGeom prst="rect">
            <a:avLst/>
          </a:prstGeom>
          <a:noFill/>
        </p:spPr>
        <p:txBody>
          <a:bodyPr wrap="square">
            <a:spAutoFit/>
          </a:bodyPr>
          <a:lstStyle/>
          <a:p>
            <a:r>
              <a:rPr lang="it-IT" sz="5300" b="1"/>
              <a:t>GRAZIE</a:t>
            </a:r>
          </a:p>
        </p:txBody>
      </p:sp>
    </p:spTree>
    <p:extLst>
      <p:ext uri="{BB962C8B-B14F-4D97-AF65-F5344CB8AC3E}">
        <p14:creationId xmlns:p14="http://schemas.microsoft.com/office/powerpoint/2010/main" val="313191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736019" y="1428954"/>
            <a:ext cx="4250010" cy="369332"/>
          </a:xfrm>
          <a:prstGeom prst="rect">
            <a:avLst/>
          </a:prstGeom>
        </p:spPr>
        <p:txBody>
          <a:bodyPr wrap="none">
            <a:spAutoFit/>
          </a:bodyPr>
          <a:lstStyle/>
          <a:p>
            <a:pPr algn="just"/>
            <a:r>
              <a:rPr lang="it-IT">
                <a:ea typeface="Calibri" panose="020F0502020204030204" pitchFamily="34" charset="0"/>
                <a:cs typeface="Times New Roman" panose="02020603050405020304" pitchFamily="18" charset="0"/>
              </a:rPr>
              <a:t>Alla fine di questo modulo sarai in grado di:</a:t>
            </a: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3" y="1998079"/>
            <a:ext cx="8046817" cy="369332"/>
          </a:xfrm>
          <a:prstGeom prst="rect">
            <a:avLst/>
          </a:prstGeom>
          <a:noFill/>
        </p:spPr>
        <p:txBody>
          <a:bodyPr wrap="square" rtlCol="0">
            <a:spAutoFit/>
          </a:bodyPr>
          <a:lstStyle/>
          <a:p>
            <a:pPr lvl="0"/>
            <a:r>
              <a:rPr lang="it-IT" b="1">
                <a:solidFill>
                  <a:srgbClr val="21B4A9"/>
                </a:solidFill>
              </a:rPr>
              <a:t>Obiettivo 1:	Familiarizzare con il cosmo delle opportunità di finanziamento </a:t>
            </a: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2" y="2714175"/>
            <a:ext cx="8361143" cy="369332"/>
          </a:xfrm>
          <a:prstGeom prst="rect">
            <a:avLst/>
          </a:prstGeom>
          <a:noFill/>
        </p:spPr>
        <p:txBody>
          <a:bodyPr wrap="square" rtlCol="0">
            <a:spAutoFit/>
          </a:bodyPr>
          <a:lstStyle/>
          <a:p>
            <a:pPr lvl="0"/>
            <a:r>
              <a:rPr lang="it-IT" b="1">
                <a:solidFill>
                  <a:srgbClr val="FAB632"/>
                </a:solidFill>
              </a:rPr>
              <a:t>Obiettivo 2: 	Scoprire di più su microcrediti e prestiti privati </a:t>
            </a: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8164384" cy="369332"/>
          </a:xfrm>
          <a:prstGeom prst="rect">
            <a:avLst/>
          </a:prstGeom>
          <a:noFill/>
        </p:spPr>
        <p:txBody>
          <a:bodyPr wrap="square" rtlCol="0">
            <a:spAutoFit/>
          </a:bodyPr>
          <a:lstStyle/>
          <a:p>
            <a:pPr lvl="0"/>
            <a:r>
              <a:rPr lang="it-IT" b="1">
                <a:solidFill>
                  <a:srgbClr val="EA4E46"/>
                </a:solidFill>
              </a:rPr>
              <a:t>Obiettivo 3: 	Comprendere la struttura dei principi dei fondi strutturali dell’UE</a:t>
            </a:r>
          </a:p>
        </p:txBody>
      </p:sp>
      <p:sp>
        <p:nvSpPr>
          <p:cNvPr id="10" name="CuadroTexto 9">
            <a:extLst>
              <a:ext uri="{FF2B5EF4-FFF2-40B4-BE49-F238E27FC236}">
                <a16:creationId xmlns:a16="http://schemas.microsoft.com/office/drawing/2014/main" id="{4F61543D-A22C-D627-13DC-7EE782381343}"/>
              </a:ext>
            </a:extLst>
          </p:cNvPr>
          <p:cNvSpPr txBox="1"/>
          <p:nvPr/>
        </p:nvSpPr>
        <p:spPr>
          <a:xfrm>
            <a:off x="889034" y="4178403"/>
            <a:ext cx="10426666" cy="369332"/>
          </a:xfrm>
          <a:prstGeom prst="rect">
            <a:avLst/>
          </a:prstGeom>
          <a:noFill/>
        </p:spPr>
        <p:txBody>
          <a:bodyPr wrap="square" rtlCol="0">
            <a:spAutoFit/>
          </a:bodyPr>
          <a:lstStyle/>
          <a:p>
            <a:r>
              <a:rPr lang="it-IT" b="1" dirty="0">
                <a:solidFill>
                  <a:srgbClr val="21B4A9"/>
                </a:solidFill>
              </a:rPr>
              <a:t>Obiettivo 4: 	 Conoscere i fondamenti dei fondi Next Generation EU per la ripresa post pandemica</a:t>
            </a: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242"/>
          </a:xfrm>
          <a:prstGeom prst="rect">
            <a:avLst/>
          </a:prstGeom>
          <a:noFill/>
        </p:spPr>
        <p:txBody>
          <a:bodyPr wrap="square">
            <a:spAutoFit/>
          </a:bodyPr>
          <a:lstStyle/>
          <a:p>
            <a:pPr>
              <a:lnSpc>
                <a:spcPts val="6000"/>
              </a:lnSpc>
            </a:pPr>
            <a:r>
              <a:rPr lang="it-IT" sz="3600" b="1">
                <a:solidFill>
                  <a:srgbClr val="FAB632"/>
                </a:solidFill>
                <a:cs typeface="Arima Madurai Semi" pitchFamily="2" charset="77"/>
              </a:rPr>
              <a:t>Obiettivi e traguardi:</a:t>
            </a:r>
            <a:endParaRPr lang="it-IT" sz="3600">
              <a:solidFill>
                <a:srgbClr val="FAB632"/>
              </a:solidFill>
            </a:endParaRPr>
          </a:p>
        </p:txBody>
      </p:sp>
      <p:sp>
        <p:nvSpPr>
          <p:cNvPr id="13" name="Hexágono 12">
            <a:extLst>
              <a:ext uri="{FF2B5EF4-FFF2-40B4-BE49-F238E27FC236}">
                <a16:creationId xmlns:a16="http://schemas.microsoft.com/office/drawing/2014/main" id="{7521E9B9-41CD-EB5B-D90B-8533A13A9125}"/>
              </a:ext>
            </a:extLst>
          </p:cNvPr>
          <p:cNvSpPr/>
          <p:nvPr/>
        </p:nvSpPr>
        <p:spPr>
          <a:xfrm>
            <a:off x="599478" y="4246196"/>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00891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30">
            <a:extLst>
              <a:ext uri="{FF2B5EF4-FFF2-40B4-BE49-F238E27FC236}">
                <a16:creationId xmlns:a16="http://schemas.microsoft.com/office/drawing/2014/main" id="{77A485F4-3CA6-79D5-696A-6130E70FADCD}"/>
              </a:ext>
            </a:extLst>
          </p:cNvPr>
          <p:cNvSpPr txBox="1"/>
          <p:nvPr/>
        </p:nvSpPr>
        <p:spPr>
          <a:xfrm>
            <a:off x="2129362" y="3238647"/>
            <a:ext cx="2400167" cy="700705"/>
          </a:xfrm>
          <a:prstGeom prst="rect">
            <a:avLst/>
          </a:prstGeom>
          <a:noFill/>
        </p:spPr>
        <p:txBody>
          <a:bodyPr wrap="square" rtlCol="0">
            <a:spAutoFit/>
          </a:bodyPr>
          <a:lstStyle/>
          <a:p>
            <a:pPr>
              <a:lnSpc>
                <a:spcPts val="2500"/>
              </a:lnSpc>
            </a:pPr>
            <a:r>
              <a:rPr lang="it-IT" sz="1400">
                <a:ea typeface="Lato Light" panose="020F0502020204030203" pitchFamily="34" charset="0"/>
                <a:cs typeface="Abhaya Libre" panose="02000603000000000000" pitchFamily="2" charset="77"/>
              </a:rPr>
              <a:t>Microcredito
Prestiti privati</a:t>
            </a:r>
          </a:p>
        </p:txBody>
      </p:sp>
      <p:sp>
        <p:nvSpPr>
          <p:cNvPr id="7" name="TextBox 31">
            <a:extLst>
              <a:ext uri="{FF2B5EF4-FFF2-40B4-BE49-F238E27FC236}">
                <a16:creationId xmlns:a16="http://schemas.microsoft.com/office/drawing/2014/main" id="{8E8AC566-283A-0A1B-78D2-D3D0C0AD36C3}"/>
              </a:ext>
            </a:extLst>
          </p:cNvPr>
          <p:cNvSpPr txBox="1"/>
          <p:nvPr/>
        </p:nvSpPr>
        <p:spPr>
          <a:xfrm>
            <a:off x="2183453" y="2654600"/>
            <a:ext cx="2262642" cy="338554"/>
          </a:xfrm>
          <a:prstGeom prst="rect">
            <a:avLst/>
          </a:prstGeom>
          <a:noFill/>
        </p:spPr>
        <p:txBody>
          <a:bodyPr wrap="square" rtlCol="0">
            <a:spAutoFit/>
          </a:bodyPr>
          <a:lstStyle/>
          <a:p>
            <a:r>
              <a:rPr lang="it-IT" sz="1600" b="1">
                <a:solidFill>
                  <a:srgbClr val="21B4A9"/>
                </a:solidFill>
                <a:ea typeface="Nunito Bold" charset="0"/>
                <a:cs typeface="Abhaya Libre SemiBold" panose="02000603000000000000" pitchFamily="2" charset="77"/>
              </a:rPr>
              <a:t>Accesso ai finanziamenti</a:t>
            </a:r>
          </a:p>
        </p:txBody>
      </p:sp>
      <p:sp>
        <p:nvSpPr>
          <p:cNvPr id="8" name="TextBox 21">
            <a:extLst>
              <a:ext uri="{FF2B5EF4-FFF2-40B4-BE49-F238E27FC236}">
                <a16:creationId xmlns:a16="http://schemas.microsoft.com/office/drawing/2014/main" id="{C775DD3A-1C18-934A-44D8-CABE89914C88}"/>
              </a:ext>
            </a:extLst>
          </p:cNvPr>
          <p:cNvSpPr txBox="1"/>
          <p:nvPr/>
        </p:nvSpPr>
        <p:spPr>
          <a:xfrm>
            <a:off x="7489754" y="3420959"/>
            <a:ext cx="2413460" cy="1021305"/>
          </a:xfrm>
          <a:prstGeom prst="rect">
            <a:avLst/>
          </a:prstGeom>
          <a:noFill/>
        </p:spPr>
        <p:txBody>
          <a:bodyPr wrap="square" rtlCol="0">
            <a:spAutoFit/>
          </a:bodyPr>
          <a:lstStyle/>
          <a:p>
            <a:pPr>
              <a:lnSpc>
                <a:spcPts val="2500"/>
              </a:lnSpc>
            </a:pPr>
            <a:r>
              <a:rPr lang="it-IT" sz="1400" dirty="0">
                <a:ea typeface="Lato Light" panose="020F0502020204030203" pitchFamily="34" charset="0"/>
                <a:cs typeface="Abhaya Libre" panose="02000603000000000000" pitchFamily="2" charset="77"/>
              </a:rPr>
              <a:t>Principi dei fondi strutturali UE
Fondi Next Generation EU per la ripresa post pandemica</a:t>
            </a:r>
          </a:p>
        </p:txBody>
      </p:sp>
      <p:sp>
        <p:nvSpPr>
          <p:cNvPr id="9" name="TextBox 22">
            <a:extLst>
              <a:ext uri="{FF2B5EF4-FFF2-40B4-BE49-F238E27FC236}">
                <a16:creationId xmlns:a16="http://schemas.microsoft.com/office/drawing/2014/main" id="{C2F0F6C9-72D9-2CD8-3E03-942BD3E33F65}"/>
              </a:ext>
            </a:extLst>
          </p:cNvPr>
          <p:cNvSpPr txBox="1"/>
          <p:nvPr/>
        </p:nvSpPr>
        <p:spPr>
          <a:xfrm>
            <a:off x="7615245" y="2506141"/>
            <a:ext cx="2287969" cy="1077218"/>
          </a:xfrm>
          <a:prstGeom prst="rect">
            <a:avLst/>
          </a:prstGeom>
          <a:noFill/>
        </p:spPr>
        <p:txBody>
          <a:bodyPr wrap="square" rtlCol="0">
            <a:spAutoFit/>
          </a:bodyPr>
          <a:lstStyle/>
          <a:p>
            <a:r>
              <a:rPr lang="it-IT" sz="1600" b="1" dirty="0">
                <a:solidFill>
                  <a:srgbClr val="FAB632"/>
                </a:solidFill>
                <a:ea typeface="Nunito Bold" charset="0"/>
                <a:cs typeface="Abhaya Libre SemiBold" panose="02000603000000000000" pitchFamily="2" charset="77"/>
              </a:rPr>
              <a:t>Fondi strutturali dell’UE e fondi Next Generation EU
</a:t>
            </a:r>
          </a:p>
        </p:txBody>
      </p:sp>
      <p:sp>
        <p:nvSpPr>
          <p:cNvPr id="10" name="Hexágono 9">
            <a:extLst>
              <a:ext uri="{FF2B5EF4-FFF2-40B4-BE49-F238E27FC236}">
                <a16:creationId xmlns:a16="http://schemas.microsoft.com/office/drawing/2014/main" id="{700DD875-2451-F87D-A0F3-872600E8B8B5}"/>
              </a:ext>
            </a:extLst>
          </p:cNvPr>
          <p:cNvSpPr/>
          <p:nvPr/>
        </p:nvSpPr>
        <p:spPr>
          <a:xfrm>
            <a:off x="7218962" y="2613907"/>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Hexágono 11">
            <a:extLst>
              <a:ext uri="{FF2B5EF4-FFF2-40B4-BE49-F238E27FC236}">
                <a16:creationId xmlns:a16="http://schemas.microsoft.com/office/drawing/2014/main" id="{A1520AF7-7D75-4A99-4098-DF0F175E1FA0}"/>
              </a:ext>
            </a:extLst>
          </p:cNvPr>
          <p:cNvSpPr/>
          <p:nvPr/>
        </p:nvSpPr>
        <p:spPr>
          <a:xfrm>
            <a:off x="1802332" y="2707004"/>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6715244" y="1927554"/>
            <a:ext cx="3389129" cy="2986810"/>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98380" y="1927554"/>
            <a:ext cx="3389129" cy="2986811"/>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0" name="CuadroTexto 19">
            <a:extLst>
              <a:ext uri="{FF2B5EF4-FFF2-40B4-BE49-F238E27FC236}">
                <a16:creationId xmlns:a16="http://schemas.microsoft.com/office/drawing/2014/main" id="{0A38A549-76FD-6E57-D291-B6EED3BA8E98}"/>
              </a:ext>
            </a:extLst>
          </p:cNvPr>
          <p:cNvSpPr txBox="1"/>
          <p:nvPr/>
        </p:nvSpPr>
        <p:spPr>
          <a:xfrm>
            <a:off x="1788802" y="3219819"/>
            <a:ext cx="270419" cy="707886"/>
          </a:xfrm>
          <a:prstGeom prst="rect">
            <a:avLst/>
          </a:prstGeom>
          <a:noFill/>
        </p:spPr>
        <p:txBody>
          <a:bodyPr wrap="square" rtlCol="0">
            <a:spAutoFit/>
          </a:bodyPr>
          <a:lstStyle/>
          <a:p>
            <a:r>
              <a:rPr lang="es-ES" sz="2000" dirty="0">
                <a:solidFill>
                  <a:srgbClr val="FAB632"/>
                </a:solidFill>
              </a:rPr>
              <a:t>+</a:t>
            </a:r>
            <a:r>
              <a:rPr lang="es-ES" sz="2000" dirty="0">
                <a:solidFill>
                  <a:srgbClr val="21B4A9"/>
                </a:solidFill>
              </a:rPr>
              <a:t>+</a:t>
            </a:r>
          </a:p>
        </p:txBody>
      </p:sp>
      <p:sp>
        <p:nvSpPr>
          <p:cNvPr id="22" name="CuadroTexto 21">
            <a:extLst>
              <a:ext uri="{FF2B5EF4-FFF2-40B4-BE49-F238E27FC236}">
                <a16:creationId xmlns:a16="http://schemas.microsoft.com/office/drawing/2014/main" id="{8A7A2897-4C93-375F-D330-11BDCA564025}"/>
              </a:ext>
            </a:extLst>
          </p:cNvPr>
          <p:cNvSpPr txBox="1"/>
          <p:nvPr/>
        </p:nvSpPr>
        <p:spPr>
          <a:xfrm>
            <a:off x="7232628" y="3429000"/>
            <a:ext cx="270419" cy="707886"/>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endParaRPr lang="es-ES" sz="2000" dirty="0">
              <a:solidFill>
                <a:srgbClr val="21B4A9"/>
              </a:solidFill>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798017">
            <a:off x="3555231" y="1278832"/>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7260578" y="4341627"/>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218613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C8ED6519-9891-6E26-A8B0-9E9119BF8D05}"/>
              </a:ext>
            </a:extLst>
          </p:cNvPr>
          <p:cNvSpPr/>
          <p:nvPr/>
        </p:nvSpPr>
        <p:spPr>
          <a:xfrm>
            <a:off x="875909" y="1736562"/>
            <a:ext cx="9356661" cy="2031325"/>
          </a:xfrm>
          <a:prstGeom prst="rect">
            <a:avLst/>
          </a:prstGeom>
        </p:spPr>
        <p:txBody>
          <a:bodyPr wrap="square">
            <a:spAutoFit/>
          </a:bodyPr>
          <a:lstStyle/>
          <a:p>
            <a:pPr algn="just">
              <a:defRPr/>
            </a:pPr>
            <a:r>
              <a:rPr lang="it-IT" altLang="es-ES" dirty="0">
                <a:latin typeface="Calibri" panose="020F0502020204030204" pitchFamily="34" charset="0"/>
                <a:cs typeface="Calibri" panose="020F0502020204030204" pitchFamily="34" charset="0"/>
              </a:rPr>
              <a:t>Nonostante la rapida crescita delle imprese di proprietà femminile, le donne tendono ad avviare le loro attività con meno capitale circolante.
</a:t>
            </a:r>
          </a:p>
          <a:p>
            <a:pPr algn="just">
              <a:defRPr/>
            </a:pPr>
            <a:r>
              <a:rPr lang="it-IT" altLang="es-ES" dirty="0">
                <a:latin typeface="Calibri" panose="020F0502020204030204" pitchFamily="34" charset="0"/>
                <a:cs typeface="Calibri" panose="020F0502020204030204" pitchFamily="34" charset="0"/>
              </a:rPr>
              <a:t>Rispetto alle loro controparti maschili, le imprenditrici hanno meno accesso ai finanziamenti.
</a:t>
            </a:r>
          </a:p>
          <a:p>
            <a:pPr algn="just">
              <a:defRPr/>
            </a:pPr>
            <a:r>
              <a:rPr lang="it-IT" altLang="es-ES" dirty="0">
                <a:latin typeface="Calibri" panose="020F0502020204030204" pitchFamily="34" charset="0"/>
                <a:cs typeface="Calibri" panose="020F0502020204030204" pitchFamily="34" charset="0"/>
              </a:rPr>
              <a:t>Si stima che le imprese di proprietà femminile a livello globale abbiano esigenze finanziarie insoddisfatte comprese tra 260 e 320 miliardi di dollari l’anno.</a:t>
            </a:r>
          </a:p>
        </p:txBody>
      </p:sp>
      <p:sp>
        <p:nvSpPr>
          <p:cNvPr id="7"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1: Accesso ai finanziamenti</a:t>
            </a:r>
          </a:p>
        </p:txBody>
      </p:sp>
      <p:sp>
        <p:nvSpPr>
          <p:cNvPr id="9"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it-IT" sz="2400">
                <a:solidFill>
                  <a:srgbClr val="21B4A9"/>
                </a:solidFill>
              </a:rPr>
              <a:t>Introduzione</a:t>
            </a:r>
          </a:p>
        </p:txBody>
      </p:sp>
    </p:spTree>
    <p:extLst>
      <p:ext uri="{BB962C8B-B14F-4D97-AF65-F5344CB8AC3E}">
        <p14:creationId xmlns:p14="http://schemas.microsoft.com/office/powerpoint/2010/main" val="36120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1: Accesso ai finanziamenti</a:t>
            </a:r>
          </a:p>
        </p:txBody>
      </p:sp>
      <p:sp>
        <p:nvSpPr>
          <p:cNvPr id="3"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it-IT" sz="2400">
                <a:solidFill>
                  <a:srgbClr val="21B4A9"/>
                </a:solidFill>
              </a:rPr>
              <a:t>Sezione 1.1: Microcrediti</a:t>
            </a: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923330"/>
          </a:xfrm>
          <a:prstGeom prst="rect">
            <a:avLst/>
          </a:prstGeom>
        </p:spPr>
        <p:txBody>
          <a:bodyPr wrap="square">
            <a:spAutoFit/>
          </a:bodyPr>
          <a:lstStyle/>
          <a:p>
            <a:pPr algn="just">
              <a:defRPr/>
            </a:pPr>
            <a:r>
              <a:rPr lang="it-IT" altLang="es-ES" dirty="0">
                <a:latin typeface="Calibri" panose="020F0502020204030204" pitchFamily="34" charset="0"/>
                <a:cs typeface="Calibri" panose="020F0502020204030204" pitchFamily="34" charset="0"/>
              </a:rPr>
              <a:t>Il microcredito è un tipo comune di microfinanza per cui viene offerto un prestito molto piccolo a una persona, al fine di assisterla nell’avvio della propria piccola impresa o nel diventare un lavoratore autonomo. </a:t>
            </a:r>
          </a:p>
        </p:txBody>
      </p:sp>
      <p:sp>
        <p:nvSpPr>
          <p:cNvPr id="5" name="TextBox 58">
            <a:extLst>
              <a:ext uri="{FF2B5EF4-FFF2-40B4-BE49-F238E27FC236}">
                <a16:creationId xmlns:a16="http://schemas.microsoft.com/office/drawing/2014/main" id="{B156EFF4-C57D-09AF-E510-2DB9D7F8FC45}"/>
              </a:ext>
            </a:extLst>
          </p:cNvPr>
          <p:cNvSpPr txBox="1"/>
          <p:nvPr/>
        </p:nvSpPr>
        <p:spPr>
          <a:xfrm>
            <a:off x="1199302" y="4355026"/>
            <a:ext cx="9790915" cy="646331"/>
          </a:xfrm>
          <a:prstGeom prst="rect">
            <a:avLst/>
          </a:prstGeom>
          <a:noFill/>
        </p:spPr>
        <p:txBody>
          <a:bodyPr wrap="square" rtlCol="0">
            <a:spAutoFit/>
          </a:bodyPr>
          <a:lstStyle/>
          <a:p>
            <a:pPr algn="just"/>
            <a:r>
              <a:rPr lang="it-IT" dirty="0">
                <a:ea typeface="Lato Light" panose="020F0502020204030203" pitchFamily="34" charset="0"/>
                <a:cs typeface="Abhaya Libre" panose="02000603000000000000" pitchFamily="2" charset="77"/>
              </a:rPr>
              <a:t>I contratti di microcredito a volte hanno strutture diverse rispetto alle normali operazioni bancarie; è possibile che non ci sia nemmeno un accordo scritto.</a:t>
            </a:r>
          </a:p>
        </p:txBody>
      </p:sp>
      <p:sp>
        <p:nvSpPr>
          <p:cNvPr id="6" name="TextBox 59">
            <a:extLst>
              <a:ext uri="{FF2B5EF4-FFF2-40B4-BE49-F238E27FC236}">
                <a16:creationId xmlns:a16="http://schemas.microsoft.com/office/drawing/2014/main" id="{6CDB0ECE-20FD-7DB5-A748-B2D6841D86A8}"/>
              </a:ext>
            </a:extLst>
          </p:cNvPr>
          <p:cNvSpPr txBox="1"/>
          <p:nvPr/>
        </p:nvSpPr>
        <p:spPr>
          <a:xfrm>
            <a:off x="1199302" y="2772256"/>
            <a:ext cx="9790915" cy="646331"/>
          </a:xfrm>
          <a:prstGeom prst="rect">
            <a:avLst/>
          </a:prstGeom>
          <a:noFill/>
        </p:spPr>
        <p:txBody>
          <a:bodyPr wrap="square" rtlCol="0">
            <a:spAutoFit/>
          </a:bodyPr>
          <a:lstStyle/>
          <a:p>
            <a:pPr algn="just"/>
            <a:r>
              <a:rPr lang="it-IT">
                <a:ea typeface="Lato Light" panose="020F0502020204030203" pitchFamily="34" charset="0"/>
                <a:cs typeface="Abhaya Libre" panose="02000603000000000000" pitchFamily="2" charset="77"/>
              </a:rPr>
              <a:t>I debitori in questione, in genere, hanno redditi modesti, specialmente quelli provenienti da nazioni meno sviluppate (LDC).</a:t>
            </a:r>
          </a:p>
        </p:txBody>
      </p:sp>
      <p:sp>
        <p:nvSpPr>
          <p:cNvPr id="7" name="TextBox 60">
            <a:extLst>
              <a:ext uri="{FF2B5EF4-FFF2-40B4-BE49-F238E27FC236}">
                <a16:creationId xmlns:a16="http://schemas.microsoft.com/office/drawing/2014/main" id="{9413F5BC-FC54-1F9B-499C-C779A84952CD}"/>
              </a:ext>
            </a:extLst>
          </p:cNvPr>
          <p:cNvSpPr txBox="1"/>
          <p:nvPr/>
        </p:nvSpPr>
        <p:spPr>
          <a:xfrm>
            <a:off x="1199302" y="3559608"/>
            <a:ext cx="9790914" cy="369332"/>
          </a:xfrm>
          <a:prstGeom prst="rect">
            <a:avLst/>
          </a:prstGeom>
          <a:noFill/>
        </p:spPr>
        <p:txBody>
          <a:bodyPr wrap="square" rtlCol="0">
            <a:spAutoFit/>
          </a:bodyPr>
          <a:lstStyle/>
          <a:p>
            <a:pPr algn="just"/>
            <a:r>
              <a:rPr lang="it-IT">
                <a:ea typeface="Lato Light" panose="020F0502020204030203" pitchFamily="34" charset="0"/>
                <a:cs typeface="Abhaya Libre" panose="02000603000000000000" pitchFamily="2" charset="77"/>
              </a:rPr>
              <a:t>I microprestiti raramente superano i 2.000 euro e potrebbero essere compresi tra 10 e 100 euro.</a:t>
            </a:r>
          </a:p>
        </p:txBody>
      </p:sp>
      <p:sp>
        <p:nvSpPr>
          <p:cNvPr id="12" name="Hexágono 11">
            <a:extLst>
              <a:ext uri="{FF2B5EF4-FFF2-40B4-BE49-F238E27FC236}">
                <a16:creationId xmlns:a16="http://schemas.microsoft.com/office/drawing/2014/main" id="{41F6B51B-774C-60B3-3D4A-AE78D9BE3416}"/>
              </a:ext>
            </a:extLst>
          </p:cNvPr>
          <p:cNvSpPr/>
          <p:nvPr/>
        </p:nvSpPr>
        <p:spPr>
          <a:xfrm>
            <a:off x="875909" y="2840049"/>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Hexágono 12">
            <a:extLst>
              <a:ext uri="{FF2B5EF4-FFF2-40B4-BE49-F238E27FC236}">
                <a16:creationId xmlns:a16="http://schemas.microsoft.com/office/drawing/2014/main" id="{5C3B2DE5-8E8B-040D-8D84-6492E7EA49AF}"/>
              </a:ext>
            </a:extLst>
          </p:cNvPr>
          <p:cNvSpPr/>
          <p:nvPr/>
        </p:nvSpPr>
        <p:spPr>
          <a:xfrm>
            <a:off x="875909" y="363151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4" name="Hexágono 13">
            <a:extLst>
              <a:ext uri="{FF2B5EF4-FFF2-40B4-BE49-F238E27FC236}">
                <a16:creationId xmlns:a16="http://schemas.microsoft.com/office/drawing/2014/main" id="{35D60FC1-BC04-1878-421C-0EFD4E46E4BA}"/>
              </a:ext>
            </a:extLst>
          </p:cNvPr>
          <p:cNvSpPr/>
          <p:nvPr/>
        </p:nvSpPr>
        <p:spPr>
          <a:xfrm>
            <a:off x="875909" y="4422987"/>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396669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1: Accesso ai finanziamenti</a:t>
            </a:r>
          </a:p>
        </p:txBody>
      </p:sp>
      <p:sp>
        <p:nvSpPr>
          <p:cNvPr id="3"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it-IT" sz="2400">
                <a:solidFill>
                  <a:srgbClr val="21B4A9"/>
                </a:solidFill>
              </a:rPr>
              <a:t>Sezione 1.1: Storia del microcredito</a:t>
            </a: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3693319"/>
          </a:xfrm>
          <a:prstGeom prst="rect">
            <a:avLst/>
          </a:prstGeom>
        </p:spPr>
        <p:txBody>
          <a:bodyPr wrap="square">
            <a:spAutoFit/>
          </a:bodyPr>
          <a:lstStyle/>
          <a:p>
            <a:pPr algn="just">
              <a:defRPr/>
            </a:pPr>
            <a:r>
              <a:rPr lang="it-IT" altLang="es-ES" dirty="0">
                <a:latin typeface="Calibri" panose="020F0502020204030204" pitchFamily="34" charset="0"/>
                <a:cs typeface="Calibri" panose="020F0502020204030204" pitchFamily="34" charset="0"/>
              </a:rPr>
              <a:t>La maggior parte delle persone attribuisce il concetto di “microcredito” all’economista bengalese Muhammad Yunus</a:t>
            </a:r>
          </a:p>
          <a:p>
            <a:pPr algn="just">
              <a:defRPr/>
            </a:pPr>
            <a:r>
              <a:rPr lang="it-IT" altLang="es-ES" dirty="0">
                <a:latin typeface="Calibri" panose="020F0502020204030204" pitchFamily="34" charset="0"/>
                <a:cs typeface="Calibri" panose="020F0502020204030204" pitchFamily="34" charset="0"/>
              </a:rPr>
              <a:t>
Al fine di finanziare le rispettive piccole imprese, un gruppo di donne in Bangladesh ha lanciato questo programma nel 1976 prendendo in prestito $27. Le donne sono state in grado di portare avanti il business e ripagare il debito</a:t>
            </a:r>
          </a:p>
          <a:p>
            <a:pPr algn="just">
              <a:defRPr/>
            </a:pPr>
            <a:r>
              <a:rPr lang="it-IT" altLang="es-ES" dirty="0">
                <a:latin typeface="Calibri" panose="020F0502020204030204" pitchFamily="34" charset="0"/>
                <a:cs typeface="Calibri" panose="020F0502020204030204" pitchFamily="34" charset="0"/>
              </a:rPr>
              <a:t>
Le donne del Bangladesh che hanno ottenuto il microcredito non avevano i fondi per acquistare le forniture di cui avevano bisogno per costruire gli sgabelli di bambù, che avrebbero poi venduto, e finanziare loro singolarmente sarebbe stato troppo rischioso.</a:t>
            </a:r>
          </a:p>
          <a:p>
            <a:pPr algn="just">
              <a:defRPr/>
            </a:pPr>
            <a:r>
              <a:rPr lang="it-IT" altLang="es-ES" dirty="0">
                <a:latin typeface="Calibri" panose="020F0502020204030204" pitchFamily="34" charset="0"/>
                <a:cs typeface="Calibri" panose="020F0502020204030204" pitchFamily="34" charset="0"/>
              </a:rPr>
              <a:t>
Quindi, sono state in grado di avviare la produzione grazie al prestito collettivo, con la consapevolezza che il prestito sarebbe stato rimborsato nel tempo man mano che avrebbero guadagnato un po’ di soldi.</a:t>
            </a:r>
          </a:p>
        </p:txBody>
      </p:sp>
    </p:spTree>
    <p:extLst>
      <p:ext uri="{BB962C8B-B14F-4D97-AF65-F5344CB8AC3E}">
        <p14:creationId xmlns:p14="http://schemas.microsoft.com/office/powerpoint/2010/main" val="111072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1: Accesso ai finanziamenti</a:t>
            </a: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923330"/>
          </a:xfrm>
          <a:prstGeom prst="rect">
            <a:avLst/>
          </a:prstGeom>
        </p:spPr>
        <p:txBody>
          <a:bodyPr wrap="square">
            <a:spAutoFit/>
          </a:bodyPr>
          <a:lstStyle/>
          <a:p>
            <a:pPr algn="just">
              <a:defRPr/>
            </a:pPr>
            <a:r>
              <a:rPr lang="it-IT" altLang="es-ES" dirty="0">
                <a:latin typeface="Calibri" panose="020F0502020204030204" pitchFamily="34" charset="0"/>
                <a:cs typeface="Calibri" panose="020F0502020204030204" pitchFamily="34" charset="0"/>
              </a:rPr>
              <a:t>I prestiti forniti a una persona o un’azienda da un’istituzione privata o anche da un individuo facoltoso sono indicati come prestiti di denaro privati o semplicemente denaro privato. Il gruppo o la persona è indicato come prestatore di denaro privato.</a:t>
            </a: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it-IT" sz="2400">
                <a:solidFill>
                  <a:srgbClr val="21B4A9"/>
                </a:solidFill>
              </a:rPr>
              <a:t>Sezione 1.2: Prestiti privati</a:t>
            </a:r>
          </a:p>
        </p:txBody>
      </p:sp>
      <p:sp>
        <p:nvSpPr>
          <p:cNvPr id="21" name="TextBox 58">
            <a:extLst>
              <a:ext uri="{FF2B5EF4-FFF2-40B4-BE49-F238E27FC236}">
                <a16:creationId xmlns:a16="http://schemas.microsoft.com/office/drawing/2014/main" id="{B156EFF4-C57D-09AF-E510-2DB9D7F8FC45}"/>
              </a:ext>
            </a:extLst>
          </p:cNvPr>
          <p:cNvSpPr txBox="1"/>
          <p:nvPr/>
        </p:nvSpPr>
        <p:spPr>
          <a:xfrm>
            <a:off x="1278883" y="4576762"/>
            <a:ext cx="9551232" cy="646331"/>
          </a:xfrm>
          <a:prstGeom prst="rect">
            <a:avLst/>
          </a:prstGeom>
          <a:noFill/>
        </p:spPr>
        <p:txBody>
          <a:bodyPr wrap="square" rtlCol="0">
            <a:spAutoFit/>
          </a:bodyPr>
          <a:lstStyle/>
          <a:p>
            <a:pPr algn="just"/>
            <a:r>
              <a:rPr lang="it-IT" dirty="0">
                <a:ea typeface="Lato Light" panose="020F0502020204030203" pitchFamily="34" charset="0"/>
                <a:cs typeface="Abhaya Libre" panose="02000603000000000000" pitchFamily="2" charset="77"/>
              </a:rPr>
              <a:t>Il debitore ha più margine di manovra per utilizzare il prestito per obiettivi non ottimali quando c'è meno restrizione.</a:t>
            </a:r>
          </a:p>
        </p:txBody>
      </p:sp>
      <p:sp>
        <p:nvSpPr>
          <p:cNvPr id="22" name="TextBox 59">
            <a:extLst>
              <a:ext uri="{FF2B5EF4-FFF2-40B4-BE49-F238E27FC236}">
                <a16:creationId xmlns:a16="http://schemas.microsoft.com/office/drawing/2014/main" id="{6CDB0ECE-20FD-7DB5-A748-B2D6841D86A8}"/>
              </a:ext>
            </a:extLst>
          </p:cNvPr>
          <p:cNvSpPr txBox="1"/>
          <p:nvPr/>
        </p:nvSpPr>
        <p:spPr>
          <a:xfrm>
            <a:off x="1278882" y="2826910"/>
            <a:ext cx="9551233" cy="646331"/>
          </a:xfrm>
          <a:prstGeom prst="rect">
            <a:avLst/>
          </a:prstGeom>
          <a:noFill/>
        </p:spPr>
        <p:txBody>
          <a:bodyPr wrap="square" rtlCol="0">
            <a:spAutoFit/>
          </a:bodyPr>
          <a:lstStyle/>
          <a:p>
            <a:pPr algn="just"/>
            <a:r>
              <a:rPr lang="it-IT" dirty="0">
                <a:ea typeface="Lato Light" panose="020F0502020204030203" pitchFamily="34" charset="0"/>
                <a:cs typeface="Abhaya Libre" panose="02000603000000000000" pitchFamily="2" charset="77"/>
              </a:rPr>
              <a:t>I debitori hanno in genere accesso al capitale privato senza dover soddisfare i requisiti di idoneità convenzionali di una banca o di un altro istituto di credito.</a:t>
            </a:r>
          </a:p>
        </p:txBody>
      </p:sp>
      <p:sp>
        <p:nvSpPr>
          <p:cNvPr id="23" name="TextBox 60">
            <a:extLst>
              <a:ext uri="{FF2B5EF4-FFF2-40B4-BE49-F238E27FC236}">
                <a16:creationId xmlns:a16="http://schemas.microsoft.com/office/drawing/2014/main" id="{9413F5BC-FC54-1F9B-499C-C779A84952CD}"/>
              </a:ext>
            </a:extLst>
          </p:cNvPr>
          <p:cNvSpPr txBox="1"/>
          <p:nvPr/>
        </p:nvSpPr>
        <p:spPr>
          <a:xfrm>
            <a:off x="1289137" y="3701836"/>
            <a:ext cx="9540978" cy="646331"/>
          </a:xfrm>
          <a:prstGeom prst="rect">
            <a:avLst/>
          </a:prstGeom>
          <a:noFill/>
        </p:spPr>
        <p:txBody>
          <a:bodyPr wrap="square" rtlCol="0">
            <a:spAutoFit/>
          </a:bodyPr>
          <a:lstStyle/>
          <a:p>
            <a:pPr algn="just"/>
            <a:r>
              <a:rPr lang="it-IT" dirty="0">
                <a:ea typeface="Lato Light" panose="020F0502020204030203" pitchFamily="34" charset="0"/>
                <a:cs typeface="Abhaya Libre" panose="02000603000000000000" pitchFamily="2" charset="77"/>
              </a:rPr>
              <a:t>Il problema principale è che i prestiti di denaro privato possono occasionalmente comportare un alto livello di rischio sia per il prestatore che per il debitore.</a:t>
            </a:r>
          </a:p>
        </p:txBody>
      </p:sp>
      <p:sp>
        <p:nvSpPr>
          <p:cNvPr id="24" name="Hexágono 11">
            <a:extLst>
              <a:ext uri="{FF2B5EF4-FFF2-40B4-BE49-F238E27FC236}">
                <a16:creationId xmlns:a16="http://schemas.microsoft.com/office/drawing/2014/main" id="{41F6B51B-774C-60B3-3D4A-AE78D9BE3416}"/>
              </a:ext>
            </a:extLst>
          </p:cNvPr>
          <p:cNvSpPr/>
          <p:nvPr/>
        </p:nvSpPr>
        <p:spPr>
          <a:xfrm>
            <a:off x="875909" y="3069229"/>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5" name="Hexágono 12">
            <a:extLst>
              <a:ext uri="{FF2B5EF4-FFF2-40B4-BE49-F238E27FC236}">
                <a16:creationId xmlns:a16="http://schemas.microsoft.com/office/drawing/2014/main" id="{5C3B2DE5-8E8B-040D-8D84-6492E7EA49AF}"/>
              </a:ext>
            </a:extLst>
          </p:cNvPr>
          <p:cNvSpPr/>
          <p:nvPr/>
        </p:nvSpPr>
        <p:spPr>
          <a:xfrm>
            <a:off x="876348" y="387185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Hexágono 13">
            <a:extLst>
              <a:ext uri="{FF2B5EF4-FFF2-40B4-BE49-F238E27FC236}">
                <a16:creationId xmlns:a16="http://schemas.microsoft.com/office/drawing/2014/main" id="{35D60FC1-BC04-1878-421C-0EFD4E46E4BA}"/>
              </a:ext>
            </a:extLst>
          </p:cNvPr>
          <p:cNvSpPr/>
          <p:nvPr/>
        </p:nvSpPr>
        <p:spPr>
          <a:xfrm>
            <a:off x="876349" y="4716886"/>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234173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it-IT" sz="3600" b="1">
                <a:solidFill>
                  <a:srgbClr val="FAB632"/>
                </a:solidFill>
                <a:ea typeface="Nunito Bold" charset="0"/>
                <a:cs typeface="Arima Madurai Semi" pitchFamily="2" charset="77"/>
              </a:rPr>
              <a:t>Unità 1: Accesso ai finanziamenti</a:t>
            </a: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4031873"/>
          </a:xfrm>
          <a:prstGeom prst="rect">
            <a:avLst/>
          </a:prstGeom>
        </p:spPr>
        <p:txBody>
          <a:bodyPr wrap="square">
            <a:spAutoFit/>
          </a:bodyPr>
          <a:lstStyle/>
          <a:p>
            <a:pPr lvl="0" algn="just">
              <a:defRPr/>
            </a:pPr>
            <a:r>
              <a:rPr lang="it-IT" altLang="es-ES">
                <a:solidFill>
                  <a:prstClr val="black"/>
                </a:solidFill>
                <a:latin typeface="Calibri" panose="020F0502020204030204" pitchFamily="34" charset="0"/>
                <a:cs typeface="Calibri" panose="020F0502020204030204" pitchFamily="34" charset="0"/>
              </a:rPr>
              <a:t>Per un prestatore privato, la riduzione del rischio è fondamentale poiché fare soldi è l'obiettivo principale. Prima di fare un'offerta di prestito a un debitore, un prestatore privato considera una varietà di aspetti diversi. Alcuni dei più importanti sono: 
</a:t>
            </a: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b="1">
                <a:solidFill>
                  <a:srgbClr val="002060"/>
                </a:solidFill>
                <a:latin typeface="Calibri" panose="020F0502020204030204" pitchFamily="34" charset="0"/>
                <a:cs typeface="Calibri" panose="020F0502020204030204" pitchFamily="34" charset="0"/>
              </a:rPr>
              <a:t>Il credito del debitore: </a:t>
            </a:r>
            <a:r>
              <a:rPr lang="it-IT" altLang="es-ES">
                <a:solidFill>
                  <a:prstClr val="black"/>
                </a:solidFill>
                <a:latin typeface="Calibri" panose="020F0502020204030204" pitchFamily="34" charset="0"/>
                <a:cs typeface="Calibri" panose="020F0502020204030204" pitchFamily="34" charset="0"/>
              </a:rPr>
              <a:t>Il punteggio di credito di un debitore riflette quanto tempestivamente e regolarmente egli ha precedentemente rimborsato le sue fatture</a:t>
            </a:r>
          </a:p>
          <a:p>
            <a:pPr marL="285750" lvl="0" indent="-285750" algn="just">
              <a:buFont typeface="Arial" panose="020B0604020202020204" pitchFamily="34" charset="0"/>
              <a:buChar char="•"/>
              <a:defRPr/>
            </a:pP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b="1">
                <a:solidFill>
                  <a:srgbClr val="002060"/>
                </a:solidFill>
                <a:latin typeface="Calibri" panose="020F0502020204030204" pitchFamily="34" charset="0"/>
                <a:cs typeface="Calibri" panose="020F0502020204030204" pitchFamily="34" charset="0"/>
              </a:rPr>
              <a:t>Strategia di prezzo: </a:t>
            </a:r>
            <a:r>
              <a:rPr lang="it-IT" altLang="es-ES">
                <a:solidFill>
                  <a:prstClr val="black"/>
                </a:solidFill>
                <a:latin typeface="Calibri" panose="020F0502020204030204" pitchFamily="34" charset="0"/>
                <a:cs typeface="Calibri" panose="020F0502020204030204" pitchFamily="34" charset="0"/>
              </a:rPr>
              <a:t>Come può il creditore assicurarsi che il costo del prestito (per il debitore) sia competitivo con altri istituti di credito? </a:t>
            </a:r>
          </a:p>
          <a:p>
            <a:pPr marL="285750" lvl="0" indent="-285750" algn="just">
              <a:buFont typeface="Arial" panose="020B0604020202020204" pitchFamily="34" charset="0"/>
              <a:buChar char="•"/>
              <a:defRPr/>
            </a:pP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it-IT" altLang="es-ES" sz="100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b="1">
                <a:solidFill>
                  <a:srgbClr val="002060"/>
                </a:solidFill>
                <a:latin typeface="Calibri" panose="020F0502020204030204" pitchFamily="34" charset="0"/>
                <a:cs typeface="Calibri" panose="020F0502020204030204" pitchFamily="34" charset="0"/>
              </a:rPr>
              <a:t>Strategia di uscita: </a:t>
            </a:r>
            <a:r>
              <a:rPr lang="it-IT" altLang="es-ES">
                <a:solidFill>
                  <a:prstClr val="black"/>
                </a:solidFill>
                <a:latin typeface="Calibri" panose="020F0502020204030204" pitchFamily="34" charset="0"/>
                <a:cs typeface="Calibri" panose="020F0502020204030204" pitchFamily="34" charset="0"/>
              </a:rPr>
              <a:t>Il piano del debitore per quando e come pagherà il debito</a:t>
            </a:r>
          </a:p>
          <a:p>
            <a:pPr lvl="0" algn="just">
              <a:defRPr/>
            </a:pPr>
            <a:endParaRPr lang="it-IT" altLang="es-ES">
              <a:solidFill>
                <a:prstClr val="black"/>
              </a:solidFill>
              <a:latin typeface="Calibri" panose="020F0502020204030204" pitchFamily="34" charset="0"/>
              <a:cs typeface="Calibri" panose="020F0502020204030204" pitchFamily="34" charset="0"/>
            </a:endParaRPr>
          </a:p>
          <a:p>
            <a:pPr lvl="0" algn="just">
              <a:defRPr/>
            </a:pPr>
            <a:r>
              <a:rPr lang="it-IT" altLang="es-ES">
                <a:solidFill>
                  <a:prstClr val="black"/>
                </a:solidFill>
                <a:latin typeface="Calibri" panose="020F0502020204030204" pitchFamily="34" charset="0"/>
                <a:cs typeface="Calibri" panose="020F0502020204030204" pitchFamily="34" charset="0"/>
              </a:rPr>
              <a:t>Tuttavia, è sempre una buona idea che il creditore eserciti la </a:t>
            </a:r>
            <a:r>
              <a:rPr lang="it-IT" altLang="es-ES" b="1">
                <a:solidFill>
                  <a:srgbClr val="001F60"/>
                </a:solidFill>
                <a:latin typeface="Calibri" panose="020F0502020204030204" pitchFamily="34" charset="0"/>
                <a:cs typeface="Calibri" panose="020F0502020204030204" pitchFamily="34" charset="0"/>
              </a:rPr>
              <a:t>dovuta diligenza </a:t>
            </a:r>
            <a:r>
              <a:rPr lang="it-IT" altLang="es-ES">
                <a:solidFill>
                  <a:prstClr val="black"/>
                </a:solidFill>
                <a:latin typeface="Calibri" panose="020F0502020204030204" pitchFamily="34" charset="0"/>
                <a:cs typeface="Calibri" panose="020F0502020204030204" pitchFamily="34" charset="0"/>
              </a:rPr>
              <a:t>e confermi tutte le informazioni fornite dal debitore per ottenere il prestito.</a:t>
            </a:r>
            <a:endParaRPr lang="it-IT" altLang="es-ES">
              <a:latin typeface="Calibri" panose="020F0502020204030204" pitchFamily="34" charset="0"/>
              <a:cs typeface="Calibri" panose="020F0502020204030204" pitchFamily="34" charset="0"/>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it-IT" sz="2400">
                <a:solidFill>
                  <a:srgbClr val="21B4A9"/>
                </a:solidFill>
              </a:rPr>
              <a:t>Sezione 1.2: Prestiti privati</a:t>
            </a:r>
          </a:p>
        </p:txBody>
      </p:sp>
    </p:spTree>
    <p:extLst>
      <p:ext uri="{BB962C8B-B14F-4D97-AF65-F5344CB8AC3E}">
        <p14:creationId xmlns:p14="http://schemas.microsoft.com/office/powerpoint/2010/main" val="146558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10211192" cy="646331"/>
          </a:xfrm>
          <a:prstGeom prst="rect">
            <a:avLst/>
          </a:prstGeom>
          <a:noFill/>
        </p:spPr>
        <p:txBody>
          <a:bodyPr wrap="square" rtlCol="0">
            <a:spAutoFit/>
          </a:bodyPr>
          <a:lstStyle/>
          <a:p>
            <a:r>
              <a:rPr lang="it-IT" sz="3600" b="1" dirty="0">
                <a:solidFill>
                  <a:srgbClr val="FAB632"/>
                </a:solidFill>
                <a:ea typeface="Nunito Bold" charset="0"/>
                <a:cs typeface="Arima Madurai Semi" pitchFamily="2" charset="77"/>
              </a:rPr>
              <a:t>Unità 2: Fondi strutturali e fondi Next Generation EU</a:t>
            </a: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2031325"/>
          </a:xfrm>
          <a:prstGeom prst="rect">
            <a:avLst/>
          </a:prstGeom>
        </p:spPr>
        <p:txBody>
          <a:bodyPr wrap="square">
            <a:spAutoFit/>
          </a:bodyPr>
          <a:lstStyle/>
          <a:p>
            <a:pPr marL="285750" lvl="0" indent="-285750" algn="just" fontAlgn="base">
              <a:buFont typeface="Arial" panose="020B0604020202020204" pitchFamily="34" charset="0"/>
              <a:buChar char="•"/>
            </a:pPr>
            <a:r>
              <a:rPr lang="it-IT" dirty="0">
                <a:solidFill>
                  <a:prstClr val="black"/>
                </a:solidFill>
                <a:ea typeface="Times New Roman" panose="02020603050405020304" pitchFamily="18" charset="0"/>
                <a:cs typeface="Calibri" panose="020F0502020204030204" pitchFamily="34" charset="0"/>
              </a:rPr>
              <a:t>Oltre la metà dei finanziamenti dell’UE è stata distribuita attraverso i cinque fondi strutturali e di investimento europei nell’ambito del bilancio a lungo termine dell’UE (fondi SIE).</a:t>
            </a:r>
          </a:p>
          <a:p>
            <a:pPr marL="285750" lvl="0" indent="-285750" algn="just" fontAlgn="base">
              <a:buFont typeface="Arial" panose="020B0604020202020204" pitchFamily="34" charset="0"/>
              <a:buChar char="•"/>
            </a:pPr>
            <a:endParaRPr lang="it-IT" dirty="0">
              <a:solidFill>
                <a:prstClr val="black"/>
              </a:solidFill>
              <a:ea typeface="Arial MT"/>
              <a:cs typeface="Arial MT"/>
            </a:endParaRPr>
          </a:p>
          <a:p>
            <a:pPr marL="285750" lvl="0" indent="-285750" algn="just" fontAlgn="base">
              <a:buFont typeface="Arial" panose="020B0604020202020204" pitchFamily="34" charset="0"/>
              <a:buChar char="•"/>
            </a:pPr>
            <a:r>
              <a:rPr lang="it-IT" dirty="0">
                <a:solidFill>
                  <a:prstClr val="black"/>
                </a:solidFill>
                <a:ea typeface="Times New Roman" panose="02020603050405020304" pitchFamily="18" charset="0"/>
                <a:cs typeface="Calibri" panose="020F0502020204030204" pitchFamily="34" charset="0"/>
              </a:rPr>
              <a:t>La Commissione europea e gli Stati membri dell’UE collaborano per gestirli.</a:t>
            </a:r>
          </a:p>
          <a:p>
            <a:pPr marL="285750" lvl="0" indent="-285750" algn="just" fontAlgn="base">
              <a:buFont typeface="Arial" panose="020B0604020202020204" pitchFamily="34" charset="0"/>
              <a:buChar char="•"/>
            </a:pPr>
            <a:endParaRPr lang="it-IT" dirty="0">
              <a:solidFill>
                <a:prstClr val="black"/>
              </a:solidFill>
              <a:ea typeface="Arial MT"/>
              <a:cs typeface="Arial MT"/>
            </a:endParaRPr>
          </a:p>
          <a:p>
            <a:pPr marL="285750" lvl="0" indent="-285750" algn="just" fontAlgn="base">
              <a:buFont typeface="Arial" panose="020B0604020202020204" pitchFamily="34" charset="0"/>
              <a:buChar char="•"/>
            </a:pPr>
            <a:r>
              <a:rPr lang="it-IT" dirty="0">
                <a:solidFill>
                  <a:prstClr val="black"/>
                </a:solidFill>
                <a:ea typeface="Times New Roman" panose="02020603050405020304" pitchFamily="18" charset="0"/>
                <a:cs typeface="Calibri" panose="020F0502020204030204" pitchFamily="34" charset="0"/>
              </a:rPr>
              <a:t>Questi fondi sono istituiti per investire nello sviluppo del mercato del lavoro e in un’economia europea forte e sostenibile.</a:t>
            </a:r>
            <a:endParaRPr lang="it-IT" dirty="0">
              <a:solidFill>
                <a:prstClr val="black"/>
              </a:solidFill>
              <a:ea typeface="Arial MT"/>
              <a:cs typeface="Arial MT"/>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it-IT" sz="2400">
                <a:solidFill>
                  <a:srgbClr val="21B4A9"/>
                </a:solidFill>
              </a:rPr>
              <a:t>Sezione 2.1: Principi dei fondi strutturali dell’UE</a:t>
            </a:r>
          </a:p>
        </p:txBody>
      </p:sp>
    </p:spTree>
    <p:extLst>
      <p:ext uri="{BB962C8B-B14F-4D97-AF65-F5344CB8AC3E}">
        <p14:creationId xmlns:p14="http://schemas.microsoft.com/office/powerpoint/2010/main" val="41065515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1824</Words>
  <Application>Microsoft Macintosh PowerPoint</Application>
  <PresentationFormat>Widescreen</PresentationFormat>
  <Paragraphs>137</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lastModifiedBy>s.natale@studenti.unimc.it</cp:lastModifiedBy>
  <cp:revision>15</cp:revision>
  <dcterms:created xsi:type="dcterms:W3CDTF">2022-05-18T10:18:40Z</dcterms:created>
  <dcterms:modified xsi:type="dcterms:W3CDTF">2022-12-13T08:50:29Z</dcterms:modified>
</cp:coreProperties>
</file>