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0" roundtripDataSignature="AMtx7mhwrLVr6dKLe7Sdc391jL/l/RlJs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C03CE8F-C454-404B-8E49-9A5FBCD88673}">
  <a:tblStyle styleId="{6C03CE8F-C454-404B-8E49-9A5FBCD88673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5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6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8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8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9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9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0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0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20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2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20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3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3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4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publications.jrc.ec.europa.eu/repository/handle/JRC110624" TargetMode="External"/><Relationship Id="rId4" Type="http://schemas.openxmlformats.org/officeDocument/2006/relationships/image" Target="../media/image7.jpg"/><Relationship Id="rId5" Type="http://schemas.openxmlformats.org/officeDocument/2006/relationships/hyperlink" Target="https://publications.jrc.ec.europa.eu/repository/handle/JRC120376" TargetMode="External"/><Relationship Id="rId6" Type="http://schemas.openxmlformats.org/officeDocument/2006/relationships/image" Target="../media/image6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publications.jrc.ec.europa.eu/repository/handle/JRC128415" TargetMode="External"/><Relationship Id="rId4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eur-lex.europa.eu/LexUriServ/LexUriServ.do?uri=OJ:L:2006:394:0010:0018:en:PDF" TargetMode="External"/><Relationship Id="rId4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33333" l="17326" r="19050" t="38446"/>
          <a:stretch/>
        </p:blipFill>
        <p:spPr>
          <a:xfrm>
            <a:off x="3912093" y="1074198"/>
            <a:ext cx="4367813" cy="1935331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1056324" y="4253013"/>
            <a:ext cx="11375162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it-IT" sz="3200" u="none" cap="none" strike="noStrike">
                <a:solidFill>
                  <a:srgbClr val="EA4E46"/>
                </a:solidFill>
                <a:latin typeface="Calibri"/>
                <a:ea typeface="Calibri"/>
                <a:cs typeface="Calibri"/>
                <a:sym typeface="Calibri"/>
              </a:rPr>
              <a:t>DigComp 2.2 – Framework dell'UE per l'istruzione per le competenze digitali </a:t>
            </a:r>
            <a:endParaRPr sz="3200">
              <a:solidFill>
                <a:srgbClr val="EA4E4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1056324" y="5264936"/>
            <a:ext cx="609452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Developed By: </a:t>
            </a: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IDP &amp; CIRCLE</a:t>
            </a:r>
            <a:endParaRPr/>
          </a:p>
        </p:txBody>
      </p:sp>
      <p:sp>
        <p:nvSpPr>
          <p:cNvPr id="87" name="Google Shape;87;p1"/>
          <p:cNvSpPr/>
          <p:nvPr/>
        </p:nvSpPr>
        <p:spPr>
          <a:xfrm>
            <a:off x="461521" y="486455"/>
            <a:ext cx="710332" cy="942850"/>
          </a:xfrm>
          <a:prstGeom prst="halfFrame">
            <a:avLst>
              <a:gd fmla="val 33333" name="adj1"/>
              <a:gd fmla="val 33333" name="adj2"/>
            </a:avLst>
          </a:prstGeom>
          <a:solidFill>
            <a:srgbClr val="EA4E46"/>
          </a:solidFill>
          <a:ln cap="flat" cmpd="sng" w="12700">
            <a:solidFill>
              <a:srgbClr val="EA4E4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 rot="10800000">
            <a:off x="10780510" y="4995454"/>
            <a:ext cx="710332" cy="942850"/>
          </a:xfrm>
          <a:prstGeom prst="halfFrame">
            <a:avLst>
              <a:gd fmla="val 33333" name="adj1"/>
              <a:gd fmla="val 33333" name="adj2"/>
            </a:avLst>
          </a:prstGeom>
          <a:solidFill>
            <a:srgbClr val="EA4E46"/>
          </a:solidFill>
          <a:ln cap="flat" cmpd="sng" w="12700">
            <a:solidFill>
              <a:srgbClr val="EA4E4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0"/>
          <p:cNvSpPr txBox="1"/>
          <p:nvPr/>
        </p:nvSpPr>
        <p:spPr>
          <a:xfrm>
            <a:off x="762529" y="579940"/>
            <a:ext cx="928634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3600">
                <a:solidFill>
                  <a:srgbClr val="FAB632"/>
                </a:solidFill>
                <a:latin typeface="Calibri"/>
                <a:ea typeface="Calibri"/>
                <a:cs typeface="Calibri"/>
                <a:sym typeface="Calibri"/>
              </a:rPr>
              <a:t>Unità 2: Contenuti e struttura del DigComp</a:t>
            </a:r>
            <a:endParaRPr b="1" sz="3600">
              <a:solidFill>
                <a:srgbClr val="FAB63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10"/>
          <p:cNvSpPr txBox="1"/>
          <p:nvPr/>
        </p:nvSpPr>
        <p:spPr>
          <a:xfrm>
            <a:off x="762530" y="1246054"/>
            <a:ext cx="998167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>
                <a:solidFill>
                  <a:srgbClr val="21B4A9"/>
                </a:solidFill>
                <a:latin typeface="Calibri"/>
                <a:ea typeface="Calibri"/>
                <a:cs typeface="Calibri"/>
                <a:sym typeface="Calibri"/>
              </a:rPr>
              <a:t>Sezione 2.3: Ripartizione del DigComp framework </a:t>
            </a:r>
            <a:endParaRPr/>
          </a:p>
        </p:txBody>
      </p:sp>
      <p:graphicFrame>
        <p:nvGraphicFramePr>
          <p:cNvPr id="185" name="Google Shape;185;p10"/>
          <p:cNvGraphicFramePr/>
          <p:nvPr/>
        </p:nvGraphicFramePr>
        <p:xfrm>
          <a:off x="762529" y="172750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{6C03CE8F-C454-404B-8E49-9A5FBCD88673}</a:tableStyleId>
              </a:tblPr>
              <a:tblGrid>
                <a:gridCol w="2101275"/>
                <a:gridCol w="5146725"/>
              </a:tblGrid>
              <a:tr h="1028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Area di formazione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Competenze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102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-IT" sz="13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 Alfabetizzazione informatica e dati</a:t>
                      </a:r>
                      <a:endParaRPr sz="13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it-IT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1.1 Navigazione, ricerca e filtraggio di dati, informazioni e contenuti digitali 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it-IT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1.2 Valutazione di dati, informazioni e contenuti digitali 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it-IT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1.3 Gestione di dati, informazioni e contenuti digitali</a:t>
                      </a:r>
                      <a:endParaRPr/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7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-IT" sz="13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 Comunicazione e collaborazione</a:t>
                      </a:r>
                      <a:endParaRPr sz="13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it-IT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2.1 Interazione attraverso le tecnologie digitali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it-IT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2.2 Condivisione attraverso le tecnologie digitali 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it-IT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2.3 Impegnarsi nella cittadinanza attraverso le tecnologie digitali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it-IT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2.4 Collaborare attraverso le tecnologie digitali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it-IT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2.5 Netiquette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it-IT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2.6 Gestione dell'identità digitale</a:t>
                      </a:r>
                      <a:endParaRPr/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71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-IT" sz="13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 Creazione di contenuti digitali</a:t>
                      </a:r>
                      <a:endParaRPr sz="13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it-IT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3.1 Sviluppo di contenuti digitali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it-IT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3.2 Integrazione e rielaborazione dei contenuti digitali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it-IT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3.3 Copyright e licenze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it-IT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3.4 Programmazione</a:t>
                      </a:r>
                      <a:endParaRPr/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71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-IT" sz="13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 Sicurezza</a:t>
                      </a:r>
                      <a:endParaRPr sz="13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it-IT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4.1 Protezione dei dispositivi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it-IT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4.2 Protezione dei dati personali e della privacy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it-IT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4.3 Proteggere la salute e il benessere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it-IT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4.4 Protezione dell'ambiente</a:t>
                      </a:r>
                      <a:endParaRPr/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7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-IT" sz="13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5. Problem Solving</a:t>
                      </a:r>
                      <a:endParaRPr sz="13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it-IT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5.1 Risoluzione di problemi tecnici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it-IT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5.2 Identificazione dei bisogni e risposte tecnologiche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it-IT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5.3 Utilizzare in modo creativo le tecnologie digitali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it-IT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5.4 Individuare le lacune nelle competenze digitali</a:t>
                      </a:r>
                      <a:endParaRPr/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86" name="Google Shape;186;p10"/>
          <p:cNvSpPr/>
          <p:nvPr/>
        </p:nvSpPr>
        <p:spPr>
          <a:xfrm>
            <a:off x="8153400" y="1707719"/>
            <a:ext cx="3648075" cy="40780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 focus specifico sulle seguenti dimensioni trasversali: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Rounded"/>
              <a:buChar char="•"/>
            </a:pPr>
            <a:r>
              <a:rPr lang="it-IT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Materiale di verifica dei fatti e delle sue fonti, identificazione di notizie false e deep fake. 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Rounded"/>
              <a:buChar char="•"/>
            </a:pPr>
            <a:r>
              <a:rPr lang="it-IT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tendenza verso servizi e applicazioni Internet basati sui dati.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Rounded"/>
              <a:buChar char="•"/>
            </a:pPr>
            <a:r>
              <a:rPr lang="it-IT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Interazione tra utenti e sistemi di AI.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Rounded"/>
              <a:buChar char="•"/>
            </a:pPr>
            <a:r>
              <a:rPr lang="it-IT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L’emergere di nuove tecnologie come l'Internet of Things (IoT).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Rounded"/>
              <a:buChar char="•"/>
            </a:pPr>
            <a:r>
              <a:rPr lang="it-IT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Preoccupazioni sulla sostenibilità ambientale (ad esempio, le risorse consumate dalle TIC). 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 Rounded"/>
              <a:buChar char="•"/>
            </a:pPr>
            <a:r>
              <a:rPr lang="it-IT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Situazioni nuove e contemporanee (ad esempio, lavoro a distanza e lavoro ibrido).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1"/>
          <p:cNvSpPr/>
          <p:nvPr/>
        </p:nvSpPr>
        <p:spPr>
          <a:xfrm>
            <a:off x="762528" y="1246054"/>
            <a:ext cx="10648421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sei interessato a saperne di più sulle potenzialità e le opportunità derivanti dall’utilizzo del DigComp, hai a disposizione una lunga lista di casi studio selezionati dalla Commissione Europea come buone pratiche nell’implementazione del framework (clicca sull'immagine per accedere al file): </a:t>
            </a:r>
            <a:endParaRPr i="1"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11"/>
          <p:cNvSpPr txBox="1"/>
          <p:nvPr/>
        </p:nvSpPr>
        <p:spPr>
          <a:xfrm>
            <a:off x="762528" y="579940"/>
            <a:ext cx="10057871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3600">
                <a:solidFill>
                  <a:srgbClr val="FAB632"/>
                </a:solidFill>
                <a:latin typeface="Calibri"/>
                <a:ea typeface="Calibri"/>
                <a:cs typeface="Calibri"/>
                <a:sym typeface="Calibri"/>
              </a:rPr>
              <a:t>Validazione pratica del framework DigComp</a:t>
            </a:r>
            <a:endParaRPr b="1" sz="3600">
              <a:solidFill>
                <a:srgbClr val="FAB63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over" id="193" name="Google Shape;193;p11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0416" y="2513017"/>
            <a:ext cx="4981047" cy="3524047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cover" id="194" name="Google Shape;194;p11">
            <a:hlinkClick r:id="rId5"/>
          </p:cNvPr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422883" y="2513017"/>
            <a:ext cx="4988066" cy="3529013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2"/>
          <p:cNvSpPr txBox="1"/>
          <p:nvPr/>
        </p:nvSpPr>
        <p:spPr>
          <a:xfrm>
            <a:off x="1574601" y="1583002"/>
            <a:ext cx="8983766" cy="12044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387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L’European Digital Competence Framework per le Persone, a volte indicato come DigComp, fornisce un meccanismo per migliorare le competenze digitali dei cittadini, sostenendo al contempo i quadri nazionali e le agende per le competenze digitali.</a:t>
            </a:r>
            <a:endParaRPr/>
          </a:p>
          <a:p>
            <a:pPr indent="0" lvl="0" marL="0" marR="0" rtl="0" algn="l">
              <a:lnSpc>
                <a:spcPct val="1387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12"/>
          <p:cNvSpPr/>
          <p:nvPr/>
        </p:nvSpPr>
        <p:spPr>
          <a:xfrm>
            <a:off x="1633633" y="1296538"/>
            <a:ext cx="1151277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2000">
                <a:solidFill>
                  <a:srgbClr val="FAB632"/>
                </a:solidFill>
                <a:latin typeface="Calibri"/>
                <a:ea typeface="Calibri"/>
                <a:cs typeface="Calibri"/>
                <a:sym typeface="Calibri"/>
              </a:rPr>
              <a:t>DigComp</a:t>
            </a:r>
            <a:endParaRPr/>
          </a:p>
        </p:txBody>
      </p:sp>
      <p:sp>
        <p:nvSpPr>
          <p:cNvPr id="201" name="Google Shape;201;p12"/>
          <p:cNvSpPr/>
          <p:nvPr/>
        </p:nvSpPr>
        <p:spPr>
          <a:xfrm>
            <a:off x="550864" y="563441"/>
            <a:ext cx="8245474" cy="55399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3600">
                <a:solidFill>
                  <a:srgbClr val="EA4E46"/>
                </a:solidFill>
                <a:latin typeface="Calibri"/>
                <a:ea typeface="Calibri"/>
                <a:cs typeface="Calibri"/>
                <a:sym typeface="Calibri"/>
              </a:rPr>
              <a:t>Riassumendo</a:t>
            </a:r>
            <a:endParaRPr b="1" sz="3600">
              <a:solidFill>
                <a:srgbClr val="EA4E4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12"/>
          <p:cNvSpPr txBox="1"/>
          <p:nvPr/>
        </p:nvSpPr>
        <p:spPr>
          <a:xfrm>
            <a:off x="1304082" y="1258672"/>
            <a:ext cx="329551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>
                <a:solidFill>
                  <a:srgbClr val="EA4E46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it-IT" sz="2000">
                <a:solidFill>
                  <a:srgbClr val="FAB632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it-IT" sz="2000">
                <a:solidFill>
                  <a:srgbClr val="21B4A9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endParaRPr/>
          </a:p>
        </p:txBody>
      </p:sp>
      <p:sp>
        <p:nvSpPr>
          <p:cNvPr id="203" name="Google Shape;203;p12"/>
          <p:cNvSpPr txBox="1"/>
          <p:nvPr/>
        </p:nvSpPr>
        <p:spPr>
          <a:xfrm>
            <a:off x="3828452" y="2900761"/>
            <a:ext cx="8165205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DigComp 2.0 è stato pubblicato nel 2016. Si è trattato di un aggiornamento pensato per chiarire i concetti e adattare il contenuto alle mutevoli esigenze e ai suggerimenti degli utenti.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12"/>
          <p:cNvSpPr/>
          <p:nvPr/>
        </p:nvSpPr>
        <p:spPr>
          <a:xfrm>
            <a:off x="3828452" y="2501860"/>
            <a:ext cx="153760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2000">
                <a:solidFill>
                  <a:srgbClr val="FAB632"/>
                </a:solidFill>
                <a:latin typeface="Calibri"/>
                <a:ea typeface="Calibri"/>
                <a:cs typeface="Calibri"/>
                <a:sym typeface="Calibri"/>
              </a:rPr>
              <a:t>DigComp 2.0</a:t>
            </a:r>
            <a:endParaRPr/>
          </a:p>
        </p:txBody>
      </p:sp>
      <p:sp>
        <p:nvSpPr>
          <p:cNvPr id="205" name="Google Shape;205;p12"/>
          <p:cNvSpPr txBox="1"/>
          <p:nvPr/>
        </p:nvSpPr>
        <p:spPr>
          <a:xfrm>
            <a:off x="3548671" y="2367793"/>
            <a:ext cx="329551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>
                <a:solidFill>
                  <a:srgbClr val="EA4E46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it-IT" sz="2000">
                <a:solidFill>
                  <a:srgbClr val="FAB632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it-IT" sz="2000">
                <a:solidFill>
                  <a:srgbClr val="21B4A9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endParaRPr/>
          </a:p>
        </p:txBody>
      </p:sp>
      <p:sp>
        <p:nvSpPr>
          <p:cNvPr id="206" name="Google Shape;206;p12"/>
          <p:cNvSpPr txBox="1"/>
          <p:nvPr/>
        </p:nvSpPr>
        <p:spPr>
          <a:xfrm>
            <a:off x="5795506" y="3916917"/>
            <a:ext cx="6198151" cy="64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387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DigComp 2.1, una versione del framework, è stato rilasciato nel 2018 e si basava sul modello concettuale di riferimento fornito in DigComp 2.0.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12"/>
          <p:cNvSpPr/>
          <p:nvPr/>
        </p:nvSpPr>
        <p:spPr>
          <a:xfrm>
            <a:off x="5795506" y="3583011"/>
            <a:ext cx="153760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2000">
                <a:solidFill>
                  <a:srgbClr val="FAB632"/>
                </a:solidFill>
                <a:latin typeface="Calibri"/>
                <a:ea typeface="Calibri"/>
                <a:cs typeface="Calibri"/>
                <a:sym typeface="Calibri"/>
              </a:rPr>
              <a:t>DigComp 2.1</a:t>
            </a:r>
            <a:endParaRPr/>
          </a:p>
        </p:txBody>
      </p:sp>
      <p:sp>
        <p:nvSpPr>
          <p:cNvPr id="208" name="Google Shape;208;p12"/>
          <p:cNvSpPr txBox="1"/>
          <p:nvPr/>
        </p:nvSpPr>
        <p:spPr>
          <a:xfrm>
            <a:off x="5633068" y="3475290"/>
            <a:ext cx="329551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>
                <a:solidFill>
                  <a:srgbClr val="EA4E46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it-IT" sz="2000">
                <a:solidFill>
                  <a:srgbClr val="FAB632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it-IT" sz="2000">
                <a:solidFill>
                  <a:srgbClr val="21B4A9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endParaRPr/>
          </a:p>
        </p:txBody>
      </p:sp>
      <p:sp>
        <p:nvSpPr>
          <p:cNvPr id="209" name="Google Shape;209;p12"/>
          <p:cNvSpPr txBox="1"/>
          <p:nvPr/>
        </p:nvSpPr>
        <p:spPr>
          <a:xfrm>
            <a:off x="7951651" y="4986600"/>
            <a:ext cx="4042006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Più di 250 nuovi esempi di conoscenze, abilità e attitudini inclusi.</a:t>
            </a:r>
            <a:endParaRPr/>
          </a:p>
        </p:txBody>
      </p:sp>
      <p:sp>
        <p:nvSpPr>
          <p:cNvPr id="210" name="Google Shape;210;p12"/>
          <p:cNvSpPr/>
          <p:nvPr/>
        </p:nvSpPr>
        <p:spPr>
          <a:xfrm>
            <a:off x="7951651" y="4625684"/>
            <a:ext cx="153760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2000">
                <a:solidFill>
                  <a:srgbClr val="FAB632"/>
                </a:solidFill>
                <a:latin typeface="Calibri"/>
                <a:ea typeface="Calibri"/>
                <a:cs typeface="Calibri"/>
                <a:sym typeface="Calibri"/>
              </a:rPr>
              <a:t>DigComp 2.2</a:t>
            </a:r>
            <a:endParaRPr/>
          </a:p>
        </p:txBody>
      </p:sp>
      <p:sp>
        <p:nvSpPr>
          <p:cNvPr id="211" name="Google Shape;211;p12"/>
          <p:cNvSpPr txBox="1"/>
          <p:nvPr/>
        </p:nvSpPr>
        <p:spPr>
          <a:xfrm>
            <a:off x="7789213" y="4478769"/>
            <a:ext cx="329551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>
                <a:solidFill>
                  <a:srgbClr val="EA4E46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it-IT" sz="2000">
                <a:solidFill>
                  <a:srgbClr val="FAB632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it-IT" sz="2000">
                <a:solidFill>
                  <a:srgbClr val="21B4A9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3"/>
          <p:cNvSpPr/>
          <p:nvPr/>
        </p:nvSpPr>
        <p:spPr>
          <a:xfrm>
            <a:off x="550864" y="267874"/>
            <a:ext cx="8245474" cy="55399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3600">
                <a:solidFill>
                  <a:srgbClr val="21B4A9"/>
                </a:solidFill>
                <a:latin typeface="Calibri"/>
                <a:ea typeface="Calibri"/>
                <a:cs typeface="Calibri"/>
                <a:sym typeface="Calibri"/>
              </a:rPr>
              <a:t>Self-assessment test:</a:t>
            </a:r>
            <a:endParaRPr/>
          </a:p>
        </p:txBody>
      </p:sp>
      <p:grpSp>
        <p:nvGrpSpPr>
          <p:cNvPr id="217" name="Google Shape;217;p13"/>
          <p:cNvGrpSpPr/>
          <p:nvPr/>
        </p:nvGrpSpPr>
        <p:grpSpPr>
          <a:xfrm>
            <a:off x="1432736" y="857646"/>
            <a:ext cx="9326528" cy="5862645"/>
            <a:chOff x="523348" y="924321"/>
            <a:chExt cx="9326528" cy="5862645"/>
          </a:xfrm>
        </p:grpSpPr>
        <p:sp>
          <p:nvSpPr>
            <p:cNvPr id="218" name="Google Shape;218;p13"/>
            <p:cNvSpPr/>
            <p:nvPr/>
          </p:nvSpPr>
          <p:spPr>
            <a:xfrm>
              <a:off x="523348" y="924321"/>
              <a:ext cx="4518286" cy="1837678"/>
            </a:xfrm>
            <a:prstGeom prst="rect">
              <a:avLst/>
            </a:prstGeom>
            <a:noFill/>
            <a:ln cap="flat" cmpd="sng" w="12700">
              <a:solidFill>
                <a:srgbClr val="21B4A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9" name="Google Shape;219;p13"/>
            <p:cNvSpPr/>
            <p:nvPr/>
          </p:nvSpPr>
          <p:spPr>
            <a:xfrm>
              <a:off x="523348" y="924321"/>
              <a:ext cx="4518286" cy="422030"/>
            </a:xfrm>
            <a:prstGeom prst="roundRect">
              <a:avLst>
                <a:gd fmla="val 16667" name="adj"/>
              </a:avLst>
            </a:prstGeom>
            <a:solidFill>
              <a:srgbClr val="21B4A9"/>
            </a:solidFill>
            <a:ln cap="flat" cmpd="sng" w="12700">
              <a:solidFill>
                <a:srgbClr val="21B4A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Quando è stato pubblicato DigComp 2.2?</a:t>
              </a:r>
              <a:endParaRPr/>
            </a:p>
          </p:txBody>
        </p:sp>
        <p:sp>
          <p:nvSpPr>
            <p:cNvPr id="220" name="Google Shape;220;p13"/>
            <p:cNvSpPr txBox="1"/>
            <p:nvPr/>
          </p:nvSpPr>
          <p:spPr>
            <a:xfrm>
              <a:off x="813305" y="1306402"/>
              <a:ext cx="1035444" cy="141609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-342900" lvl="0" marL="342900" marR="0" rtl="0" algn="l">
                <a:lnSpc>
                  <a:spcPct val="22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AutoNum type="alphaLcPeriod"/>
              </a:pPr>
              <a:r>
                <a:rPr lang="it-IT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2020</a:t>
              </a:r>
              <a:endParaRPr/>
            </a:p>
            <a:p>
              <a:pPr indent="-342900" lvl="0" marL="342900" marR="0" rtl="0" algn="l">
                <a:lnSpc>
                  <a:spcPct val="22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AutoNum type="alphaLcPeriod"/>
              </a:pPr>
              <a:r>
                <a:rPr lang="it-IT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2021</a:t>
              </a:r>
              <a:endParaRPr/>
            </a:p>
            <a:p>
              <a:pPr indent="-342900" lvl="0" marL="342900" marR="0" rtl="0" algn="l">
                <a:lnSpc>
                  <a:spcPct val="22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AutoNum type="alphaLcPeriod"/>
              </a:pPr>
              <a:r>
                <a:rPr lang="it-IT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2022</a:t>
              </a:r>
              <a:endParaRPr/>
            </a:p>
          </p:txBody>
        </p:sp>
        <p:sp>
          <p:nvSpPr>
            <p:cNvPr id="221" name="Google Shape;221;p13"/>
            <p:cNvSpPr/>
            <p:nvPr/>
          </p:nvSpPr>
          <p:spPr>
            <a:xfrm>
              <a:off x="5331590" y="924321"/>
              <a:ext cx="4518286" cy="1837678"/>
            </a:xfrm>
            <a:prstGeom prst="rect">
              <a:avLst/>
            </a:prstGeom>
            <a:noFill/>
            <a:ln cap="flat" cmpd="sng" w="12700">
              <a:solidFill>
                <a:srgbClr val="FAB63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2" name="Google Shape;222;p13"/>
            <p:cNvSpPr/>
            <p:nvPr/>
          </p:nvSpPr>
          <p:spPr>
            <a:xfrm>
              <a:off x="5331590" y="924321"/>
              <a:ext cx="4518286" cy="422030"/>
            </a:xfrm>
            <a:prstGeom prst="roundRect">
              <a:avLst>
                <a:gd fmla="val 16667" name="adj"/>
              </a:avLst>
            </a:prstGeom>
            <a:solidFill>
              <a:srgbClr val="FAB632"/>
            </a:solidFill>
            <a:ln cap="flat" cmpd="sng" w="12700">
              <a:solidFill>
                <a:srgbClr val="FAB63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Quante aree di competenza ha DigComp?</a:t>
              </a:r>
              <a:endParaRPr/>
            </a:p>
          </p:txBody>
        </p:sp>
        <p:sp>
          <p:nvSpPr>
            <p:cNvPr id="223" name="Google Shape;223;p13"/>
            <p:cNvSpPr txBox="1"/>
            <p:nvPr/>
          </p:nvSpPr>
          <p:spPr>
            <a:xfrm>
              <a:off x="5621547" y="1306402"/>
              <a:ext cx="1035444" cy="141609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-342900" lvl="0" marL="342900" marR="0" rtl="0" algn="l">
                <a:lnSpc>
                  <a:spcPct val="22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AutoNum type="alphaLcPeriod"/>
              </a:pPr>
              <a:r>
                <a:rPr lang="it-IT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  <a:endParaRPr/>
            </a:p>
            <a:p>
              <a:pPr indent="-342900" lvl="0" marL="342900" marR="0" rtl="0" algn="l">
                <a:lnSpc>
                  <a:spcPct val="22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AutoNum type="alphaLcPeriod"/>
              </a:pPr>
              <a:r>
                <a:rPr lang="it-IT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  <a:endParaRPr/>
            </a:p>
            <a:p>
              <a:pPr indent="-342900" lvl="0" marL="342900" marR="0" rtl="0" algn="l">
                <a:lnSpc>
                  <a:spcPct val="22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AutoNum type="alphaLcPeriod"/>
              </a:pPr>
              <a:r>
                <a:rPr lang="it-IT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</a:t>
              </a:r>
              <a:endParaRPr/>
            </a:p>
          </p:txBody>
        </p:sp>
        <p:sp>
          <p:nvSpPr>
            <p:cNvPr id="224" name="Google Shape;224;p13"/>
            <p:cNvSpPr/>
            <p:nvPr/>
          </p:nvSpPr>
          <p:spPr>
            <a:xfrm>
              <a:off x="523348" y="3001874"/>
              <a:ext cx="4518286" cy="1837678"/>
            </a:xfrm>
            <a:prstGeom prst="rect">
              <a:avLst/>
            </a:prstGeom>
            <a:noFill/>
            <a:ln cap="flat" cmpd="sng" w="12700">
              <a:solidFill>
                <a:srgbClr val="EA4E4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5" name="Google Shape;225;p13"/>
            <p:cNvSpPr/>
            <p:nvPr/>
          </p:nvSpPr>
          <p:spPr>
            <a:xfrm>
              <a:off x="523348" y="3001874"/>
              <a:ext cx="4518286" cy="531766"/>
            </a:xfrm>
            <a:prstGeom prst="roundRect">
              <a:avLst>
                <a:gd fmla="val 16667" name="adj"/>
              </a:avLst>
            </a:prstGeom>
            <a:solidFill>
              <a:srgbClr val="EA4E46"/>
            </a:solidFill>
            <a:ln cap="flat" cmpd="sng" w="12700">
              <a:solidFill>
                <a:srgbClr val="EA4E4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L’intelligenza artificiale e l’Internet of Thinking sono inclusi in:</a:t>
              </a:r>
              <a:endParaRPr/>
            </a:p>
          </p:txBody>
        </p:sp>
        <p:sp>
          <p:nvSpPr>
            <p:cNvPr id="226" name="Google Shape;226;p13"/>
            <p:cNvSpPr txBox="1"/>
            <p:nvPr/>
          </p:nvSpPr>
          <p:spPr>
            <a:xfrm>
              <a:off x="813305" y="3383955"/>
              <a:ext cx="3051124" cy="141609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-342900" lvl="0" marL="342900" marR="0" rtl="0" algn="l">
                <a:lnSpc>
                  <a:spcPct val="22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AutoNum type="alphaLcPeriod"/>
              </a:pPr>
              <a:r>
                <a:rPr lang="it-IT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DigComp</a:t>
              </a:r>
              <a:endParaRPr/>
            </a:p>
            <a:p>
              <a:pPr indent="-342900" lvl="0" marL="342900" marR="0" rtl="0" algn="l">
                <a:lnSpc>
                  <a:spcPct val="22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AutoNum type="alphaLcPeriod"/>
              </a:pPr>
              <a:r>
                <a:rPr lang="it-IT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DigComp 2.0</a:t>
              </a:r>
              <a:endParaRPr/>
            </a:p>
            <a:p>
              <a:pPr indent="-342900" lvl="0" marL="342900" marR="0" rtl="0" algn="l">
                <a:lnSpc>
                  <a:spcPct val="22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AutoNum type="alphaLcPeriod"/>
              </a:pPr>
              <a:r>
                <a:rPr lang="it-IT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DigComp 2.2</a:t>
              </a:r>
              <a:endParaRPr/>
            </a:p>
          </p:txBody>
        </p:sp>
        <p:sp>
          <p:nvSpPr>
            <p:cNvPr id="227" name="Google Shape;227;p13"/>
            <p:cNvSpPr/>
            <p:nvPr/>
          </p:nvSpPr>
          <p:spPr>
            <a:xfrm>
              <a:off x="5331590" y="3021670"/>
              <a:ext cx="4518286" cy="1837678"/>
            </a:xfrm>
            <a:prstGeom prst="rect">
              <a:avLst/>
            </a:prstGeom>
            <a:noFill/>
            <a:ln cap="flat" cmpd="sng" w="12700">
              <a:solidFill>
                <a:srgbClr val="21B4A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8" name="Google Shape;228;p13"/>
            <p:cNvSpPr/>
            <p:nvPr/>
          </p:nvSpPr>
          <p:spPr>
            <a:xfrm>
              <a:off x="5331590" y="3021670"/>
              <a:ext cx="4518286" cy="422030"/>
            </a:xfrm>
            <a:prstGeom prst="roundRect">
              <a:avLst>
                <a:gd fmla="val 16667" name="adj"/>
              </a:avLst>
            </a:prstGeom>
            <a:solidFill>
              <a:srgbClr val="21B4A9"/>
            </a:solidFill>
            <a:ln cap="flat" cmpd="sng" w="12700">
              <a:solidFill>
                <a:srgbClr val="21B4A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Un nuovo elemento di DigComp 2.2 era:</a:t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9" name="Google Shape;229;p13"/>
            <p:cNvSpPr txBox="1"/>
            <p:nvPr/>
          </p:nvSpPr>
          <p:spPr>
            <a:xfrm>
              <a:off x="5621546" y="3403751"/>
              <a:ext cx="4228329" cy="141609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-342900" lvl="0" marL="342900" marR="0" rtl="0" algn="l">
                <a:lnSpc>
                  <a:spcPct val="22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AutoNum type="alphaLcPeriod"/>
              </a:pPr>
              <a:r>
                <a:rPr lang="it-IT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Ampia partecipazione degli stakeholder</a:t>
              </a:r>
              <a:endParaRPr/>
            </a:p>
            <a:p>
              <a:pPr indent="-342900" lvl="0" marL="342900" marR="0" rtl="0" algn="l">
                <a:lnSpc>
                  <a:spcPct val="22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AutoNum type="alphaLcPeriod"/>
              </a:pPr>
              <a:r>
                <a:rPr lang="it-IT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La definizione di competenza digitale</a:t>
              </a:r>
              <a:endParaRPr/>
            </a:p>
            <a:p>
              <a:pPr indent="-342900" lvl="0" marL="342900" marR="0" rtl="0" algn="l">
                <a:lnSpc>
                  <a:spcPct val="22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AutoNum type="alphaLcPeriod"/>
              </a:pPr>
              <a:r>
                <a:rPr lang="it-IT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L'inclusione dei livelli EQF</a:t>
              </a:r>
              <a:endPara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0" name="Google Shape;230;p13"/>
            <p:cNvSpPr/>
            <p:nvPr/>
          </p:nvSpPr>
          <p:spPr>
            <a:xfrm>
              <a:off x="2954985" y="4949288"/>
              <a:ext cx="4518286" cy="1837678"/>
            </a:xfrm>
            <a:prstGeom prst="rect">
              <a:avLst/>
            </a:prstGeom>
            <a:noFill/>
            <a:ln cap="flat" cmpd="sng" w="12700">
              <a:solidFill>
                <a:srgbClr val="FAB63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1" name="Google Shape;231;p13"/>
            <p:cNvSpPr/>
            <p:nvPr/>
          </p:nvSpPr>
          <p:spPr>
            <a:xfrm>
              <a:off x="2961527" y="4950179"/>
              <a:ext cx="4518286" cy="523588"/>
            </a:xfrm>
            <a:prstGeom prst="roundRect">
              <a:avLst>
                <a:gd fmla="val 16667" name="adj"/>
              </a:avLst>
            </a:prstGeom>
            <a:solidFill>
              <a:srgbClr val="FAB632"/>
            </a:solidFill>
            <a:ln cap="flat" cmpd="sng" w="12700">
              <a:solidFill>
                <a:srgbClr val="FAB63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Quanti esempi sono forniti da DigComp 2.2?</a:t>
              </a:r>
              <a:endParaRPr/>
            </a:p>
          </p:txBody>
        </p:sp>
        <p:sp>
          <p:nvSpPr>
            <p:cNvPr id="232" name="Google Shape;232;p13"/>
            <p:cNvSpPr txBox="1"/>
            <p:nvPr/>
          </p:nvSpPr>
          <p:spPr>
            <a:xfrm>
              <a:off x="3244942" y="5331369"/>
              <a:ext cx="1035444" cy="141609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-342900" lvl="0" marL="342900" marR="0" rtl="0" algn="l">
                <a:lnSpc>
                  <a:spcPct val="22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AutoNum type="alphaLcPeriod"/>
              </a:pPr>
              <a:r>
                <a:rPr lang="it-IT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150</a:t>
              </a:r>
              <a:endParaRPr/>
            </a:p>
            <a:p>
              <a:pPr indent="-342900" lvl="0" marL="342900" marR="0" rtl="0" algn="l">
                <a:lnSpc>
                  <a:spcPct val="22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AutoNum type="alphaLcPeriod"/>
              </a:pPr>
              <a:r>
                <a:rPr lang="it-IT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200</a:t>
              </a:r>
              <a:endParaRPr/>
            </a:p>
            <a:p>
              <a:pPr indent="-342900" lvl="0" marL="342900" marR="0" rtl="0" algn="l">
                <a:lnSpc>
                  <a:spcPct val="22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AutoNum type="alphaLcPeriod"/>
              </a:pPr>
              <a:r>
                <a:rPr lang="it-IT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250</a:t>
              </a:r>
              <a:endParaRPr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4"/>
          <p:cNvSpPr txBox="1"/>
          <p:nvPr/>
        </p:nvSpPr>
        <p:spPr>
          <a:xfrm>
            <a:off x="4849426" y="4214219"/>
            <a:ext cx="1950869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2000">
                <a:solidFill>
                  <a:srgbClr val="EA4E46"/>
                </a:solidFill>
                <a:latin typeface="Calibri"/>
                <a:ea typeface="Calibri"/>
                <a:cs typeface="Calibri"/>
                <a:sym typeface="Calibri"/>
              </a:rPr>
              <a:t>moreproject.eu</a:t>
            </a:r>
            <a:endParaRPr/>
          </a:p>
        </p:txBody>
      </p:sp>
      <p:pic>
        <p:nvPicPr>
          <p:cNvPr id="238" name="Google Shape;238;p14"/>
          <p:cNvPicPr preferRelativeResize="0"/>
          <p:nvPr/>
        </p:nvPicPr>
        <p:blipFill rotWithShape="1">
          <a:blip r:embed="rId3">
            <a:alphaModFix/>
          </a:blip>
          <a:srcRect b="33333" l="17326" r="19050" t="38446"/>
          <a:stretch/>
        </p:blipFill>
        <p:spPr>
          <a:xfrm>
            <a:off x="9123889" y="327888"/>
            <a:ext cx="2766269" cy="1225704"/>
          </a:xfrm>
          <a:prstGeom prst="rect">
            <a:avLst/>
          </a:prstGeom>
          <a:noFill/>
          <a:ln>
            <a:noFill/>
          </a:ln>
        </p:spPr>
      </p:pic>
      <p:sp>
        <p:nvSpPr>
          <p:cNvPr id="239" name="Google Shape;239;p14"/>
          <p:cNvSpPr txBox="1"/>
          <p:nvPr/>
        </p:nvSpPr>
        <p:spPr>
          <a:xfrm>
            <a:off x="4694299" y="3306278"/>
            <a:ext cx="3763351" cy="9079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5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GRAZIE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/>
          <p:nvPr/>
        </p:nvSpPr>
        <p:spPr>
          <a:xfrm>
            <a:off x="709578" y="1428954"/>
            <a:ext cx="430290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Alla fine di questo modulo sarai in grado di :</a:t>
            </a:r>
            <a:endParaRPr/>
          </a:p>
        </p:txBody>
      </p:sp>
      <p:sp>
        <p:nvSpPr>
          <p:cNvPr id="94" name="Google Shape;94;p2"/>
          <p:cNvSpPr txBox="1"/>
          <p:nvPr/>
        </p:nvSpPr>
        <p:spPr>
          <a:xfrm>
            <a:off x="925734" y="1998079"/>
            <a:ext cx="59165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>
                <a:solidFill>
                  <a:srgbClr val="21B4A9"/>
                </a:solidFill>
                <a:latin typeface="Calibri"/>
                <a:ea typeface="Calibri"/>
                <a:cs typeface="Calibri"/>
                <a:sym typeface="Calibri"/>
              </a:rPr>
              <a:t>Obiettivo 1:	Sapere cos’è il DigComp</a:t>
            </a:r>
            <a:endParaRPr b="1" sz="1800">
              <a:solidFill>
                <a:srgbClr val="21B4A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2"/>
          <p:cNvSpPr txBox="1"/>
          <p:nvPr/>
        </p:nvSpPr>
        <p:spPr>
          <a:xfrm>
            <a:off x="925732" y="2714175"/>
            <a:ext cx="695552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>
                <a:solidFill>
                  <a:srgbClr val="FAB632"/>
                </a:solidFill>
                <a:latin typeface="Calibri"/>
                <a:ea typeface="Calibri"/>
                <a:cs typeface="Calibri"/>
                <a:sym typeface="Calibri"/>
              </a:rPr>
              <a:t>Obiettivo 2:	Conoscere la versione update del DigComp 2.2 </a:t>
            </a:r>
            <a:endParaRPr/>
          </a:p>
        </p:txBody>
      </p:sp>
      <p:sp>
        <p:nvSpPr>
          <p:cNvPr id="96" name="Google Shape;96;p2"/>
          <p:cNvSpPr txBox="1"/>
          <p:nvPr/>
        </p:nvSpPr>
        <p:spPr>
          <a:xfrm>
            <a:off x="916116" y="3468332"/>
            <a:ext cx="616790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>
                <a:solidFill>
                  <a:srgbClr val="EA4E46"/>
                </a:solidFill>
                <a:latin typeface="Calibri"/>
                <a:ea typeface="Calibri"/>
                <a:cs typeface="Calibri"/>
                <a:sym typeface="Calibri"/>
              </a:rPr>
              <a:t>Obiettivo 3:	Comprendere l’utilizzo di questo strumento</a:t>
            </a:r>
            <a:endParaRPr b="1" sz="1800">
              <a:solidFill>
                <a:srgbClr val="EA4E4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2"/>
          <p:cNvSpPr txBox="1"/>
          <p:nvPr/>
        </p:nvSpPr>
        <p:spPr>
          <a:xfrm>
            <a:off x="599478" y="585038"/>
            <a:ext cx="4576204" cy="7913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3600">
                <a:solidFill>
                  <a:srgbClr val="FAB632"/>
                </a:solidFill>
                <a:latin typeface="Calibri"/>
                <a:ea typeface="Calibri"/>
                <a:cs typeface="Calibri"/>
                <a:sym typeface="Calibri"/>
              </a:rPr>
              <a:t>Obiettivi e traguardi:</a:t>
            </a:r>
            <a:endParaRPr sz="3600">
              <a:solidFill>
                <a:srgbClr val="FAB63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/>
          <p:cNvSpPr/>
          <p:nvPr/>
        </p:nvSpPr>
        <p:spPr>
          <a:xfrm>
            <a:off x="615376" y="2781968"/>
            <a:ext cx="284085" cy="233746"/>
          </a:xfrm>
          <a:prstGeom prst="hexagon">
            <a:avLst>
              <a:gd fmla="val 25000" name="adj"/>
              <a:gd fmla="val 115470" name="vf"/>
            </a:avLst>
          </a:prstGeom>
          <a:noFill/>
          <a:ln cap="flat" cmpd="sng" w="12700">
            <a:solidFill>
              <a:srgbClr val="FAB63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/>
          <p:nvPr/>
        </p:nvSpPr>
        <p:spPr>
          <a:xfrm>
            <a:off x="615376" y="3536125"/>
            <a:ext cx="284085" cy="233746"/>
          </a:xfrm>
          <a:prstGeom prst="hexagon">
            <a:avLst>
              <a:gd fmla="val 25000" name="adj"/>
              <a:gd fmla="val 115470" name="vf"/>
            </a:avLst>
          </a:prstGeom>
          <a:noFill/>
          <a:ln cap="flat" cmpd="sng" w="12700">
            <a:solidFill>
              <a:srgbClr val="EA4E4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/>
          <p:nvPr/>
        </p:nvSpPr>
        <p:spPr>
          <a:xfrm>
            <a:off x="601557" y="2058938"/>
            <a:ext cx="284085" cy="233746"/>
          </a:xfrm>
          <a:prstGeom prst="hexagon">
            <a:avLst>
              <a:gd fmla="val 25000" name="adj"/>
              <a:gd fmla="val 115470" name="vf"/>
            </a:avLst>
          </a:prstGeom>
          <a:noFill/>
          <a:ln cap="flat" cmpd="sng" w="12700">
            <a:solidFill>
              <a:srgbClr val="21B4A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oogle Shape;105;p3"/>
          <p:cNvGrpSpPr/>
          <p:nvPr/>
        </p:nvGrpSpPr>
        <p:grpSpPr>
          <a:xfrm>
            <a:off x="2987667" y="697811"/>
            <a:ext cx="6216537" cy="5462384"/>
            <a:chOff x="1371282" y="398810"/>
            <a:chExt cx="6216537" cy="5462384"/>
          </a:xfrm>
        </p:grpSpPr>
        <p:sp>
          <p:nvSpPr>
            <p:cNvPr id="106" name="Google Shape;106;p3"/>
            <p:cNvSpPr txBox="1"/>
            <p:nvPr/>
          </p:nvSpPr>
          <p:spPr>
            <a:xfrm>
              <a:off x="5546019" y="2146254"/>
              <a:ext cx="20418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7857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DigComp 2.2 in azione</a:t>
              </a:r>
              <a:endParaRPr/>
            </a:p>
          </p:txBody>
        </p:sp>
        <p:sp>
          <p:nvSpPr>
            <p:cNvPr id="107" name="Google Shape;107;p3"/>
            <p:cNvSpPr txBox="1"/>
            <p:nvPr/>
          </p:nvSpPr>
          <p:spPr>
            <a:xfrm>
              <a:off x="5535776" y="1268809"/>
              <a:ext cx="19521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it-IT" sz="1600">
                  <a:solidFill>
                    <a:srgbClr val="EA4E46"/>
                  </a:solidFill>
                  <a:latin typeface="Calibri"/>
                  <a:ea typeface="Calibri"/>
                  <a:cs typeface="Calibri"/>
                  <a:sym typeface="Calibri"/>
                </a:rPr>
                <a:t>Definizione delle Competenze Digitali</a:t>
              </a:r>
              <a:endParaRPr b="1" sz="1600">
                <a:solidFill>
                  <a:srgbClr val="EA4E4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3"/>
            <p:cNvSpPr txBox="1"/>
            <p:nvPr/>
          </p:nvSpPr>
          <p:spPr>
            <a:xfrm>
              <a:off x="1708235" y="1640122"/>
              <a:ext cx="2400300" cy="10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7857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DigComp</a:t>
              </a:r>
              <a:endParaRPr/>
            </a:p>
            <a:p>
              <a:pPr indent="0" lvl="0" marL="0" marR="0" rtl="0" algn="l">
                <a:lnSpc>
                  <a:spcPct val="17857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Structure of DigComp</a:t>
              </a:r>
              <a:endParaRPr/>
            </a:p>
            <a:p>
              <a:pPr indent="0" lvl="0" marL="0" marR="0" rtl="0" algn="l">
                <a:lnSpc>
                  <a:spcPct val="17857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DigComp 2.1</a:t>
              </a:r>
              <a:endParaRPr/>
            </a:p>
          </p:txBody>
        </p:sp>
        <p:sp>
          <p:nvSpPr>
            <p:cNvPr id="109" name="Google Shape;109;p3"/>
            <p:cNvSpPr txBox="1"/>
            <p:nvPr/>
          </p:nvSpPr>
          <p:spPr>
            <a:xfrm>
              <a:off x="1716298" y="1311730"/>
              <a:ext cx="2205860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it-IT" sz="1600">
                  <a:solidFill>
                    <a:srgbClr val="21B4A9"/>
                  </a:solidFill>
                  <a:latin typeface="Calibri"/>
                  <a:ea typeface="Calibri"/>
                  <a:cs typeface="Calibri"/>
                  <a:sym typeface="Calibri"/>
                </a:rPr>
                <a:t>Storia del DigComp</a:t>
              </a:r>
              <a:endParaRPr b="1" sz="1600">
                <a:solidFill>
                  <a:srgbClr val="21B4A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Google Shape;110;p3"/>
            <p:cNvSpPr txBox="1"/>
            <p:nvPr/>
          </p:nvSpPr>
          <p:spPr>
            <a:xfrm>
              <a:off x="2974368" y="3979587"/>
              <a:ext cx="24003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r">
                <a:lnSpc>
                  <a:spcPct val="17857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DigComp 2.2 update</a:t>
              </a:r>
              <a:endParaRPr/>
            </a:p>
          </p:txBody>
        </p:sp>
        <p:sp>
          <p:nvSpPr>
            <p:cNvPr id="111" name="Google Shape;111;p3"/>
            <p:cNvSpPr txBox="1"/>
            <p:nvPr/>
          </p:nvSpPr>
          <p:spPr>
            <a:xfrm>
              <a:off x="3595148" y="3595392"/>
              <a:ext cx="2199908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it-IT" sz="1600">
                  <a:solidFill>
                    <a:srgbClr val="FAB632"/>
                  </a:solidFill>
                  <a:latin typeface="Calibri"/>
                  <a:ea typeface="Calibri"/>
                  <a:cs typeface="Calibri"/>
                  <a:sym typeface="Calibri"/>
                </a:rPr>
                <a:t>DigComp 2.2</a:t>
              </a:r>
              <a:endParaRPr/>
            </a:p>
          </p:txBody>
        </p:sp>
        <p:sp>
          <p:nvSpPr>
            <p:cNvPr id="112" name="Google Shape;112;p3"/>
            <p:cNvSpPr/>
            <p:nvPr/>
          </p:nvSpPr>
          <p:spPr>
            <a:xfrm>
              <a:off x="3316284" y="3662199"/>
              <a:ext cx="284085" cy="233746"/>
            </a:xfrm>
            <a:prstGeom prst="hexagon">
              <a:avLst>
                <a:gd fmla="val 25000" name="adj"/>
                <a:gd fmla="val 115470" name="vf"/>
              </a:avLst>
            </a:prstGeom>
            <a:noFill/>
            <a:ln cap="flat" cmpd="sng" w="12700">
              <a:solidFill>
                <a:srgbClr val="FAB63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13;p3"/>
            <p:cNvSpPr/>
            <p:nvPr/>
          </p:nvSpPr>
          <p:spPr>
            <a:xfrm>
              <a:off x="1482762" y="1359170"/>
              <a:ext cx="284085" cy="233746"/>
            </a:xfrm>
            <a:prstGeom prst="hexagon">
              <a:avLst>
                <a:gd fmla="val 25000" name="adj"/>
                <a:gd fmla="val 115470" name="vf"/>
              </a:avLst>
            </a:prstGeom>
            <a:noFill/>
            <a:ln cap="flat" cmpd="sng" w="12700">
              <a:solidFill>
                <a:srgbClr val="21B4A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3"/>
            <p:cNvSpPr/>
            <p:nvPr/>
          </p:nvSpPr>
          <p:spPr>
            <a:xfrm>
              <a:off x="5261934" y="1369040"/>
              <a:ext cx="284085" cy="233746"/>
            </a:xfrm>
            <a:prstGeom prst="hexagon">
              <a:avLst>
                <a:gd fmla="val 25000" name="adj"/>
                <a:gd fmla="val 115470" name="vf"/>
              </a:avLst>
            </a:prstGeom>
            <a:noFill/>
            <a:ln cap="flat" cmpd="sng" w="12700">
              <a:solidFill>
                <a:srgbClr val="EA4E4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3"/>
            <p:cNvSpPr/>
            <p:nvPr/>
          </p:nvSpPr>
          <p:spPr>
            <a:xfrm rot="5400000">
              <a:off x="3069364" y="3172175"/>
              <a:ext cx="2638784" cy="2326964"/>
            </a:xfrm>
            <a:prstGeom prst="hexagon">
              <a:avLst>
                <a:gd fmla="val 25000" name="adj"/>
                <a:gd fmla="val 115470" name="vf"/>
              </a:avLst>
            </a:prstGeom>
            <a:noFill/>
            <a:ln cap="flat" cmpd="sng" w="12700">
              <a:solidFill>
                <a:srgbClr val="EA4E4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3"/>
            <p:cNvSpPr/>
            <p:nvPr/>
          </p:nvSpPr>
          <p:spPr>
            <a:xfrm rot="5400000">
              <a:off x="1215372" y="895049"/>
              <a:ext cx="2638784" cy="2326964"/>
            </a:xfrm>
            <a:prstGeom prst="hexagon">
              <a:avLst>
                <a:gd fmla="val 25000" name="adj"/>
                <a:gd fmla="val 115470" name="vf"/>
              </a:avLst>
            </a:prstGeom>
            <a:noFill/>
            <a:ln cap="flat" cmpd="sng" w="12700">
              <a:solidFill>
                <a:srgbClr val="FAB63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3"/>
            <p:cNvSpPr/>
            <p:nvPr/>
          </p:nvSpPr>
          <p:spPr>
            <a:xfrm rot="5400000">
              <a:off x="5004873" y="895049"/>
              <a:ext cx="2638784" cy="2326964"/>
            </a:xfrm>
            <a:prstGeom prst="hexagon">
              <a:avLst>
                <a:gd fmla="val 25000" name="adj"/>
                <a:gd fmla="val 115470" name="vf"/>
              </a:avLst>
            </a:prstGeom>
            <a:noFill/>
            <a:ln cap="flat" cmpd="sng" w="12700">
              <a:solidFill>
                <a:srgbClr val="FAB63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3"/>
            <p:cNvSpPr txBox="1"/>
            <p:nvPr/>
          </p:nvSpPr>
          <p:spPr>
            <a:xfrm>
              <a:off x="1484998" y="1657913"/>
              <a:ext cx="270419" cy="10156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2000">
                  <a:solidFill>
                    <a:srgbClr val="EA4E46"/>
                  </a:solidFill>
                  <a:latin typeface="Calibri"/>
                  <a:ea typeface="Calibri"/>
                  <a:cs typeface="Calibri"/>
                  <a:sym typeface="Calibri"/>
                </a:rPr>
                <a:t>+</a:t>
              </a:r>
              <a:r>
                <a:rPr lang="it-IT" sz="2000">
                  <a:solidFill>
                    <a:srgbClr val="FAB632"/>
                  </a:solidFill>
                  <a:latin typeface="Calibri"/>
                  <a:ea typeface="Calibri"/>
                  <a:cs typeface="Calibri"/>
                  <a:sym typeface="Calibri"/>
                </a:rPr>
                <a:t>+</a:t>
              </a:r>
              <a:r>
                <a:rPr lang="it-IT" sz="2000">
                  <a:solidFill>
                    <a:srgbClr val="21B4A9"/>
                  </a:solidFill>
                  <a:latin typeface="Calibri"/>
                  <a:ea typeface="Calibri"/>
                  <a:cs typeface="Calibri"/>
                  <a:sym typeface="Calibri"/>
                </a:rPr>
                <a:t>+</a:t>
              </a:r>
              <a:endParaRPr/>
            </a:p>
          </p:txBody>
        </p:sp>
        <p:sp>
          <p:nvSpPr>
            <p:cNvPr id="119" name="Google Shape;119;p3"/>
            <p:cNvSpPr txBox="1"/>
            <p:nvPr/>
          </p:nvSpPr>
          <p:spPr>
            <a:xfrm>
              <a:off x="3475873" y="4000753"/>
              <a:ext cx="270419" cy="4001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2000">
                  <a:solidFill>
                    <a:srgbClr val="FAB632"/>
                  </a:solidFill>
                  <a:latin typeface="Calibri"/>
                  <a:ea typeface="Calibri"/>
                  <a:cs typeface="Calibri"/>
                  <a:sym typeface="Calibri"/>
                </a:rPr>
                <a:t>+</a:t>
              </a:r>
              <a:endParaRPr sz="2000">
                <a:solidFill>
                  <a:srgbClr val="21B4A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3"/>
            <p:cNvSpPr txBox="1"/>
            <p:nvPr/>
          </p:nvSpPr>
          <p:spPr>
            <a:xfrm>
              <a:off x="5300520" y="2165744"/>
              <a:ext cx="270419" cy="4001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2000">
                  <a:solidFill>
                    <a:srgbClr val="EA4E46"/>
                  </a:solidFill>
                  <a:latin typeface="Calibri"/>
                  <a:ea typeface="Calibri"/>
                  <a:cs typeface="Calibri"/>
                  <a:sym typeface="Calibri"/>
                </a:rPr>
                <a:t>+</a:t>
              </a:r>
              <a:endParaRPr sz="2000">
                <a:solidFill>
                  <a:srgbClr val="21B4A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3"/>
            <p:cNvSpPr txBox="1"/>
            <p:nvPr/>
          </p:nvSpPr>
          <p:spPr>
            <a:xfrm rot="-3696419">
              <a:off x="3029812" y="304426"/>
              <a:ext cx="391153" cy="101586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2000">
                  <a:solidFill>
                    <a:srgbClr val="EA4E46"/>
                  </a:solidFill>
                  <a:latin typeface="Calibri"/>
                  <a:ea typeface="Calibri"/>
                  <a:cs typeface="Calibri"/>
                  <a:sym typeface="Calibri"/>
                </a:rPr>
                <a:t>+</a:t>
              </a:r>
              <a:r>
                <a:rPr lang="it-IT" sz="2000">
                  <a:solidFill>
                    <a:srgbClr val="FAB632"/>
                  </a:solidFill>
                  <a:latin typeface="Calibri"/>
                  <a:ea typeface="Calibri"/>
                  <a:cs typeface="Calibri"/>
                  <a:sym typeface="Calibri"/>
                </a:rPr>
                <a:t>+</a:t>
              </a:r>
              <a:r>
                <a:rPr lang="it-IT" sz="2000">
                  <a:solidFill>
                    <a:srgbClr val="21B4A9"/>
                  </a:solidFill>
                  <a:latin typeface="Calibri"/>
                  <a:ea typeface="Calibri"/>
                  <a:cs typeface="Calibri"/>
                  <a:sym typeface="Calibri"/>
                </a:rPr>
                <a:t>+</a:t>
              </a:r>
              <a:endParaRPr/>
            </a:p>
          </p:txBody>
        </p:sp>
        <p:sp>
          <p:nvSpPr>
            <p:cNvPr id="122" name="Google Shape;122;p3"/>
            <p:cNvSpPr txBox="1"/>
            <p:nvPr/>
          </p:nvSpPr>
          <p:spPr>
            <a:xfrm rot="-6891297">
              <a:off x="6793817" y="2685163"/>
              <a:ext cx="391128" cy="10159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2000">
                  <a:solidFill>
                    <a:srgbClr val="EA4E46"/>
                  </a:solidFill>
                  <a:latin typeface="Calibri"/>
                  <a:ea typeface="Calibri"/>
                  <a:cs typeface="Calibri"/>
                  <a:sym typeface="Calibri"/>
                </a:rPr>
                <a:t>+</a:t>
              </a:r>
              <a:r>
                <a:rPr lang="it-IT" sz="2000">
                  <a:solidFill>
                    <a:srgbClr val="FAB632"/>
                  </a:solidFill>
                  <a:latin typeface="Calibri"/>
                  <a:ea typeface="Calibri"/>
                  <a:cs typeface="Calibri"/>
                  <a:sym typeface="Calibri"/>
                </a:rPr>
                <a:t>+</a:t>
              </a:r>
              <a:r>
                <a:rPr lang="it-IT" sz="2000">
                  <a:solidFill>
                    <a:srgbClr val="21B4A9"/>
                  </a:solidFill>
                  <a:latin typeface="Calibri"/>
                  <a:ea typeface="Calibri"/>
                  <a:cs typeface="Calibri"/>
                  <a:sym typeface="Calibri"/>
                </a:rPr>
                <a:t>+</a:t>
              </a:r>
              <a:endParaRPr/>
            </a:p>
          </p:txBody>
        </p:sp>
        <p:sp>
          <p:nvSpPr>
            <p:cNvPr id="123" name="Google Shape;123;p3"/>
            <p:cNvSpPr txBox="1"/>
            <p:nvPr/>
          </p:nvSpPr>
          <p:spPr>
            <a:xfrm rot="-3696419">
              <a:off x="3439256" y="4939710"/>
              <a:ext cx="391153" cy="101586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2000">
                  <a:solidFill>
                    <a:srgbClr val="EA4E46"/>
                  </a:solidFill>
                  <a:latin typeface="Calibri"/>
                  <a:ea typeface="Calibri"/>
                  <a:cs typeface="Calibri"/>
                  <a:sym typeface="Calibri"/>
                </a:rPr>
                <a:t>+</a:t>
              </a:r>
              <a:r>
                <a:rPr lang="it-IT" sz="2000">
                  <a:solidFill>
                    <a:srgbClr val="FAB632"/>
                  </a:solidFill>
                  <a:latin typeface="Calibri"/>
                  <a:ea typeface="Calibri"/>
                  <a:cs typeface="Calibri"/>
                  <a:sym typeface="Calibri"/>
                </a:rPr>
                <a:t>+</a:t>
              </a:r>
              <a:r>
                <a:rPr lang="it-IT" sz="2000">
                  <a:solidFill>
                    <a:srgbClr val="21B4A9"/>
                  </a:solidFill>
                  <a:latin typeface="Calibri"/>
                  <a:ea typeface="Calibri"/>
                  <a:cs typeface="Calibri"/>
                  <a:sym typeface="Calibri"/>
                </a:rPr>
                <a:t>+</a:t>
              </a: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4"/>
          <p:cNvSpPr txBox="1"/>
          <p:nvPr/>
        </p:nvSpPr>
        <p:spPr>
          <a:xfrm>
            <a:off x="762529" y="579940"/>
            <a:ext cx="8208962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3600">
                <a:solidFill>
                  <a:srgbClr val="FAB632"/>
                </a:solidFill>
                <a:latin typeface="Calibri"/>
                <a:ea typeface="Calibri"/>
                <a:cs typeface="Calibri"/>
                <a:sym typeface="Calibri"/>
              </a:rPr>
              <a:t>Unità 1: DigComp Framework</a:t>
            </a:r>
            <a:endParaRPr/>
          </a:p>
        </p:txBody>
      </p:sp>
      <p:sp>
        <p:nvSpPr>
          <p:cNvPr id="129" name="Google Shape;129;p4"/>
          <p:cNvSpPr txBox="1"/>
          <p:nvPr/>
        </p:nvSpPr>
        <p:spPr>
          <a:xfrm>
            <a:off x="762530" y="1246054"/>
            <a:ext cx="769332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>
                <a:solidFill>
                  <a:srgbClr val="21B4A9"/>
                </a:solidFill>
                <a:latin typeface="Calibri"/>
                <a:ea typeface="Calibri"/>
                <a:cs typeface="Calibri"/>
                <a:sym typeface="Calibri"/>
              </a:rPr>
              <a:t>Sezione 1.1: Un passo indietro nella timeline…</a:t>
            </a:r>
            <a:endParaRPr/>
          </a:p>
        </p:txBody>
      </p:sp>
      <p:sp>
        <p:nvSpPr>
          <p:cNvPr id="130" name="Google Shape;130;p4"/>
          <p:cNvSpPr/>
          <p:nvPr/>
        </p:nvSpPr>
        <p:spPr>
          <a:xfrm>
            <a:off x="762529" y="1871201"/>
            <a:ext cx="7273107" cy="1431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L’European Digital Competence Framework per le Persone, DigComp, fornisce un modello di riferimento standard dell'UE per stabilire le competenze chiave necessarie ai cittadini per migliorare le loro competenze digitali e l’alfabetizzazione informatica in generale.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over" id="131" name="Google Shape;13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35294" y="1246054"/>
            <a:ext cx="3494704" cy="4948995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32" name="Google Shape;132;p4"/>
          <p:cNvSpPr txBox="1"/>
          <p:nvPr/>
        </p:nvSpPr>
        <p:spPr>
          <a:xfrm>
            <a:off x="4399082" y="3191714"/>
            <a:ext cx="3636554" cy="2308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Sviluppati dal Joint Research Centre della Commissione Europea, ad oggi i framework DigComp rappresentano l'iniziativa scientifica più solida, affidabile e multilaterale per fornire una comprensione comune dell'UE sugli elementi fondamentali dell'istruzione digitale.</a:t>
            </a:r>
            <a:endParaRPr/>
          </a:p>
        </p:txBody>
      </p:sp>
      <p:sp>
        <p:nvSpPr>
          <p:cNvPr id="133" name="Google Shape;133;p4"/>
          <p:cNvSpPr txBox="1"/>
          <p:nvPr/>
        </p:nvSpPr>
        <p:spPr>
          <a:xfrm>
            <a:off x="832034" y="3191714"/>
            <a:ext cx="3258990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DigComp ha la fonte primaria di informazioni per diverse iniziative e progetti a livello nazionale e internazionale volti a migliorare le competenze digitali dei cittadini dell’UE.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4" name="Google Shape;134;p4"/>
          <p:cNvCxnSpPr/>
          <p:nvPr/>
        </p:nvCxnSpPr>
        <p:spPr>
          <a:xfrm>
            <a:off x="4219575" y="2981325"/>
            <a:ext cx="19050" cy="283845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5"/>
          <p:cNvSpPr txBox="1"/>
          <p:nvPr/>
        </p:nvSpPr>
        <p:spPr>
          <a:xfrm>
            <a:off x="762529" y="579940"/>
            <a:ext cx="8208962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3600">
                <a:solidFill>
                  <a:srgbClr val="FAB632"/>
                </a:solidFill>
                <a:latin typeface="Calibri"/>
                <a:ea typeface="Calibri"/>
                <a:cs typeface="Calibri"/>
                <a:sym typeface="Calibri"/>
              </a:rPr>
              <a:t>Unità 1: DigComp Framework</a:t>
            </a:r>
            <a:endParaRPr/>
          </a:p>
        </p:txBody>
      </p:sp>
      <p:sp>
        <p:nvSpPr>
          <p:cNvPr id="140" name="Google Shape;140;p5"/>
          <p:cNvSpPr txBox="1"/>
          <p:nvPr/>
        </p:nvSpPr>
        <p:spPr>
          <a:xfrm>
            <a:off x="785107" y="1126311"/>
            <a:ext cx="7693324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>
                <a:solidFill>
                  <a:srgbClr val="21B4A9"/>
                </a:solidFill>
                <a:latin typeface="Calibri"/>
                <a:ea typeface="Calibri"/>
                <a:cs typeface="Calibri"/>
                <a:sym typeface="Calibri"/>
              </a:rPr>
              <a:t>Sezione 1.2: Un passo indietro nella timeline... ma non troppo lontano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1B4A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5"/>
          <p:cNvSpPr txBox="1"/>
          <p:nvPr/>
        </p:nvSpPr>
        <p:spPr>
          <a:xfrm>
            <a:off x="4397067" y="1990725"/>
            <a:ext cx="3385256" cy="45243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L’aggiornamento principale consiste nel nuovissimo modello di progressione a otto livelli che tiene traccia dei progressi degli studenti e della competenza su ciascuna delle competenze date. 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 livello di competenza indicato dal framework è in funzione: 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Della complessità del compito che lo studente è in grado di completare</a:t>
            </a:r>
            <a:endParaRPr/>
          </a:p>
          <a:p>
            <a:pPr indent="-285750" lvl="0" marL="2857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Dell’autonomia che ha nel processo</a:t>
            </a:r>
            <a:endParaRPr/>
          </a:p>
          <a:p>
            <a:pPr indent="-285750" lvl="0" marL="2857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 dominio cognitivo coinvolto</a:t>
            </a:r>
            <a:endParaRPr/>
          </a:p>
        </p:txBody>
      </p:sp>
      <p:sp>
        <p:nvSpPr>
          <p:cNvPr id="142" name="Google Shape;142;p5"/>
          <p:cNvSpPr txBox="1"/>
          <p:nvPr/>
        </p:nvSpPr>
        <p:spPr>
          <a:xfrm>
            <a:off x="793625" y="2032030"/>
            <a:ext cx="3258990" cy="39703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Nel 2018, abbiamo uno dei primi aggiornamenti ufficiali del framework, cioè DigComp 2.1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 modello teorico rimane lo stesso, ma ora i lettori hanno finalmente accesso a uno schema più snello e visivamente accattivante che fornisce interconnessioni chiare ed esteticamente accattivanti tra le competenze date e le relative sotto-abilità, conoscenze e attitudini.</a:t>
            </a:r>
            <a:endParaRPr/>
          </a:p>
        </p:txBody>
      </p:sp>
      <p:cxnSp>
        <p:nvCxnSpPr>
          <p:cNvPr id="143" name="Google Shape;143;p5"/>
          <p:cNvCxnSpPr/>
          <p:nvPr/>
        </p:nvCxnSpPr>
        <p:spPr>
          <a:xfrm>
            <a:off x="4211057" y="1990725"/>
            <a:ext cx="27568" cy="382905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descr="cover" id="144" name="Google Shape;144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35294" y="1297385"/>
            <a:ext cx="3496626" cy="4960937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6"/>
          <p:cNvSpPr txBox="1"/>
          <p:nvPr/>
        </p:nvSpPr>
        <p:spPr>
          <a:xfrm>
            <a:off x="280988" y="427540"/>
            <a:ext cx="12833729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3600">
                <a:solidFill>
                  <a:srgbClr val="FAB632"/>
                </a:solidFill>
                <a:latin typeface="Calibri"/>
                <a:ea typeface="Calibri"/>
                <a:cs typeface="Calibri"/>
                <a:sym typeface="Calibri"/>
              </a:rPr>
              <a:t>Il DigComp 2.1 Modello generale di competenza a otto livelli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rgbClr val="FAB63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50" name="Google Shape;150;p6"/>
          <p:cNvGraphicFramePr/>
          <p:nvPr/>
        </p:nvGraphicFramePr>
        <p:xfrm>
          <a:off x="280988" y="122627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{6C03CE8F-C454-404B-8E49-9A5FBCD88673}</a:tableStyleId>
              </a:tblPr>
              <a:tblGrid>
                <a:gridCol w="1042450"/>
                <a:gridCol w="4314625"/>
                <a:gridCol w="4925175"/>
                <a:gridCol w="528500"/>
                <a:gridCol w="957400"/>
              </a:tblGrid>
              <a:tr h="568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3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Livello di competenza</a:t>
                      </a:r>
                      <a:endParaRPr sz="13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-IT" sz="13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Complessità dei compiti</a:t>
                      </a:r>
                      <a:endParaRPr sz="13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-IT" sz="13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Autonomia</a:t>
                      </a:r>
                      <a:endParaRPr sz="13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-IT" sz="13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Dominio cognitivo</a:t>
                      </a:r>
                      <a:endParaRPr sz="13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 hMerge="1"/>
              </a:tr>
              <a:tr h="568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-IT" sz="1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Livello 1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Compito semplice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guida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it-IT" sz="1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Ricordare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568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-IT" sz="1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Livello 2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Compito semplice 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Autonomia e con guida dove necessario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it-IT" sz="1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Ricordare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568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-IT" sz="1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Livello 3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Compiti ben definiti e di routine, problemi semplici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 solo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it-IT" sz="1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Comprensione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568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-IT" sz="1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Livello 4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Compiti e problemi ben definiti e non di routine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Indipendente e secondo le mie esigenze 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it-IT" sz="1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Comprensione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602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-IT" sz="1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Livello 5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Diversi compiti e problemi 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Guidare gli altri 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it-IT" sz="1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Applicazione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533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-IT" sz="1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Livello 6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Compiti più appropriati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 grado di adattarsi agli altri in un contesto complesso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it-IT" sz="1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Valutazione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568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-IT" sz="1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Livello 7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Risolvere problemi complessi con soluzioni limitate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Integrare per contribuire alla pratica professionale e per guidare gli altri 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it-IT" sz="1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Creazione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568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-IT" sz="1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Livello 8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Risolvere problemi complessi con molti fattori interagenti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Proporre nuove idee e processi sul campo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it-IT" sz="1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Creazione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325075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-IT" sz="15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Fonte: DigComp 2.1, pp. 13</a:t>
                      </a:r>
                      <a:endParaRPr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7"/>
          <p:cNvSpPr txBox="1"/>
          <p:nvPr/>
        </p:nvSpPr>
        <p:spPr>
          <a:xfrm>
            <a:off x="762529" y="579940"/>
            <a:ext cx="8208962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3600">
                <a:solidFill>
                  <a:srgbClr val="FAB632"/>
                </a:solidFill>
                <a:latin typeface="Calibri"/>
                <a:ea typeface="Calibri"/>
                <a:cs typeface="Calibri"/>
                <a:sym typeface="Calibri"/>
              </a:rPr>
              <a:t>Unità 1: DigComp Framework</a:t>
            </a:r>
            <a:endParaRPr/>
          </a:p>
        </p:txBody>
      </p:sp>
      <p:sp>
        <p:nvSpPr>
          <p:cNvPr id="156" name="Google Shape;156;p7"/>
          <p:cNvSpPr txBox="1"/>
          <p:nvPr/>
        </p:nvSpPr>
        <p:spPr>
          <a:xfrm>
            <a:off x="762530" y="1246054"/>
            <a:ext cx="769332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>
                <a:solidFill>
                  <a:srgbClr val="21B4A9"/>
                </a:solidFill>
                <a:latin typeface="Calibri"/>
                <a:ea typeface="Calibri"/>
                <a:cs typeface="Calibri"/>
                <a:sym typeface="Calibri"/>
              </a:rPr>
              <a:t>Sezione 1.3: Tempi attuali</a:t>
            </a:r>
            <a:endParaRPr sz="2400">
              <a:solidFill>
                <a:srgbClr val="21B4A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7"/>
          <p:cNvSpPr/>
          <p:nvPr/>
        </p:nvSpPr>
        <p:spPr>
          <a:xfrm>
            <a:off x="789135" y="1695691"/>
            <a:ext cx="727310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Nel 2022, a seguito degli sforzi politici e istituzionali per sostenere la duplice transizione delle società e delle economie dell'UE, il JRC della Commissione europea ha pubblicato il secondo follow-up ufficiale di DigComp, ovvero </a:t>
            </a:r>
            <a:r>
              <a:rPr lang="it-IT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DigComp 2.2 </a:t>
            </a:r>
            <a:endParaRPr i="1"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7"/>
          <p:cNvSpPr txBox="1"/>
          <p:nvPr/>
        </p:nvSpPr>
        <p:spPr>
          <a:xfrm>
            <a:off x="4399082" y="2893406"/>
            <a:ext cx="3385256" cy="3416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Più di 250 nuovi esempi di conoscenze applicate, abilità e attitudini sono elencati in questa nuova ambiziosa versione.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Gli esempi hanno lo scopo di fornire riferimenti tangibili e know-how utili ai lettori e agli utenti del framework - e pertinenti in tutti i settori dell'apprendimento permanente (ad esempio, AE, IFP, ecc.)</a:t>
            </a:r>
            <a:endParaRPr/>
          </a:p>
        </p:txBody>
      </p:sp>
      <p:sp>
        <p:nvSpPr>
          <p:cNvPr id="159" name="Google Shape;159;p7"/>
          <p:cNvSpPr txBox="1"/>
          <p:nvPr/>
        </p:nvSpPr>
        <p:spPr>
          <a:xfrm>
            <a:off x="789136" y="2893406"/>
            <a:ext cx="3258990" cy="3139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 numero relativamente elevato di parti interessate è stato consultato durante tutto il processo di aggiornamento di DigComp 2.2, anche attraverso la specifica Community of Practice* che è stata istituita a tale scopo (compresi esperti di organizzazioni internazionali come UNESCO, UNICEF, OIL, Banca mondiale).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0" name="Google Shape;160;p7"/>
          <p:cNvCxnSpPr/>
          <p:nvPr/>
        </p:nvCxnSpPr>
        <p:spPr>
          <a:xfrm flipH="1">
            <a:off x="4210050" y="2981325"/>
            <a:ext cx="9525" cy="3354743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161" name="Google Shape;161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07085" y="1871201"/>
            <a:ext cx="3787296" cy="2654731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62" name="Google Shape;162;p7"/>
          <p:cNvSpPr/>
          <p:nvPr/>
        </p:nvSpPr>
        <p:spPr>
          <a:xfrm>
            <a:off x="789136" y="6012903"/>
            <a:ext cx="7273107" cy="3231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it-IT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r>
              <a:rPr i="1" lang="it-IT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 IHF come membro attivo</a:t>
            </a:r>
            <a:endParaRPr i="1"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8"/>
          <p:cNvSpPr txBox="1"/>
          <p:nvPr/>
        </p:nvSpPr>
        <p:spPr>
          <a:xfrm>
            <a:off x="762529" y="579940"/>
            <a:ext cx="928634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3600">
                <a:solidFill>
                  <a:srgbClr val="FAB632"/>
                </a:solidFill>
                <a:latin typeface="Calibri"/>
                <a:ea typeface="Calibri"/>
                <a:cs typeface="Calibri"/>
                <a:sym typeface="Calibri"/>
              </a:rPr>
              <a:t>Unità 2: Contenuti e struttura del DigComp</a:t>
            </a:r>
            <a:endParaRPr b="1" sz="3600">
              <a:solidFill>
                <a:srgbClr val="FAB63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8"/>
          <p:cNvSpPr txBox="1"/>
          <p:nvPr/>
        </p:nvSpPr>
        <p:spPr>
          <a:xfrm>
            <a:off x="762529" y="1246054"/>
            <a:ext cx="10319127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>
                <a:solidFill>
                  <a:srgbClr val="21B4A9"/>
                </a:solidFill>
                <a:latin typeface="Calibri"/>
                <a:ea typeface="Calibri"/>
                <a:cs typeface="Calibri"/>
                <a:sym typeface="Calibri"/>
              </a:rPr>
              <a:t>Sezione 2.1: Un disclaimer – la definizione ufficiale di competenza digitale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1B4A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8"/>
          <p:cNvSpPr/>
          <p:nvPr/>
        </p:nvSpPr>
        <p:spPr>
          <a:xfrm>
            <a:off x="762529" y="1871201"/>
            <a:ext cx="7273107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(...) uso sicuro e critico delle tecnologie della società dell'informazione (TSI) per il lavoro, il tempo libero e la comunicazione. Si basa su competenze di base (*) in materia di TIC: l’uso del computer per recuperare, valutare, archiviare, produrre, presentare e scambiare informazioni, nonché per comunicare e partecipare a reti collaborative via Internet. 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8"/>
          <p:cNvSpPr/>
          <p:nvPr/>
        </p:nvSpPr>
        <p:spPr>
          <a:xfrm>
            <a:off x="8153400" y="1952625"/>
            <a:ext cx="3476625" cy="3539430"/>
          </a:xfrm>
          <a:prstGeom prst="rect">
            <a:avLst/>
          </a:prstGeom>
          <a:noFill/>
          <a:ln cap="flat" cmpd="sng" w="9525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r>
              <a:rPr lang="it-IT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 competenze necessarie includono la capacità di cercare, raccogliere ed elaborare le informazioni e utilizzarle in modo </a:t>
            </a:r>
            <a:r>
              <a:rPr b="1" lang="it-IT" sz="14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critico</a:t>
            </a:r>
            <a:r>
              <a:rPr lang="it-IT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b="1" lang="it-IT" sz="14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sistematico</a:t>
            </a:r>
            <a:r>
              <a:rPr lang="it-IT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valutando la pertinenza e distinguendo il reale dal virtuale pur riconoscendo i collegamenti.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Gli individui dovrebbero avere le competenze per utilizzare gli strumenti per produrre, presentare e comprendere informazioni complesse e la capacità di </a:t>
            </a:r>
            <a:r>
              <a:rPr b="1" lang="it-IT" sz="14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accedere</a:t>
            </a:r>
            <a:r>
              <a:rPr lang="it-IT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1" lang="it-IT" sz="14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cercare</a:t>
            </a:r>
            <a:r>
              <a:rPr lang="it-IT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b="1" lang="it-IT" sz="14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utilizzare</a:t>
            </a:r>
            <a:r>
              <a:rPr lang="it-IT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servizi basati su Internet.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Gli individui dovrebbero anche essere in grado di utilizzare le TIC per sostenere il pensiero critico, la creatività e l'innovazione.</a:t>
            </a:r>
            <a:endParaRPr/>
          </a:p>
        </p:txBody>
      </p:sp>
      <p:pic>
        <p:nvPicPr>
          <p:cNvPr id="171" name="Google Shape;171;p8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49920" y="3512011"/>
            <a:ext cx="7098323" cy="1532779"/>
          </a:xfrm>
          <a:prstGeom prst="rect">
            <a:avLst/>
          </a:prstGeom>
          <a:noFill/>
          <a:ln cap="flat" cmpd="sng" w="9525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9"/>
          <p:cNvSpPr txBox="1"/>
          <p:nvPr/>
        </p:nvSpPr>
        <p:spPr>
          <a:xfrm>
            <a:off x="762529" y="579940"/>
            <a:ext cx="928634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3600">
                <a:solidFill>
                  <a:srgbClr val="FAB632"/>
                </a:solidFill>
                <a:latin typeface="Calibri"/>
                <a:ea typeface="Calibri"/>
                <a:cs typeface="Calibri"/>
                <a:sym typeface="Calibri"/>
              </a:rPr>
              <a:t>Unità 2: Contenuti e struttura del DigComp</a:t>
            </a:r>
            <a:endParaRPr b="1" sz="3600">
              <a:solidFill>
                <a:srgbClr val="FAB63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9"/>
          <p:cNvSpPr txBox="1"/>
          <p:nvPr/>
        </p:nvSpPr>
        <p:spPr>
          <a:xfrm>
            <a:off x="762530" y="1246054"/>
            <a:ext cx="11059356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>
                <a:solidFill>
                  <a:srgbClr val="21B4A9"/>
                </a:solidFill>
                <a:latin typeface="Calibri"/>
                <a:ea typeface="Calibri"/>
                <a:cs typeface="Calibri"/>
                <a:sym typeface="Calibri"/>
              </a:rPr>
              <a:t>Sezione 2.2: La definizione ufficiale di competenza digitale (in un linguaggio semplice)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1B4A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9"/>
          <p:cNvSpPr/>
          <p:nvPr/>
        </p:nvSpPr>
        <p:spPr>
          <a:xfrm>
            <a:off x="762529" y="1871201"/>
            <a:ext cx="10648421" cy="3139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Competenza digitale significa impegnarsi e utilizzare la tecnologia digitale per l'apprendimento, sul lavoro e per la partecipazione sociale in modo sicuro, critico e responsabile. 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Sono inclusi l'alfabetizzazione dell'informazione e dei dati, la comunicazione e il lavoro di squadra, l’alfabetizzazione mediatica, la produzione di contenuti digitali (compresa la programmazione), la sicurezza (comprese le competenze in materia di benessere digitale e cibersicurezza), le preoccupazioni relative alla proprietà intellettuale, alla risoluzione dei problemi e al pensiero critico. 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 competenze includono conoscenze, abilità e attitudini; In altre parole, sono costituiti da concetti e informazioni (noti anche come conoscenza), descrizioni di abilità (come la capacità di svolgere compiti) e atteggiamenti (ad esempio, una mentalità per agire o reagire). </a:t>
            </a:r>
            <a:endParaRPr i="1"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2022-05-18T10:18:40Z</dcterms:created>
  <dc:creator>Gabriela Álvarez Bordón</dc:creator>
</cp:coreProperties>
</file>