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7" r:id="rId6"/>
    <p:sldId id="268" r:id="rId7"/>
    <p:sldId id="269" r:id="rId8"/>
    <p:sldId id="270" r:id="rId9"/>
    <p:sldId id="272"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94" r:id="rId28"/>
    <p:sldId id="289" r:id="rId29"/>
    <p:sldId id="290" r:id="rId30"/>
    <p:sldId id="291" r:id="rId31"/>
    <p:sldId id="263" r:id="rId32"/>
    <p:sldId id="264" r:id="rId33"/>
    <p:sldId id="295" r:id="rId34"/>
    <p:sldId id="258"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E46"/>
    <a:srgbClr val="21B4A9"/>
    <a:srgbClr val="FAB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1FF41-CD1A-8140-38A8-572B0505D0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C7E8A41-8D12-4539-35E4-635E19424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A9EFB6-6F28-2CE7-DA39-9FFB932F7E53}"/>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D7156F0B-2503-DACE-9A78-B7717E954C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23397C-7557-BA3D-4CCD-330BF8225DE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8980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E56A9-3A7D-837B-E334-C06309C88E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3C8221-C4EC-C575-DDBD-3012EF7EBC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EB7EB1-E743-1CCC-C888-344B6C1B1E74}"/>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C2A10AFD-106C-213A-7F13-0EDE7BE16D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D57F49-D922-1509-32DB-005AC297AC6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97635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F18F1B-5E1B-B194-76D9-C18C263FCD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8520537-3A41-9DAD-C8AE-3565DE29A5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062325-E1F6-2444-08BE-1A5B241CB7D1}"/>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0965E179-655C-55CF-FD8E-321C0BE69B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7EBE69-3E0A-4C22-3987-9A0310171530}"/>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40472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EF0D9-250D-B173-CA20-513647115E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A249E9-112F-85CE-D7F7-93C1BA2216D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3E16C8-EB9E-D857-3C35-AECC06B643D7}"/>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1A00D4AA-8E48-6479-2182-4CB677EBC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5CA5DE-D531-5C96-8B8B-70826F5B0DD4}"/>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1646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50390-62C4-734D-4F29-FFB0E699F5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9AA7923-5505-9F8E-462B-ACAB1BA23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A4B2E3-5ABD-E26F-E1FA-5E9F17FC0C34}"/>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82222184-63A7-631D-8138-92E801AEBF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11C42-6B8A-B438-CA1F-5AFC653FE76C}"/>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59085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E0AF0-E528-1E31-6A16-C7D01A207D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D0778F-A471-4E5B-3BA1-04DD0588CD7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A77CB8-6FD1-FA4B-C1ED-7190CFD9D8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6CC7DE-FDC1-FB71-FAAB-7AB3971965AE}"/>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6" name="Marcador de pie de página 5">
            <a:extLst>
              <a:ext uri="{FF2B5EF4-FFF2-40B4-BE49-F238E27FC236}">
                <a16:creationId xmlns:a16="http://schemas.microsoft.com/office/drawing/2014/main" id="{6EB6352F-02B0-AC04-FEFE-BC4629022A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59EBA2-1FB1-18A6-8343-8D1355025613}"/>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5180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4FBD4-C478-AEAE-721F-AD6C27DB6B6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8A5093-657F-AA02-BA4D-D5009BF0F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B62F366-F4FA-B081-DA47-044D010101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E9DF89-4E73-E541-8346-180BAEFA1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0C52CF-BFAA-2E2A-245F-BF3A83FA41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99816C6-8177-13EA-13E7-CC7E9518E8A6}"/>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8" name="Marcador de pie de página 7">
            <a:extLst>
              <a:ext uri="{FF2B5EF4-FFF2-40B4-BE49-F238E27FC236}">
                <a16:creationId xmlns:a16="http://schemas.microsoft.com/office/drawing/2014/main" id="{B4431091-B52F-3975-06DC-56D7827A6D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A207E81-7918-9E06-E62A-FF8563CB05F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71444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B3FDE-6754-7569-C0C2-851C9815A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933CE4-76CD-41E4-CF39-CC81ED549BCA}"/>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4" name="Marcador de pie de página 3">
            <a:extLst>
              <a:ext uri="{FF2B5EF4-FFF2-40B4-BE49-F238E27FC236}">
                <a16:creationId xmlns:a16="http://schemas.microsoft.com/office/drawing/2014/main" id="{D16E2EA3-8C4A-4F2C-D155-DC2ADD9A2D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8DBB076-1F4F-9D8A-AABF-E8431C364F2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3332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AB3B8DA-C1E6-104C-83BC-13F150067A2D}"/>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3" name="Marcador de pie de página 2">
            <a:extLst>
              <a:ext uri="{FF2B5EF4-FFF2-40B4-BE49-F238E27FC236}">
                <a16:creationId xmlns:a16="http://schemas.microsoft.com/office/drawing/2014/main" id="{CEA57610-854E-FB9D-60E9-1B8C090668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C1F6286-88AC-F677-86E9-4534E35A5518}"/>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200796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4088E-1158-6A83-EF0D-373F27B5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15DE7E-F3BE-9513-0A5C-AA4AC2E47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94873D-EADE-016F-8045-F0D38C581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C24C1D-7304-1205-B58E-CB30CC5319C8}"/>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6" name="Marcador de pie de página 5">
            <a:extLst>
              <a:ext uri="{FF2B5EF4-FFF2-40B4-BE49-F238E27FC236}">
                <a16:creationId xmlns:a16="http://schemas.microsoft.com/office/drawing/2014/main" id="{F9B59429-599C-0D64-61D8-2EB3A9E262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B363417-DB7C-0722-2DFE-9B633EB625A1}"/>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303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DF33C-1354-3A0C-3F14-50010CA93F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64D6AA-2847-F54E-3837-627D806CC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135EABF-0BAE-ABC3-4927-8A27E272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161638-C472-B280-513F-C14C24CF5CCC}"/>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6" name="Marcador de pie de página 5">
            <a:extLst>
              <a:ext uri="{FF2B5EF4-FFF2-40B4-BE49-F238E27FC236}">
                <a16:creationId xmlns:a16="http://schemas.microsoft.com/office/drawing/2014/main" id="{B8B740C8-1EB5-246C-52C0-C53F4D95E8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CDD635-69EE-ED03-E4FE-72C43CDD700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98800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95F1F94-1803-93D3-800C-629F062AA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75A4B6-58CB-1944-3657-914A85C71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486349-1140-5853-0BA4-9B46551BB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B5B98254-A69D-45D8-7EDA-1CDF7A871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BB3F86D-EDE9-9542-1E5A-9A896EC06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8679-D357-4C18-9F7A-49E39F9DFD3F}" type="slidenum">
              <a:rPr lang="es-ES" smtClean="0"/>
              <a:t>‹N›</a:t>
            </a:fld>
            <a:endParaRPr lang="es-ES"/>
          </a:p>
        </p:txBody>
      </p:sp>
    </p:spTree>
    <p:extLst>
      <p:ext uri="{BB962C8B-B14F-4D97-AF65-F5344CB8AC3E}">
        <p14:creationId xmlns:p14="http://schemas.microsoft.com/office/powerpoint/2010/main" val="34325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FAA5355-FA6D-9289-CF05-E411C729EFEC}"/>
              </a:ext>
            </a:extLst>
          </p:cNvPr>
          <p:cNvPicPr>
            <a:picLocks noChangeAspect="1"/>
          </p:cNvPicPr>
          <p:nvPr/>
        </p:nvPicPr>
        <p:blipFill rotWithShape="1">
          <a:blip r:embed="rId3">
            <a:extLst>
              <a:ext uri="{28A0092B-C50C-407E-A947-70E740481C1C}">
                <a14:useLocalDpi xmlns:a14="http://schemas.microsoft.com/office/drawing/2010/main" val="0"/>
              </a:ext>
            </a:extLst>
          </a:blip>
          <a:srcRect l="17326" t="38447" r="19050" b="33333"/>
          <a:stretch/>
        </p:blipFill>
        <p:spPr>
          <a:xfrm>
            <a:off x="3912093" y="1074198"/>
            <a:ext cx="4367813" cy="1935331"/>
          </a:xfrm>
          <a:prstGeom prst="rect">
            <a:avLst/>
          </a:prstGeom>
        </p:spPr>
      </p:pic>
      <p:sp>
        <p:nvSpPr>
          <p:cNvPr id="6" name="CuadroTexto 5">
            <a:extLst>
              <a:ext uri="{FF2B5EF4-FFF2-40B4-BE49-F238E27FC236}">
                <a16:creationId xmlns:a16="http://schemas.microsoft.com/office/drawing/2014/main" id="{24D1AB93-D818-3BBD-F46C-A8E4FA4304AE}"/>
              </a:ext>
            </a:extLst>
          </p:cNvPr>
          <p:cNvSpPr txBox="1"/>
          <p:nvPr/>
        </p:nvSpPr>
        <p:spPr>
          <a:xfrm>
            <a:off x="1056324" y="3547724"/>
            <a:ext cx="9581196" cy="1077218"/>
          </a:xfrm>
          <a:prstGeom prst="rect">
            <a:avLst/>
          </a:prstGeom>
          <a:noFill/>
        </p:spPr>
        <p:txBody>
          <a:bodyPr wrap="square" rtlCol="0">
            <a:spAutoFit/>
          </a:bodyPr>
          <a:lstStyle/>
          <a:p>
            <a:r>
              <a:rPr lang="es-ES" sz="3200" b="1" dirty="0">
                <a:solidFill>
                  <a:srgbClr val="EA4E46"/>
                </a:solidFill>
              </a:rPr>
              <a:t>Titolo del modulo</a:t>
            </a:r>
            <a:r>
              <a:rPr lang="es-ES" sz="3200" dirty="0">
                <a:solidFill>
                  <a:srgbClr val="EA4E46"/>
                </a:solidFill>
              </a:rPr>
              <a:t>: Il work-life balance e i diritti sociali delle donne</a:t>
            </a:r>
          </a:p>
        </p:txBody>
      </p:sp>
      <p:sp>
        <p:nvSpPr>
          <p:cNvPr id="8" name="CuadroTexto 7">
            <a:extLst>
              <a:ext uri="{FF2B5EF4-FFF2-40B4-BE49-F238E27FC236}">
                <a16:creationId xmlns:a16="http://schemas.microsoft.com/office/drawing/2014/main" id="{76511FC4-99E8-5FDC-25E3-0930F60300A2}"/>
              </a:ext>
            </a:extLst>
          </p:cNvPr>
          <p:cNvSpPr txBox="1"/>
          <p:nvPr/>
        </p:nvSpPr>
        <p:spPr>
          <a:xfrm>
            <a:off x="1056324" y="4793805"/>
            <a:ext cx="6094520" cy="369332"/>
          </a:xfrm>
          <a:prstGeom prst="rect">
            <a:avLst/>
          </a:prstGeom>
          <a:noFill/>
        </p:spPr>
        <p:txBody>
          <a:bodyPr wrap="square">
            <a:spAutoFit/>
          </a:bodyPr>
          <a:lstStyle/>
          <a:p>
            <a:r>
              <a:rPr lang="es-ES" b="1" dirty="0"/>
              <a:t>A cura di</a:t>
            </a:r>
            <a:r>
              <a:rPr lang="es-ES" dirty="0"/>
              <a:t> Demostene Centro Studi APS</a:t>
            </a:r>
            <a:endParaRPr lang="en-GB" dirty="0"/>
          </a:p>
        </p:txBody>
      </p:sp>
      <p:sp>
        <p:nvSpPr>
          <p:cNvPr id="9" name="Medio marco 8">
            <a:extLst>
              <a:ext uri="{FF2B5EF4-FFF2-40B4-BE49-F238E27FC236}">
                <a16:creationId xmlns:a16="http://schemas.microsoft.com/office/drawing/2014/main" id="{7E7B1CC3-4856-87EE-DB35-5BB408D9C833}"/>
              </a:ext>
            </a:extLst>
          </p:cNvPr>
          <p:cNvSpPr/>
          <p:nvPr/>
        </p:nvSpPr>
        <p:spPr>
          <a:xfrm>
            <a:off x="461521" y="486455"/>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Medio marco 9">
            <a:extLst>
              <a:ext uri="{FF2B5EF4-FFF2-40B4-BE49-F238E27FC236}">
                <a16:creationId xmlns:a16="http://schemas.microsoft.com/office/drawing/2014/main" id="{A9462FBD-9F54-4535-B29A-F526FFD614BA}"/>
              </a:ext>
            </a:extLst>
          </p:cNvPr>
          <p:cNvSpPr/>
          <p:nvPr/>
        </p:nvSpPr>
        <p:spPr>
          <a:xfrm rot="10800000">
            <a:off x="10780510" y="4995454"/>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Imagen 6" descr="Texto&#10;&#10;Descripción generada automáticamente">
            <a:extLst>
              <a:ext uri="{FF2B5EF4-FFF2-40B4-BE49-F238E27FC236}">
                <a16:creationId xmlns:a16="http://schemas.microsoft.com/office/drawing/2014/main" id="{2AF7C871-0293-6228-BA7D-556782A46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1" name="CuadroTexto 10">
            <a:extLst>
              <a:ext uri="{FF2B5EF4-FFF2-40B4-BE49-F238E27FC236}">
                <a16:creationId xmlns:a16="http://schemas.microsoft.com/office/drawing/2014/main" id="{4D1CB6FD-14D5-2950-ED55-E17DDA602864}"/>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39285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Work-life balance e </a:t>
            </a:r>
            <a:r>
              <a:rPr lang="en-US" sz="3600" b="1" dirty="0" err="1">
                <a:solidFill>
                  <a:srgbClr val="FAB632"/>
                </a:solidFill>
                <a:ea typeface="Nunito Bold" charset="0"/>
                <a:cs typeface="Arima Madurai Semi" pitchFamily="2" charset="77"/>
              </a:rPr>
              <a: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diritti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sociali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delle</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donne</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8" y="1736210"/>
            <a:ext cx="7944591" cy="830997"/>
          </a:xfrm>
          <a:prstGeom prst="rect">
            <a:avLst/>
          </a:prstGeom>
          <a:noFill/>
        </p:spPr>
        <p:txBody>
          <a:bodyPr wrap="square" rtlCol="0">
            <a:spAutoFit/>
          </a:bodyPr>
          <a:lstStyle/>
          <a:p>
            <a:r>
              <a:rPr lang="es-ES" sz="2400" dirty="0">
                <a:solidFill>
                  <a:srgbClr val="21B4A9"/>
                </a:solidFill>
              </a:rPr>
              <a:t>Sezione 2: L’importanza del work-life balance per le donne...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TextBox 15">
            <a:extLst>
              <a:ext uri="{FF2B5EF4-FFF2-40B4-BE49-F238E27FC236}">
                <a16:creationId xmlns:a16="http://schemas.microsoft.com/office/drawing/2014/main" id="{A653694F-DD00-65EA-2E9E-0B6BB3B8E620}"/>
              </a:ext>
            </a:extLst>
          </p:cNvPr>
          <p:cNvSpPr txBox="1"/>
          <p:nvPr/>
        </p:nvSpPr>
        <p:spPr>
          <a:xfrm>
            <a:off x="2249338" y="3798288"/>
            <a:ext cx="7693324" cy="369332"/>
          </a:xfrm>
          <a:prstGeom prst="rect">
            <a:avLst/>
          </a:prstGeom>
          <a:noFill/>
        </p:spPr>
        <p:txBody>
          <a:bodyPr wrap="square" rtlCol="0">
            <a:spAutoFit/>
          </a:bodyPr>
          <a:lstStyle/>
          <a:p>
            <a:r>
              <a:rPr lang="en-US" dirty="0">
                <a:cs typeface="Abhaya Libre Medium" panose="02000603000000000000" pitchFamily="2" charset="77"/>
              </a:rPr>
              <a:t>La formula del work-life balance per le </a:t>
            </a:r>
            <a:r>
              <a:rPr lang="en-US" dirty="0" err="1">
                <a:cs typeface="Abhaya Libre Medium" panose="02000603000000000000" pitchFamily="2" charset="77"/>
              </a:rPr>
              <a:t>donne</a:t>
            </a:r>
            <a:r>
              <a:rPr lang="en-US" dirty="0">
                <a:cs typeface="Abhaya Libre Medium" panose="02000603000000000000" pitchFamily="2" charset="77"/>
              </a:rPr>
              <a:t> </a:t>
            </a:r>
            <a:r>
              <a:rPr lang="en-US" dirty="0" err="1">
                <a:cs typeface="Abhaya Libre Medium" panose="02000603000000000000" pitchFamily="2" charset="77"/>
              </a:rPr>
              <a:t>dovrebbe</a:t>
            </a:r>
            <a:r>
              <a:rPr lang="en-US" dirty="0">
                <a:cs typeface="Abhaya Libre Medium" panose="02000603000000000000" pitchFamily="2" charset="77"/>
              </a:rPr>
              <a:t> </a:t>
            </a:r>
            <a:r>
              <a:rPr lang="en-US" dirty="0" err="1">
                <a:cs typeface="Abhaya Libre Medium" panose="02000603000000000000" pitchFamily="2" charset="77"/>
              </a:rPr>
              <a:t>apparire</a:t>
            </a:r>
            <a:r>
              <a:rPr lang="en-US" dirty="0">
                <a:cs typeface="Abhaya Libre Medium" panose="02000603000000000000" pitchFamily="2" charset="77"/>
              </a:rPr>
              <a:t> </a:t>
            </a:r>
            <a:r>
              <a:rPr lang="en-US" dirty="0" err="1">
                <a:cs typeface="Abhaya Libre Medium" panose="02000603000000000000" pitchFamily="2" charset="77"/>
              </a:rPr>
              <a:t>così</a:t>
            </a:r>
            <a:r>
              <a:rPr lang="en-US" dirty="0">
                <a:cs typeface="Abhaya Libre Medium" panose="02000603000000000000" pitchFamily="2" charset="77"/>
              </a:rPr>
              <a:t>: </a:t>
            </a:r>
          </a:p>
        </p:txBody>
      </p:sp>
      <p:sp>
        <p:nvSpPr>
          <p:cNvPr id="14" name="TextBox 15">
            <a:extLst>
              <a:ext uri="{FF2B5EF4-FFF2-40B4-BE49-F238E27FC236}">
                <a16:creationId xmlns:a16="http://schemas.microsoft.com/office/drawing/2014/main" id="{7C94EB19-CC8E-314E-3C57-F2D116840248}"/>
              </a:ext>
            </a:extLst>
          </p:cNvPr>
          <p:cNvSpPr txBox="1"/>
          <p:nvPr/>
        </p:nvSpPr>
        <p:spPr>
          <a:xfrm>
            <a:off x="2503373" y="4189091"/>
            <a:ext cx="8479622" cy="1200329"/>
          </a:xfrm>
          <a:prstGeom prst="rect">
            <a:avLst/>
          </a:prstGeom>
          <a:noFill/>
        </p:spPr>
        <p:txBody>
          <a:bodyPr wrap="square" rtlCol="0">
            <a:spAutoFit/>
          </a:bodyPr>
          <a:lstStyle/>
          <a:p>
            <a:r>
              <a:rPr lang="en-US" sz="2400" b="1" dirty="0" err="1">
                <a:solidFill>
                  <a:srgbClr val="EA4E46"/>
                </a:solidFill>
                <a:cs typeface="Abhaya Libre Medium" panose="02000603000000000000" pitchFamily="2" charset="77"/>
              </a:rPr>
              <a:t>Responsabilità</a:t>
            </a:r>
            <a:r>
              <a:rPr lang="en-US" sz="2400" b="1" dirty="0">
                <a:solidFill>
                  <a:srgbClr val="EA4E46"/>
                </a:solidFill>
                <a:cs typeface="Abhaya Libre Medium" panose="02000603000000000000" pitchFamily="2" charset="77"/>
              </a:rPr>
              <a:t> </a:t>
            </a:r>
            <a:r>
              <a:rPr lang="en-US" sz="2400" b="1" dirty="0" err="1">
                <a:solidFill>
                  <a:srgbClr val="EA4E46"/>
                </a:solidFill>
                <a:cs typeface="Abhaya Libre Medium" panose="02000603000000000000" pitchFamily="2" charset="77"/>
              </a:rPr>
              <a:t>condivise</a:t>
            </a:r>
            <a:r>
              <a:rPr lang="en-US" sz="2400" b="1" dirty="0">
                <a:solidFill>
                  <a:srgbClr val="EA4E46"/>
                </a:solidFill>
                <a:cs typeface="Abhaya Libre Medium" panose="02000603000000000000" pitchFamily="2" charset="77"/>
              </a:rPr>
              <a:t> di </a:t>
            </a:r>
            <a:r>
              <a:rPr lang="en-US" sz="2400" b="1" dirty="0" err="1">
                <a:solidFill>
                  <a:srgbClr val="EA4E46"/>
                </a:solidFill>
                <a:cs typeface="Abhaya Libre Medium" panose="02000603000000000000" pitchFamily="2" charset="77"/>
              </a:rPr>
              <a:t>accudimento</a:t>
            </a:r>
            <a:r>
              <a:rPr lang="en-US" sz="2400" b="1" dirty="0">
                <a:solidFill>
                  <a:srgbClr val="EA4E46"/>
                </a:solidFill>
                <a:cs typeface="Abhaya Libre Medium" panose="02000603000000000000" pitchFamily="2" charset="77"/>
              </a:rPr>
              <a:t> </a:t>
            </a:r>
            <a:r>
              <a:rPr lang="en-US" sz="2400" b="1" dirty="0" err="1">
                <a:solidFill>
                  <a:srgbClr val="EA4E46"/>
                </a:solidFill>
                <a:cs typeface="Abhaya Libre Medium" panose="02000603000000000000" pitchFamily="2" charset="77"/>
              </a:rPr>
              <a:t>familiare</a:t>
            </a:r>
            <a:r>
              <a:rPr lang="en-US" sz="2400" b="1" dirty="0">
                <a:solidFill>
                  <a:srgbClr val="EA4E46"/>
                </a:solidFill>
                <a:cs typeface="Abhaya Libre Medium" panose="02000603000000000000" pitchFamily="2" charset="77"/>
              </a:rPr>
              <a:t> </a:t>
            </a:r>
          </a:p>
          <a:p>
            <a:r>
              <a:rPr lang="en-US" sz="2400" b="1" dirty="0">
                <a:solidFill>
                  <a:srgbClr val="EA4E46"/>
                </a:solidFill>
                <a:cs typeface="Abhaya Libre Medium" panose="02000603000000000000" pitchFamily="2" charset="77"/>
              </a:rPr>
              <a:t>+ </a:t>
            </a:r>
            <a:r>
              <a:rPr lang="en-US" sz="2400" b="1" dirty="0" err="1">
                <a:solidFill>
                  <a:srgbClr val="EA4E46"/>
                </a:solidFill>
                <a:cs typeface="Abhaya Libre Medium" panose="02000603000000000000" pitchFamily="2" charset="77"/>
              </a:rPr>
              <a:t>abilità</a:t>
            </a:r>
            <a:r>
              <a:rPr lang="en-US" sz="2400" b="1" dirty="0">
                <a:solidFill>
                  <a:srgbClr val="EA4E46"/>
                </a:solidFill>
                <a:cs typeface="Abhaya Libre Medium" panose="02000603000000000000" pitchFamily="2" charset="77"/>
              </a:rPr>
              <a:t> </a:t>
            </a:r>
            <a:r>
              <a:rPr lang="en-US" sz="2400" b="1" dirty="0" err="1">
                <a:solidFill>
                  <a:srgbClr val="EA4E46"/>
                </a:solidFill>
                <a:cs typeface="Abhaya Libre Medium" panose="02000603000000000000" pitchFamily="2" charset="77"/>
              </a:rPr>
              <a:t>personale</a:t>
            </a:r>
            <a:r>
              <a:rPr lang="en-US" sz="2400" b="1" dirty="0">
                <a:solidFill>
                  <a:srgbClr val="EA4E46"/>
                </a:solidFill>
                <a:cs typeface="Abhaya Libre Medium" panose="02000603000000000000" pitchFamily="2" charset="77"/>
              </a:rPr>
              <a:t> di work-life balance = </a:t>
            </a:r>
          </a:p>
          <a:p>
            <a:r>
              <a:rPr lang="en-US" sz="2400" b="1" dirty="0" err="1">
                <a:solidFill>
                  <a:srgbClr val="EA4E46"/>
                </a:solidFill>
                <a:cs typeface="Abhaya Libre Medium" panose="02000603000000000000" pitchFamily="2" charset="77"/>
              </a:rPr>
              <a:t>successo</a:t>
            </a:r>
            <a:r>
              <a:rPr lang="en-US" sz="2400" b="1" dirty="0">
                <a:solidFill>
                  <a:srgbClr val="EA4E46"/>
                </a:solidFill>
                <a:cs typeface="Abhaya Libre Medium" panose="02000603000000000000" pitchFamily="2" charset="77"/>
              </a:rPr>
              <a:t> e </a:t>
            </a:r>
            <a:r>
              <a:rPr lang="en-US" sz="2400" b="1" dirty="0" err="1">
                <a:solidFill>
                  <a:srgbClr val="EA4E46"/>
                </a:solidFill>
                <a:cs typeface="Abhaya Libre Medium" panose="02000603000000000000" pitchFamily="2" charset="77"/>
              </a:rPr>
              <a:t>benessere</a:t>
            </a:r>
            <a:r>
              <a:rPr lang="en-US" sz="2400" b="1" dirty="0">
                <a:solidFill>
                  <a:srgbClr val="EA4E46"/>
                </a:solidFill>
                <a:cs typeface="Abhaya Libre Medium" panose="02000603000000000000" pitchFamily="2" charset="77"/>
              </a:rPr>
              <a:t> </a:t>
            </a:r>
            <a:r>
              <a:rPr lang="en-US" sz="2400" b="1" dirty="0" err="1">
                <a:solidFill>
                  <a:srgbClr val="EA4E46"/>
                </a:solidFill>
                <a:cs typeface="Abhaya Libre Medium" panose="02000603000000000000" pitchFamily="2" charset="77"/>
              </a:rPr>
              <a:t>personale</a:t>
            </a:r>
            <a:endParaRPr lang="en-US" sz="2400" b="1" dirty="0">
              <a:solidFill>
                <a:srgbClr val="EA4E46"/>
              </a:solidFill>
              <a:cs typeface="Abhaya Libre Medium" panose="02000603000000000000" pitchFamily="2" charset="77"/>
            </a:endParaRPr>
          </a:p>
        </p:txBody>
      </p:sp>
      <p:sp>
        <p:nvSpPr>
          <p:cNvPr id="15" name="CasellaDiTesto 14">
            <a:extLst>
              <a:ext uri="{FF2B5EF4-FFF2-40B4-BE49-F238E27FC236}">
                <a16:creationId xmlns:a16="http://schemas.microsoft.com/office/drawing/2014/main" id="{AF474F3E-6C29-B78E-FC55-CEA0B2F4E8E1}"/>
              </a:ext>
            </a:extLst>
          </p:cNvPr>
          <p:cNvSpPr txBox="1"/>
          <p:nvPr/>
        </p:nvSpPr>
        <p:spPr>
          <a:xfrm>
            <a:off x="762529" y="2329468"/>
            <a:ext cx="10078191" cy="1477328"/>
          </a:xfrm>
          <a:prstGeom prst="rect">
            <a:avLst/>
          </a:prstGeom>
          <a:noFill/>
        </p:spPr>
        <p:txBody>
          <a:bodyPr wrap="square">
            <a:spAutoFit/>
          </a:bodyPr>
          <a:lstStyle/>
          <a:p>
            <a:pPr rtl="0">
              <a:spcBef>
                <a:spcPts val="0"/>
              </a:spcBef>
              <a:spcAft>
                <a:spcPts val="0"/>
              </a:spcAft>
            </a:pPr>
            <a:r>
              <a:rPr lang="it-IT" dirty="0"/>
              <a:t>In questa situazione di oggettiva disparità di condizioni vissuta dalle donne rispetto agli uomini, è necessario che la politica intervenga con misure ad hoc che le sostengano </a:t>
            </a:r>
            <a:r>
              <a:rPr lang="it-IT" b="1" dirty="0"/>
              <a:t>distribuendo meglio il carico delle responsabilità familiari e assistenziali </a:t>
            </a:r>
            <a:r>
              <a:rPr lang="it-IT" dirty="0"/>
              <a:t>non solo tra i genitori, ma anche tra tutti gli altri attori sociali, quali scuole, organizzazioni del terzo settore, aziende e enti pubblici.</a:t>
            </a:r>
            <a:br>
              <a:rPr lang="en-US" dirty="0"/>
            </a:br>
            <a:endParaRPr lang="it-IT" dirty="0"/>
          </a:p>
        </p:txBody>
      </p:sp>
    </p:spTree>
    <p:extLst>
      <p:ext uri="{BB962C8B-B14F-4D97-AF65-F5344CB8AC3E}">
        <p14:creationId xmlns:p14="http://schemas.microsoft.com/office/powerpoint/2010/main" val="169801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Work-life balance e </a:t>
            </a:r>
            <a:r>
              <a:rPr lang="en-US" sz="3600" b="1" dirty="0" err="1">
                <a:solidFill>
                  <a:srgbClr val="FAB632"/>
                </a:solidFill>
                <a:ea typeface="Nunito Bold" charset="0"/>
                <a:cs typeface="Arima Madurai Semi" pitchFamily="2" charset="77"/>
              </a:rPr>
              <a: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diritti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sociali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delle</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donne</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8" y="1736210"/>
            <a:ext cx="8960591" cy="461665"/>
          </a:xfrm>
          <a:prstGeom prst="rect">
            <a:avLst/>
          </a:prstGeom>
          <a:noFill/>
        </p:spPr>
        <p:txBody>
          <a:bodyPr wrap="square" rtlCol="0">
            <a:spAutoFit/>
          </a:bodyPr>
          <a:lstStyle/>
          <a:p>
            <a:r>
              <a:rPr lang="es-ES" sz="2400" dirty="0">
                <a:solidFill>
                  <a:srgbClr val="21B4A9"/>
                </a:solidFill>
              </a:rPr>
              <a:t>Sezione 3: I diritti sociali di condivisione delle responsabilità familiari</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2" name="CasellaDiTesto 1">
            <a:extLst>
              <a:ext uri="{FF2B5EF4-FFF2-40B4-BE49-F238E27FC236}">
                <a16:creationId xmlns:a16="http://schemas.microsoft.com/office/drawing/2014/main" id="{683EE249-2C73-4B3E-0AE3-2FB31ECBD506}"/>
              </a:ext>
            </a:extLst>
          </p:cNvPr>
          <p:cNvSpPr txBox="1"/>
          <p:nvPr/>
        </p:nvSpPr>
        <p:spPr>
          <a:xfrm>
            <a:off x="1163584" y="2314634"/>
            <a:ext cx="9864831" cy="3877985"/>
          </a:xfrm>
          <a:prstGeom prst="rect">
            <a:avLst/>
          </a:prstGeom>
          <a:noFill/>
        </p:spPr>
        <p:txBody>
          <a:bodyPr wrap="square">
            <a:spAutoFit/>
          </a:bodyPr>
          <a:lstStyle/>
          <a:p>
            <a:r>
              <a:rPr lang="en-GB" sz="1600" dirty="0">
                <a:effectLst/>
                <a:latin typeface="Calibri" panose="020F0502020204030204" pitchFamily="34" charset="0"/>
                <a:ea typeface="Times New Roman" panose="02020603050405020304" pitchFamily="18" charset="0"/>
                <a:cs typeface="Arial MT"/>
              </a:rPr>
              <a:t>Per </a:t>
            </a:r>
            <a:r>
              <a:rPr lang="en-GB" sz="1600" b="1" i="1" dirty="0" err="1">
                <a:effectLst/>
                <a:latin typeface="Calibri" panose="020F0502020204030204" pitchFamily="34" charset="0"/>
                <a:ea typeface="Times New Roman" panose="02020603050405020304" pitchFamily="18" charset="0"/>
                <a:cs typeface="Arial MT"/>
              </a:rPr>
              <a:t>diritti</a:t>
            </a:r>
            <a:r>
              <a:rPr lang="en-GB" sz="1600" b="1" i="1" dirty="0">
                <a:effectLst/>
                <a:latin typeface="Calibri" panose="020F0502020204030204" pitchFamily="34" charset="0"/>
                <a:ea typeface="Times New Roman" panose="02020603050405020304" pitchFamily="18" charset="0"/>
                <a:cs typeface="Arial MT"/>
              </a:rPr>
              <a:t> di </a:t>
            </a:r>
            <a:r>
              <a:rPr lang="en-GB" sz="1600" b="1" i="1" dirty="0" err="1">
                <a:effectLst/>
                <a:latin typeface="Calibri" panose="020F0502020204030204" pitchFamily="34" charset="0"/>
                <a:ea typeface="Times New Roman" panose="02020603050405020304" pitchFamily="18" charset="0"/>
                <a:cs typeface="Arial MT"/>
              </a:rPr>
              <a:t>responsabilità</a:t>
            </a:r>
            <a:r>
              <a:rPr lang="en-GB" sz="1600" b="1" i="1" dirty="0">
                <a:effectLst/>
                <a:latin typeface="Calibri" panose="020F0502020204030204" pitchFamily="34" charset="0"/>
                <a:ea typeface="Times New Roman" panose="02020603050405020304" pitchFamily="18" charset="0"/>
                <a:cs typeface="Arial MT"/>
              </a:rPr>
              <a:t> </a:t>
            </a:r>
            <a:r>
              <a:rPr lang="en-GB" sz="1600" b="1" i="1" dirty="0" err="1">
                <a:effectLst/>
                <a:latin typeface="Calibri" panose="020F0502020204030204" pitchFamily="34" charset="0"/>
                <a:ea typeface="Times New Roman" panose="02020603050405020304" pitchFamily="18" charset="0"/>
                <a:cs typeface="Arial MT"/>
              </a:rPr>
              <a:t>condivisa</a:t>
            </a:r>
            <a:r>
              <a:rPr lang="en-GB" sz="1600" b="1" i="1"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si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intendono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una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serie</a:t>
            </a:r>
            <a:r>
              <a:rPr lang="en-GB" sz="1600" dirty="0">
                <a:effectLst/>
                <a:latin typeface="Calibri" panose="020F0502020204030204" pitchFamily="34" charset="0"/>
                <a:ea typeface="Times New Roman" panose="02020603050405020304" pitchFamily="18" charset="0"/>
                <a:cs typeface="Arial MT"/>
              </a:rPr>
              <a:t> di </a:t>
            </a:r>
            <a:r>
              <a:rPr lang="en-GB" sz="1600" b="1" i="1" dirty="0" err="1">
                <a:effectLst/>
                <a:latin typeface="Calibri" panose="020F0502020204030204" pitchFamily="34" charset="0"/>
                <a:ea typeface="Times New Roman" panose="02020603050405020304" pitchFamily="18" charset="0"/>
                <a:cs typeface="Arial MT"/>
              </a:rPr>
              <a:t>benefici</a:t>
            </a:r>
            <a:r>
              <a:rPr lang="en-GB" sz="1600" i="1" dirty="0">
                <a:effectLst/>
                <a:latin typeface="Calibri" panose="020F0502020204030204" pitchFamily="34" charset="0"/>
                <a:ea typeface="Times New Roman" panose="02020603050405020304" pitchFamily="18" charset="0"/>
                <a:cs typeface="Arial MT"/>
              </a:rPr>
              <a:t> e </a:t>
            </a:r>
            <a:r>
              <a:rPr lang="en-GB" sz="1600" b="1" i="1" dirty="0" err="1">
                <a:effectLst/>
                <a:latin typeface="Calibri" panose="020F0502020204030204" pitchFamily="34" charset="0"/>
                <a:ea typeface="Times New Roman" panose="02020603050405020304" pitchFamily="18" charset="0"/>
                <a:cs typeface="Arial MT"/>
              </a:rPr>
              <a:t>agevolazioni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previsti</a:t>
            </a:r>
            <a:r>
              <a:rPr lang="en-GB" sz="1600" dirty="0">
                <a:effectLst/>
                <a:latin typeface="Calibri" panose="020F0502020204030204" pitchFamily="34" charset="0"/>
                <a:ea typeface="Times New Roman" panose="02020603050405020304" pitchFamily="18" charset="0"/>
                <a:cs typeface="Arial MT"/>
              </a:rPr>
              <a:t> per </a:t>
            </a:r>
            <a:r>
              <a:rPr lang="en-GB" sz="1600" dirty="0" err="1">
                <a:effectLst/>
                <a:latin typeface="Calibri" panose="020F0502020204030204" pitchFamily="34" charset="0"/>
                <a:ea typeface="Times New Roman" panose="02020603050405020304" pitchFamily="18" charset="0"/>
                <a:cs typeface="Arial MT"/>
              </a:rPr>
              <a:t>legge</a:t>
            </a:r>
            <a:r>
              <a:rPr lang="en-GB" sz="1600" dirty="0">
                <a:effectLst/>
                <a:latin typeface="Calibri" panose="020F0502020204030204" pitchFamily="34" charset="0"/>
                <a:ea typeface="Times New Roman" panose="02020603050405020304" pitchFamily="18" charset="0"/>
                <a:cs typeface="Arial MT"/>
              </a:rPr>
              <a:t> in tutti </a:t>
            </a:r>
            <a:r>
              <a:rPr lang="en-GB" sz="1600" dirty="0" err="1">
                <a:effectLst/>
                <a:latin typeface="Calibri" panose="020F0502020204030204" pitchFamily="34" charset="0"/>
                <a:ea typeface="Times New Roman" panose="02020603050405020304" pitchFamily="18" charset="0"/>
                <a:cs typeface="Arial MT"/>
              </a:rPr>
              <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paesi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dell’Unione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Europea</a:t>
            </a:r>
            <a:r>
              <a:rPr lang="en-GB" sz="1600" dirty="0">
                <a:effectLst/>
                <a:latin typeface="Calibri" panose="020F0502020204030204" pitchFamily="34" charset="0"/>
                <a:ea typeface="Times New Roman" panose="02020603050405020304" pitchFamily="18" charset="0"/>
                <a:cs typeface="Arial MT"/>
              </a:rPr>
              <a:t> e </a:t>
            </a:r>
            <a:r>
              <a:rPr lang="en-GB" sz="1600" dirty="0" err="1">
                <a:effectLst/>
                <a:latin typeface="Calibri" panose="020F0502020204030204" pitchFamily="34" charset="0"/>
                <a:ea typeface="Times New Roman" panose="02020603050405020304" pitchFamily="18" charset="0"/>
                <a:cs typeface="Arial MT"/>
              </a:rPr>
              <a:t>che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sono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stati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rafforzati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tramite</a:t>
            </a:r>
            <a:r>
              <a:rPr lang="en-GB" sz="1600" dirty="0">
                <a:effectLst/>
                <a:latin typeface="Calibri" panose="020F0502020204030204" pitchFamily="34" charset="0"/>
                <a:ea typeface="Times New Roman" panose="02020603050405020304" pitchFamily="18" charset="0"/>
                <a:cs typeface="Arial MT"/>
              </a:rPr>
              <a:t> la </a:t>
            </a:r>
            <a:r>
              <a:rPr lang="en-GB" sz="1600" dirty="0" err="1">
                <a:effectLst/>
                <a:latin typeface="Calibri" panose="020F0502020204030204" pitchFamily="34" charset="0"/>
                <a:ea typeface="Times New Roman" panose="02020603050405020304" pitchFamily="18" charset="0"/>
                <a:cs typeface="Arial MT"/>
              </a:rPr>
              <a:t>recente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direttiva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europea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sull’equilibrio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tra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attività</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professionale</a:t>
            </a:r>
            <a:r>
              <a:rPr lang="en-GB" sz="1600" dirty="0">
                <a:effectLst/>
                <a:latin typeface="Calibri" panose="020F0502020204030204" pitchFamily="34" charset="0"/>
                <a:ea typeface="Times New Roman" panose="02020603050405020304" pitchFamily="18" charset="0"/>
                <a:cs typeface="Arial MT"/>
              </a:rPr>
              <a:t> e vita </a:t>
            </a:r>
            <a:r>
              <a:rPr lang="en-GB" sz="1600" dirty="0" err="1">
                <a:effectLst/>
                <a:latin typeface="Calibri" panose="020F0502020204030204" pitchFamily="34" charset="0"/>
                <a:ea typeface="Times New Roman" panose="02020603050405020304" pitchFamily="18" charset="0"/>
                <a:cs typeface="Arial MT"/>
              </a:rPr>
              <a:t>familiare</a:t>
            </a:r>
            <a:r>
              <a:rPr lang="en-GB" sz="1600" dirty="0">
                <a:effectLst/>
                <a:latin typeface="Calibri" panose="020F0502020204030204" pitchFamily="34" charset="0"/>
                <a:ea typeface="Times New Roman" panose="02020603050405020304" pitchFamily="18" charset="0"/>
                <a:cs typeface="Arial MT"/>
              </a:rPr>
              <a:t> per </a:t>
            </a:r>
            <a:r>
              <a:rPr lang="en-GB" sz="1600" dirty="0" err="1">
                <a:effectLst/>
                <a:latin typeface="Calibri" panose="020F0502020204030204" pitchFamily="34" charset="0"/>
                <a:ea typeface="Times New Roman" panose="02020603050405020304" pitchFamily="18" charset="0"/>
                <a:cs typeface="Arial MT"/>
              </a:rPr>
              <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genitori</a:t>
            </a:r>
            <a:r>
              <a:rPr lang="en-GB" sz="1600" dirty="0">
                <a:effectLst/>
                <a:latin typeface="Calibri" panose="020F0502020204030204" pitchFamily="34" charset="0"/>
                <a:ea typeface="Times New Roman" panose="02020603050405020304" pitchFamily="18" charset="0"/>
                <a:cs typeface="Arial MT"/>
              </a:rPr>
              <a:t> e </a:t>
            </a:r>
            <a:r>
              <a:rPr lang="en-GB" sz="1600" dirty="0" err="1">
                <a:effectLst/>
                <a:latin typeface="Calibri" panose="020F0502020204030204" pitchFamily="34" charset="0"/>
                <a:ea typeface="Times New Roman" panose="02020603050405020304" pitchFamily="18" charset="0"/>
                <a:cs typeface="Arial MT"/>
              </a:rPr>
              <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prestatori</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assistenza</a:t>
            </a:r>
            <a:r>
              <a:rPr lang="en-GB" sz="1600" dirty="0">
                <a:effectLst/>
                <a:latin typeface="Calibri" panose="020F0502020204030204" pitchFamily="34" charset="0"/>
                <a:ea typeface="Times New Roman" panose="02020603050405020304" pitchFamily="18" charset="0"/>
                <a:cs typeface="Arial MT"/>
              </a:rPr>
              <a:t>. In </a:t>
            </a:r>
            <a:r>
              <a:rPr lang="en-GB" sz="1600" dirty="0" err="1">
                <a:effectLst/>
                <a:latin typeface="Calibri" panose="020F0502020204030204" pitchFamily="34" charset="0"/>
                <a:ea typeface="Times New Roman" panose="02020603050405020304" pitchFamily="18" charset="0"/>
                <a:cs typeface="Arial MT"/>
              </a:rPr>
              <a:t>particolare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l’obiettivo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della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direttiva</a:t>
            </a:r>
            <a:r>
              <a:rPr lang="en-GB" sz="1600" dirty="0">
                <a:effectLst/>
                <a:latin typeface="Calibri" panose="020F0502020204030204" pitchFamily="34" charset="0"/>
                <a:ea typeface="Times New Roman" panose="02020603050405020304" pitchFamily="18" charset="0"/>
                <a:cs typeface="Arial MT"/>
              </a:rPr>
              <a:t> è di </a:t>
            </a:r>
            <a:r>
              <a:rPr lang="en-GB" sz="1600" dirty="0" err="1">
                <a:effectLst/>
                <a:latin typeface="Calibri" panose="020F0502020204030204" pitchFamily="34" charset="0"/>
                <a:ea typeface="Times New Roman" panose="02020603050405020304" pitchFamily="18" charset="0"/>
                <a:cs typeface="Arial MT"/>
              </a:rPr>
              <a:t>incoraggiare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una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migliore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condivisione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delle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responsabilità</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assistenza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tra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donne</a:t>
            </a:r>
            <a:r>
              <a:rPr lang="en-GB" sz="1600" dirty="0">
                <a:effectLst/>
                <a:latin typeface="Calibri" panose="020F0502020204030204" pitchFamily="34" charset="0"/>
                <a:ea typeface="Times New Roman" panose="02020603050405020304" pitchFamily="18" charset="0"/>
                <a:cs typeface="Arial MT"/>
              </a:rPr>
              <a:t> e </a:t>
            </a:r>
            <a:r>
              <a:rPr lang="en-GB" sz="1600" dirty="0" err="1">
                <a:effectLst/>
                <a:latin typeface="Calibri" panose="020F0502020204030204" pitchFamily="34" charset="0"/>
                <a:ea typeface="Times New Roman" panose="02020603050405020304" pitchFamily="18" charset="0"/>
                <a:cs typeface="Arial MT"/>
              </a:rPr>
              <a:t>uomini</a:t>
            </a:r>
            <a:r>
              <a:rPr lang="en-GB" sz="1600" dirty="0">
                <a:effectLst/>
                <a:latin typeface="Calibri" panose="020F0502020204030204" pitchFamily="34" charset="0"/>
                <a:ea typeface="Times New Roman" panose="02020603050405020304" pitchFamily="18" charset="0"/>
                <a:cs typeface="Arial MT"/>
              </a:rPr>
              <a:t>.</a:t>
            </a:r>
            <a:endParaRPr lang="it-IT" sz="1600" dirty="0">
              <a:effectLst/>
              <a:latin typeface="Arial MT"/>
              <a:ea typeface="Arial MT"/>
              <a:cs typeface="Arial MT"/>
            </a:endParaRPr>
          </a:p>
          <a:p>
            <a:endParaRPr lang="it-IT" sz="1800" dirty="0">
              <a:effectLst/>
              <a:latin typeface="Arial MT"/>
              <a:ea typeface="Arial MT"/>
              <a:cs typeface="Arial MT"/>
            </a:endParaRPr>
          </a:p>
          <a:p>
            <a:pPr marL="1657350" lvl="3" indent="-285750">
              <a:buFont typeface="Courier New" panose="02070309020205020404" pitchFamily="49" charset="0"/>
              <a:buChar char="o"/>
            </a:pPr>
            <a:r>
              <a:rPr lang="en-US" sz="1600" b="1" dirty="0" err="1"/>
              <a:t>Congedo</a:t>
            </a:r>
            <a:r>
              <a:rPr lang="en-US" sz="1600" b="1" dirty="0"/>
              <a:t> di </a:t>
            </a:r>
            <a:r>
              <a:rPr lang="en-US" sz="1600" b="1" dirty="0" err="1"/>
              <a:t>paternità</a:t>
            </a:r>
            <a:r>
              <a:rPr lang="en-US" sz="1600" b="1" dirty="0"/>
              <a:t>: </a:t>
            </a:r>
            <a:r>
              <a:rPr lang="en-US" sz="1600" dirty="0" err="1"/>
              <a:t>almeno</a:t>
            </a:r>
            <a:r>
              <a:rPr lang="en-US" sz="1600" dirty="0"/>
              <a:t> 10 </a:t>
            </a:r>
            <a:r>
              <a:rPr lang="en-US" sz="1600" dirty="0" err="1"/>
              <a:t>giorni</a:t>
            </a:r>
            <a:r>
              <a:rPr lang="en-US" sz="1600" dirty="0"/>
              <a:t> </a:t>
            </a:r>
            <a:r>
              <a:rPr lang="en-US" sz="1600" dirty="0" err="1"/>
              <a:t>lavorativi</a:t>
            </a:r>
            <a:r>
              <a:rPr lang="en-US" sz="1600" dirty="0"/>
              <a:t> </a:t>
            </a:r>
            <a:r>
              <a:rPr lang="en-US" sz="1600" dirty="0" err="1"/>
              <a:t>retribuiti</a:t>
            </a:r>
            <a:r>
              <a:rPr lang="en-US" sz="1600" dirty="0"/>
              <a:t> al </a:t>
            </a:r>
            <a:r>
              <a:rPr lang="en-US" sz="1600" dirty="0" err="1"/>
              <a:t>momento</a:t>
            </a:r>
            <a:r>
              <a:rPr lang="en-US" sz="1600" dirty="0"/>
              <a:t> </a:t>
            </a:r>
            <a:r>
              <a:rPr lang="en-US" sz="1600" dirty="0" err="1"/>
              <a:t>della</a:t>
            </a:r>
            <a:r>
              <a:rPr lang="en-US" sz="1600" dirty="0"/>
              <a:t> </a:t>
            </a:r>
            <a:r>
              <a:rPr lang="en-US" sz="1600" dirty="0" err="1"/>
              <a:t>nascita</a:t>
            </a:r>
            <a:r>
              <a:rPr lang="en-US" sz="1600" dirty="0"/>
              <a:t> di un </a:t>
            </a:r>
            <a:r>
              <a:rPr lang="en-US" sz="1600" dirty="0" err="1"/>
              <a:t>figlio</a:t>
            </a:r>
            <a:r>
              <a:rPr lang="en-US" sz="1600" dirty="0"/>
              <a:t>;</a:t>
            </a:r>
          </a:p>
          <a:p>
            <a:pPr marL="1657350" lvl="3" indent="-285750">
              <a:buFont typeface="Courier New" panose="02070309020205020404" pitchFamily="49" charset="0"/>
              <a:buChar char="o"/>
            </a:pPr>
            <a:r>
              <a:rPr lang="en-US" sz="1600" b="1" dirty="0" err="1"/>
              <a:t>Congedo</a:t>
            </a:r>
            <a:r>
              <a:rPr lang="en-US" sz="1600" b="1" dirty="0"/>
              <a:t> </a:t>
            </a:r>
            <a:r>
              <a:rPr lang="en-US" sz="1600" b="1" dirty="0" err="1"/>
              <a:t>parentale</a:t>
            </a:r>
            <a:r>
              <a:rPr lang="en-US" sz="1600" b="1" dirty="0"/>
              <a:t>: </a:t>
            </a:r>
            <a:r>
              <a:rPr lang="en-GB" sz="1600" dirty="0" err="1">
                <a:effectLst/>
                <a:latin typeface="Calibri" panose="020F0502020204030204" pitchFamily="34" charset="0"/>
                <a:ea typeface="Times New Roman" panose="02020603050405020304" pitchFamily="18" charset="0"/>
              </a:rPr>
              <a:t>diritto</a:t>
            </a:r>
            <a:r>
              <a:rPr lang="en-GB" sz="1600" dirty="0">
                <a:effectLst/>
                <a:latin typeface="Calibri" panose="020F0502020204030204" pitchFamily="34" charset="0"/>
                <a:ea typeface="Times New Roman" panose="02020603050405020304" pitchFamily="18" charset="0"/>
              </a:rPr>
              <a:t> </a:t>
            </a:r>
            <a:r>
              <a:rPr lang="en-GB" sz="1600" dirty="0" err="1">
                <a:effectLst/>
                <a:latin typeface="Calibri" panose="020F0502020204030204" pitchFamily="34" charset="0"/>
                <a:ea typeface="Times New Roman" panose="02020603050405020304" pitchFamily="18" charset="0"/>
              </a:rPr>
              <a:t>individuale</a:t>
            </a:r>
            <a:r>
              <a:rPr lang="en-GB" sz="1600" dirty="0">
                <a:effectLst/>
                <a:latin typeface="Calibri" panose="020F0502020204030204" pitchFamily="34" charset="0"/>
                <a:ea typeface="Times New Roman" panose="02020603050405020304" pitchFamily="18" charset="0"/>
              </a:rPr>
              <a:t> di </a:t>
            </a:r>
            <a:r>
              <a:rPr lang="en-GB" sz="1600" dirty="0" err="1">
                <a:effectLst/>
                <a:latin typeface="Calibri" panose="020F0502020204030204" pitchFamily="34" charset="0"/>
                <a:ea typeface="Times New Roman" panose="02020603050405020304" pitchFamily="18" charset="0"/>
              </a:rPr>
              <a:t>almeno</a:t>
            </a:r>
            <a:r>
              <a:rPr lang="en-GB" sz="1600" dirty="0">
                <a:effectLst/>
                <a:latin typeface="Calibri" panose="020F0502020204030204" pitchFamily="34" charset="0"/>
                <a:ea typeface="Times New Roman" panose="02020603050405020304" pitchFamily="18" charset="0"/>
              </a:rPr>
              <a:t> 4 </a:t>
            </a:r>
            <a:r>
              <a:rPr lang="en-GB" sz="1600" dirty="0" err="1">
                <a:effectLst/>
                <a:latin typeface="Calibri" panose="020F0502020204030204" pitchFamily="34" charset="0"/>
                <a:ea typeface="Times New Roman" panose="02020603050405020304" pitchFamily="18" charset="0"/>
              </a:rPr>
              <a:t>mesi</a:t>
            </a:r>
            <a:r>
              <a:rPr lang="en-GB" sz="1600" dirty="0">
                <a:effectLst/>
                <a:latin typeface="Calibri" panose="020F0502020204030204" pitchFamily="34" charset="0"/>
                <a:ea typeface="Times New Roman" panose="02020603050405020304" pitchFamily="18" charset="0"/>
              </a:rPr>
              <a:t> di cui 2 </a:t>
            </a:r>
            <a:r>
              <a:rPr lang="en-GB" sz="1600" dirty="0" err="1">
                <a:effectLst/>
                <a:latin typeface="Calibri" panose="020F0502020204030204" pitchFamily="34" charset="0"/>
                <a:ea typeface="Times New Roman" panose="02020603050405020304" pitchFamily="18" charset="0"/>
              </a:rPr>
              <a:t>retribuiti</a:t>
            </a:r>
            <a:r>
              <a:rPr lang="en-GB" sz="1600" dirty="0">
                <a:effectLst/>
                <a:latin typeface="Calibri" panose="020F0502020204030204" pitchFamily="34" charset="0"/>
                <a:ea typeface="Times New Roman" panose="02020603050405020304" pitchFamily="18" charset="0"/>
              </a:rPr>
              <a:t> e non </a:t>
            </a:r>
            <a:r>
              <a:rPr lang="en-GB" sz="1600" dirty="0" err="1">
                <a:effectLst/>
                <a:latin typeface="Calibri" panose="020F0502020204030204" pitchFamily="34" charset="0"/>
                <a:ea typeface="Times New Roman" panose="02020603050405020304" pitchFamily="18" charset="0"/>
              </a:rPr>
              <a:t>trasferibili</a:t>
            </a:r>
            <a:r>
              <a:rPr lang="en-GB" sz="1600" dirty="0">
                <a:effectLst/>
                <a:latin typeface="Calibri" panose="020F0502020204030204" pitchFamily="34" charset="0"/>
                <a:ea typeface="Times New Roman" panose="02020603050405020304" pitchFamily="18" charset="0"/>
              </a:rPr>
              <a:t> </a:t>
            </a:r>
            <a:r>
              <a:rPr lang="en-GB" sz="1600" dirty="0" err="1">
                <a:effectLst/>
                <a:latin typeface="Calibri" panose="020F0502020204030204" pitchFamily="34" charset="0"/>
                <a:ea typeface="Times New Roman" panose="02020603050405020304" pitchFamily="18" charset="0"/>
              </a:rPr>
              <a:t>tra</a:t>
            </a:r>
            <a:r>
              <a:rPr lang="en-GB" sz="1600" dirty="0">
                <a:effectLst/>
                <a:latin typeface="Calibri" panose="020F0502020204030204" pitchFamily="34" charset="0"/>
                <a:ea typeface="Times New Roman" panose="02020603050405020304" pitchFamily="18" charset="0"/>
              </a:rPr>
              <a:t> </a:t>
            </a:r>
            <a:r>
              <a:rPr lang="en-GB" sz="1600" dirty="0" err="1">
                <a:effectLst/>
                <a:latin typeface="Calibri" panose="020F0502020204030204" pitchFamily="34" charset="0"/>
                <a:ea typeface="Times New Roman" panose="02020603050405020304" pitchFamily="18" charset="0"/>
              </a:rPr>
              <a:t>i</a:t>
            </a:r>
            <a:r>
              <a:rPr lang="en-GB" sz="1600" dirty="0">
                <a:effectLst/>
                <a:latin typeface="Calibri" panose="020F0502020204030204" pitchFamily="34" charset="0"/>
                <a:ea typeface="Times New Roman" panose="02020603050405020304" pitchFamily="18" charset="0"/>
              </a:rPr>
              <a:t> </a:t>
            </a:r>
            <a:r>
              <a:rPr lang="en-GB" sz="1600" dirty="0" err="1">
                <a:effectLst/>
                <a:latin typeface="Calibri" panose="020F0502020204030204" pitchFamily="34" charset="0"/>
                <a:ea typeface="Times New Roman" panose="02020603050405020304" pitchFamily="18" charset="0"/>
              </a:rPr>
              <a:t>genitori</a:t>
            </a:r>
            <a:r>
              <a:rPr lang="en-GB" sz="1600" dirty="0">
                <a:effectLst/>
                <a:latin typeface="Calibri" panose="020F0502020204030204" pitchFamily="34" charset="0"/>
                <a:ea typeface="Times New Roman" panose="02020603050405020304" pitchFamily="18" charset="0"/>
              </a:rPr>
              <a:t>; </a:t>
            </a:r>
          </a:p>
          <a:p>
            <a:pPr marL="1657350" lvl="3" indent="-285750">
              <a:buFont typeface="Courier New" panose="02070309020205020404" pitchFamily="49" charset="0"/>
              <a:buChar char="o"/>
            </a:pPr>
            <a:r>
              <a:rPr lang="en-GB" sz="1600" b="1" dirty="0" err="1">
                <a:effectLst/>
                <a:latin typeface="Calibri" panose="020F0502020204030204" pitchFamily="34" charset="0"/>
                <a:ea typeface="Times New Roman" panose="02020603050405020304" pitchFamily="18" charset="0"/>
                <a:cs typeface="Arial MT"/>
              </a:rPr>
              <a:t>Congedo</a:t>
            </a:r>
            <a:r>
              <a:rPr lang="en-GB" sz="1600" b="1" dirty="0">
                <a:effectLst/>
                <a:latin typeface="Calibri" panose="020F0502020204030204" pitchFamily="34" charset="0"/>
                <a:ea typeface="Times New Roman" panose="02020603050405020304" pitchFamily="18" charset="0"/>
                <a:cs typeface="Arial MT"/>
              </a:rPr>
              <a:t> per </a:t>
            </a:r>
            <a:r>
              <a:rPr lang="en-GB" sz="1600" b="1" dirty="0" err="1">
                <a:effectLst/>
                <a:latin typeface="Calibri" panose="020F0502020204030204" pitchFamily="34" charset="0"/>
                <a:ea typeface="Times New Roman" panose="02020603050405020304" pitchFamily="18" charset="0"/>
                <a:cs typeface="Arial MT"/>
              </a:rPr>
              <a:t>i</a:t>
            </a:r>
            <a:r>
              <a:rPr lang="en-GB" sz="1600" b="1" dirty="0">
                <a:effectLst/>
                <a:latin typeface="Calibri" panose="020F0502020204030204" pitchFamily="34" charset="0"/>
                <a:ea typeface="Times New Roman" panose="02020603050405020304" pitchFamily="18" charset="0"/>
                <a:cs typeface="Arial MT"/>
              </a:rPr>
              <a:t> </a:t>
            </a:r>
            <a:r>
              <a:rPr lang="en-GB" sz="1600" b="1" dirty="0" err="1">
                <a:effectLst/>
                <a:latin typeface="Calibri" panose="020F0502020204030204" pitchFamily="34" charset="0"/>
                <a:ea typeface="Times New Roman" panose="02020603050405020304" pitchFamily="18" charset="0"/>
                <a:cs typeface="Arial MT"/>
              </a:rPr>
              <a:t>prestatori</a:t>
            </a:r>
            <a:r>
              <a:rPr lang="en-GB" sz="1600" b="1" dirty="0">
                <a:effectLst/>
                <a:latin typeface="Calibri" panose="020F0502020204030204" pitchFamily="34" charset="0"/>
                <a:ea typeface="Times New Roman" panose="02020603050405020304" pitchFamily="18" charset="0"/>
                <a:cs typeface="Arial MT"/>
              </a:rPr>
              <a:t> di </a:t>
            </a:r>
            <a:r>
              <a:rPr lang="en-GB" sz="1600" b="1" dirty="0" err="1">
                <a:effectLst/>
                <a:latin typeface="Calibri" panose="020F0502020204030204" pitchFamily="34" charset="0"/>
                <a:ea typeface="Times New Roman" panose="02020603050405020304" pitchFamily="18" charset="0"/>
                <a:cs typeface="Arial MT"/>
              </a:rPr>
              <a:t>assistenza</a:t>
            </a:r>
            <a:r>
              <a:rPr lang="en-GB" sz="1600" b="1" dirty="0">
                <a:effectLst/>
                <a:latin typeface="Calibri" panose="020F0502020204030204" pitchFamily="34" charset="0"/>
                <a:ea typeface="Times New Roman" panose="02020603050405020304" pitchFamily="18" charset="0"/>
                <a:cs typeface="Arial MT"/>
              </a:rPr>
              <a:t>:</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lavoratori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che</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assistono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familiari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bisognosi</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assistenza</a:t>
            </a:r>
            <a:r>
              <a:rPr lang="en-GB" sz="1600" dirty="0">
                <a:effectLst/>
                <a:latin typeface="Calibri" panose="020F0502020204030204" pitchFamily="34" charset="0"/>
                <a:ea typeface="Times New Roman" panose="02020603050405020304" pitchFamily="18" charset="0"/>
                <a:cs typeface="Arial MT"/>
              </a:rPr>
              <a:t> o </a:t>
            </a:r>
            <a:r>
              <a:rPr lang="en-GB" sz="1600" dirty="0" err="1">
                <a:effectLst/>
                <a:latin typeface="Calibri" panose="020F0502020204030204" pitchFamily="34" charset="0"/>
                <a:ea typeface="Times New Roman" panose="02020603050405020304" pitchFamily="18" charset="0"/>
                <a:cs typeface="Arial MT"/>
              </a:rPr>
              <a:t>sostegno</a:t>
            </a:r>
            <a:r>
              <a:rPr lang="en-GB" sz="1600" dirty="0">
                <a:effectLst/>
                <a:latin typeface="Calibri" panose="020F0502020204030204" pitchFamily="34" charset="0"/>
                <a:ea typeface="Times New Roman" panose="02020603050405020304" pitchFamily="18" charset="0"/>
                <a:cs typeface="Arial MT"/>
              </a:rPr>
              <a:t> a causa di un grave </a:t>
            </a:r>
            <a:r>
              <a:rPr lang="en-GB" sz="1600" dirty="0" err="1">
                <a:effectLst/>
                <a:latin typeface="Calibri" panose="020F0502020204030204" pitchFamily="34" charset="0"/>
                <a:ea typeface="Times New Roman" panose="02020603050405020304" pitchFamily="18" charset="0"/>
                <a:cs typeface="Arial MT"/>
              </a:rPr>
              <a:t>motivo</a:t>
            </a:r>
            <a:r>
              <a:rPr lang="en-GB" sz="1600" dirty="0">
                <a:effectLst/>
                <a:latin typeface="Calibri" panose="020F0502020204030204" pitchFamily="34" charset="0"/>
                <a:ea typeface="Times New Roman" panose="02020603050405020304" pitchFamily="18" charset="0"/>
                <a:cs typeface="Arial MT"/>
              </a:rPr>
              <a:t> di salute </a:t>
            </a:r>
            <a:r>
              <a:rPr lang="en-GB" sz="1600" dirty="0" err="1">
                <a:effectLst/>
                <a:latin typeface="Calibri" panose="020F0502020204030204" pitchFamily="34" charset="0"/>
                <a:ea typeface="Times New Roman" panose="02020603050405020304" pitchFamily="18" charset="0"/>
                <a:cs typeface="Arial MT"/>
              </a:rPr>
              <a:t>possono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usufruire</a:t>
            </a:r>
            <a:r>
              <a:rPr lang="en-GB" sz="1600" dirty="0">
                <a:effectLst/>
                <a:latin typeface="Calibri" panose="020F0502020204030204" pitchFamily="34" charset="0"/>
                <a:ea typeface="Times New Roman" panose="02020603050405020304" pitchFamily="18" charset="0"/>
                <a:cs typeface="Arial MT"/>
              </a:rPr>
              <a:t> di 5 </a:t>
            </a:r>
            <a:r>
              <a:rPr lang="en-GB" sz="1600" dirty="0" err="1">
                <a:effectLst/>
                <a:latin typeface="Calibri" panose="020F0502020204030204" pitchFamily="34" charset="0"/>
                <a:ea typeface="Times New Roman" panose="02020603050405020304" pitchFamily="18" charset="0"/>
                <a:cs typeface="Arial MT"/>
              </a:rPr>
              <a:t>giorni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lavorativi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all'anno</a:t>
            </a:r>
            <a:r>
              <a:rPr lang="en-GB" sz="1600" dirty="0">
                <a:effectLst/>
                <a:latin typeface="Calibri" panose="020F0502020204030204" pitchFamily="34" charset="0"/>
                <a:ea typeface="Times New Roman" panose="02020603050405020304" pitchFamily="18" charset="0"/>
                <a:cs typeface="Arial MT"/>
              </a:rPr>
              <a:t>;</a:t>
            </a:r>
            <a:endParaRPr lang="it-IT" sz="1600" dirty="0">
              <a:effectLst/>
              <a:latin typeface="Arial MT"/>
              <a:ea typeface="Arial MT"/>
              <a:cs typeface="Arial MT"/>
            </a:endParaRPr>
          </a:p>
          <a:p>
            <a:pPr marL="1657350" lvl="3" indent="-285750">
              <a:buFont typeface="Courier New" panose="02070309020205020404" pitchFamily="49" charset="0"/>
              <a:buChar char="o"/>
            </a:pPr>
            <a:r>
              <a:rPr lang="en-GB" sz="1600" b="1" dirty="0" err="1">
                <a:effectLst/>
                <a:latin typeface="Calibri" panose="020F0502020204030204" pitchFamily="34" charset="0"/>
                <a:ea typeface="Times New Roman" panose="02020603050405020304" pitchFamily="18" charset="0"/>
                <a:cs typeface="Arial MT"/>
              </a:rPr>
              <a:t>Modalità</a:t>
            </a:r>
            <a:r>
              <a:rPr lang="en-GB" sz="1600" b="1" dirty="0">
                <a:effectLst/>
                <a:latin typeface="Calibri" panose="020F0502020204030204" pitchFamily="34" charset="0"/>
                <a:ea typeface="Times New Roman" panose="02020603050405020304" pitchFamily="18" charset="0"/>
                <a:cs typeface="Arial MT"/>
              </a:rPr>
              <a:t> di </a:t>
            </a:r>
            <a:r>
              <a:rPr lang="en-GB" sz="1600" b="1" dirty="0" err="1">
                <a:effectLst/>
                <a:latin typeface="Calibri" panose="020F0502020204030204" pitchFamily="34" charset="0"/>
                <a:ea typeface="Times New Roman" panose="02020603050405020304" pitchFamily="18" charset="0"/>
                <a:cs typeface="Arial MT"/>
              </a:rPr>
              <a:t>lavoro</a:t>
            </a:r>
            <a:r>
              <a:rPr lang="en-GB" sz="1600" b="1" dirty="0">
                <a:effectLst/>
                <a:latin typeface="Calibri" panose="020F0502020204030204" pitchFamily="34" charset="0"/>
                <a:ea typeface="Times New Roman" panose="02020603050405020304" pitchFamily="18" charset="0"/>
                <a:cs typeface="Arial MT"/>
              </a:rPr>
              <a:t> </a:t>
            </a:r>
            <a:r>
              <a:rPr lang="en-GB" sz="1600" b="1" dirty="0" err="1">
                <a:effectLst/>
                <a:latin typeface="Calibri" panose="020F0502020204030204" pitchFamily="34" charset="0"/>
                <a:ea typeface="Times New Roman" panose="02020603050405020304" pitchFamily="18" charset="0"/>
                <a:cs typeface="Arial MT"/>
              </a:rPr>
              <a:t>flessibili</a:t>
            </a:r>
            <a:r>
              <a:rPr lang="en-GB" sz="1600" b="1"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genitori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lavoratori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fino</a:t>
            </a:r>
            <a:r>
              <a:rPr lang="en-GB" sz="1600" dirty="0">
                <a:effectLst/>
                <a:latin typeface="Calibri" panose="020F0502020204030204" pitchFamily="34" charset="0"/>
                <a:ea typeface="Times New Roman" panose="02020603050405020304" pitchFamily="18" charset="0"/>
                <a:cs typeface="Arial MT"/>
              </a:rPr>
              <a:t> ad </a:t>
            </a:r>
            <a:r>
              <a:rPr lang="en-GB" sz="1600" dirty="0" err="1">
                <a:effectLst/>
                <a:latin typeface="Calibri" panose="020F0502020204030204" pitchFamily="34" charset="0"/>
                <a:ea typeface="Times New Roman" panose="02020603050405020304" pitchFamily="18" charset="0"/>
                <a:cs typeface="Arial MT"/>
              </a:rPr>
              <a:t>almeno</a:t>
            </a:r>
            <a:r>
              <a:rPr lang="en-GB" sz="1600" dirty="0">
                <a:effectLst/>
                <a:latin typeface="Calibri" panose="020F0502020204030204" pitchFamily="34" charset="0"/>
                <a:ea typeface="Times New Roman" panose="02020603050405020304" pitchFamily="18" charset="0"/>
                <a:cs typeface="Arial MT"/>
              </a:rPr>
              <a:t> 8 anni e </a:t>
            </a:r>
            <a:r>
              <a:rPr lang="en-GB" sz="1600" dirty="0" err="1">
                <a:effectLst/>
                <a:latin typeface="Calibri" panose="020F0502020204030204" pitchFamily="34" charset="0"/>
                <a:ea typeface="Times New Roman" panose="02020603050405020304" pitchFamily="18" charset="0"/>
                <a:cs typeface="Arial MT"/>
              </a:rPr>
              <a: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prestatori</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assistenza</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hanno</a:t>
            </a:r>
            <a:r>
              <a:rPr lang="en-GB" sz="1600" dirty="0">
                <a:effectLst/>
                <a:latin typeface="Calibri" panose="020F0502020204030204" pitchFamily="34" charset="0"/>
                <a:ea typeface="Times New Roman" panose="02020603050405020304" pitchFamily="18" charset="0"/>
                <a:cs typeface="Arial MT"/>
              </a:rPr>
              <a:t> il </a:t>
            </a:r>
            <a:r>
              <a:rPr lang="en-GB" sz="1600" dirty="0" err="1">
                <a:effectLst/>
                <a:latin typeface="Calibri" panose="020F0502020204030204" pitchFamily="34" charset="0"/>
                <a:ea typeface="Times New Roman" panose="02020603050405020304" pitchFamily="18" charset="0"/>
                <a:cs typeface="Arial MT"/>
              </a:rPr>
              <a:t>diritto</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richiedere</a:t>
            </a:r>
            <a:r>
              <a:rPr lang="en-GB" sz="1600" dirty="0">
                <a:effectLst/>
                <a:latin typeface="Calibri" panose="020F0502020204030204" pitchFamily="34" charset="0"/>
                <a:ea typeface="Times New Roman" panose="02020603050405020304" pitchFamily="18" charset="0"/>
                <a:cs typeface="Arial MT"/>
              </a:rPr>
              <a:t> le </a:t>
            </a:r>
            <a:r>
              <a:rPr lang="en-GB" sz="1600" dirty="0" err="1">
                <a:effectLst/>
                <a:latin typeface="Calibri" panose="020F0502020204030204" pitchFamily="34" charset="0"/>
                <a:ea typeface="Times New Roman" panose="02020603050405020304" pitchFamily="18" charset="0"/>
                <a:cs typeface="Arial MT"/>
              </a:rPr>
              <a:t>seguenti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modalità</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lavoro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flessibili</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orario</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lavoro</a:t>
            </a:r>
            <a:r>
              <a:rPr lang="en-GB" sz="1600" dirty="0">
                <a:effectLst/>
                <a:latin typeface="Calibri" panose="020F0502020204030204" pitchFamily="34" charset="0"/>
                <a:ea typeface="Times New Roman" panose="02020603050405020304" pitchFamily="18" charset="0"/>
                <a:cs typeface="Arial MT"/>
              </a:rPr>
              <a:t> ridotto, </a:t>
            </a:r>
            <a:r>
              <a:rPr lang="en-GB" sz="1600" dirty="0" err="1">
                <a:effectLst/>
                <a:latin typeface="Calibri" panose="020F0502020204030204" pitchFamily="34" charset="0"/>
                <a:ea typeface="Times New Roman" panose="02020603050405020304" pitchFamily="18" charset="0"/>
                <a:cs typeface="Arial MT"/>
              </a:rPr>
              <a:t>orario</a:t>
            </a:r>
            <a:r>
              <a:rPr lang="en-GB" sz="1600" dirty="0">
                <a:effectLst/>
                <a:latin typeface="Calibri" panose="020F0502020204030204" pitchFamily="34" charset="0"/>
                <a:ea typeface="Times New Roman" panose="02020603050405020304" pitchFamily="18" charset="0"/>
                <a:cs typeface="Arial MT"/>
              </a:rPr>
              <a:t> di </a:t>
            </a:r>
            <a:r>
              <a:rPr lang="en-GB" sz="1600" dirty="0" err="1">
                <a:effectLst/>
                <a:latin typeface="Calibri" panose="020F0502020204030204" pitchFamily="34" charset="0"/>
                <a:ea typeface="Times New Roman" panose="02020603050405020304" pitchFamily="18" charset="0"/>
                <a:cs typeface="Arial MT"/>
              </a:rPr>
              <a:t>lavoro</a:t>
            </a:r>
            <a:r>
              <a:rPr lang="en-GB" sz="1600" dirty="0">
                <a:effectLst/>
                <a:latin typeface="Calibri" panose="020F0502020204030204" pitchFamily="34" charset="0"/>
                <a:ea typeface="Times New Roman" panose="02020603050405020304" pitchFamily="18" charset="0"/>
                <a:cs typeface="Arial MT"/>
              </a:rPr>
              <a:t> </a:t>
            </a:r>
            <a:r>
              <a:rPr lang="en-GB" sz="1600" dirty="0" err="1">
                <a:effectLst/>
                <a:latin typeface="Calibri" panose="020F0502020204030204" pitchFamily="34" charset="0"/>
                <a:ea typeface="Times New Roman" panose="02020603050405020304" pitchFamily="18" charset="0"/>
                <a:cs typeface="Arial MT"/>
              </a:rPr>
              <a:t>flessibile</a:t>
            </a:r>
            <a:r>
              <a:rPr lang="en-GB" sz="1600" dirty="0">
                <a:latin typeface="Calibri" panose="020F0502020204030204" pitchFamily="34" charset="0"/>
                <a:ea typeface="Times New Roman" panose="02020603050405020304" pitchFamily="18" charset="0"/>
                <a:cs typeface="Arial MT"/>
              </a:rPr>
              <a:t>, </a:t>
            </a:r>
            <a:r>
              <a:rPr lang="en-GB" sz="1600" dirty="0" err="1">
                <a:latin typeface="Calibri" panose="020F0502020204030204" pitchFamily="34" charset="0"/>
                <a:ea typeface="Times New Roman" panose="02020603050405020304" pitchFamily="18" charset="0"/>
                <a:cs typeface="Arial MT"/>
              </a:rPr>
              <a:t>luogo</a:t>
            </a:r>
            <a:r>
              <a:rPr lang="en-GB" sz="1600" dirty="0">
                <a:latin typeface="Calibri" panose="020F0502020204030204" pitchFamily="34" charset="0"/>
                <a:ea typeface="Times New Roman" panose="02020603050405020304" pitchFamily="18" charset="0"/>
                <a:cs typeface="Arial MT"/>
              </a:rPr>
              <a:t> di </a:t>
            </a:r>
            <a:r>
              <a:rPr lang="en-GB" sz="1600" dirty="0" err="1">
                <a:latin typeface="Calibri" panose="020F0502020204030204" pitchFamily="34" charset="0"/>
                <a:ea typeface="Times New Roman" panose="02020603050405020304" pitchFamily="18" charset="0"/>
                <a:cs typeface="Arial MT"/>
              </a:rPr>
              <a:t>lavoro</a:t>
            </a:r>
            <a:r>
              <a:rPr lang="en-GB" sz="1600" dirty="0">
                <a:latin typeface="Calibri" panose="020F0502020204030204" pitchFamily="34" charset="0"/>
                <a:ea typeface="Times New Roman" panose="02020603050405020304" pitchFamily="18" charset="0"/>
                <a:cs typeface="Arial MT"/>
              </a:rPr>
              <a:t> </a:t>
            </a:r>
            <a:r>
              <a:rPr lang="en-GB" sz="1600" dirty="0" err="1">
                <a:latin typeface="Calibri" panose="020F0502020204030204" pitchFamily="34" charset="0"/>
                <a:ea typeface="Times New Roman" panose="02020603050405020304" pitchFamily="18" charset="0"/>
                <a:cs typeface="Arial MT"/>
              </a:rPr>
              <a:t>flessibile</a:t>
            </a:r>
            <a:endParaRPr lang="it-IT" sz="1600" dirty="0">
              <a:effectLst/>
              <a:latin typeface="Arial MT"/>
              <a:ea typeface="Arial MT"/>
              <a:cs typeface="Arial MT"/>
            </a:endParaRPr>
          </a:p>
          <a:p>
            <a:pPr lvl="3"/>
            <a:br>
              <a:rPr lang="en-US" dirty="0"/>
            </a:br>
            <a:endParaRPr lang="it-IT" dirty="0"/>
          </a:p>
        </p:txBody>
      </p:sp>
      <p:pic>
        <p:nvPicPr>
          <p:cNvPr id="5" name="Immagine 4" descr="Immagine che contiene testo&#10;&#10;Descrizione generata automaticamente">
            <a:extLst>
              <a:ext uri="{FF2B5EF4-FFF2-40B4-BE49-F238E27FC236}">
                <a16:creationId xmlns:a16="http://schemas.microsoft.com/office/drawing/2014/main" id="{51116A35-BD14-08D0-603C-CA97760B8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952" y="3539366"/>
            <a:ext cx="1904692" cy="1428519"/>
          </a:xfrm>
          <a:prstGeom prst="rect">
            <a:avLst/>
          </a:prstGeom>
        </p:spPr>
      </p:pic>
    </p:spTree>
    <p:extLst>
      <p:ext uri="{BB962C8B-B14F-4D97-AF65-F5344CB8AC3E}">
        <p14:creationId xmlns:p14="http://schemas.microsoft.com/office/powerpoint/2010/main" val="106458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Work-life balance e </a:t>
            </a:r>
            <a:r>
              <a:rPr lang="en-US" sz="3600" b="1" dirty="0" err="1">
                <a:solidFill>
                  <a:srgbClr val="FAB632"/>
                </a:solidFill>
                <a:ea typeface="Nunito Bold" charset="0"/>
                <a:cs typeface="Arima Madurai Semi" pitchFamily="2" charset="77"/>
              </a:rPr>
              <a: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diritti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sociali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delle</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donne</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3: I diritti sociali di condivisione delle responsabilità familiari</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5" name="CasellaDiTesto 4">
            <a:extLst>
              <a:ext uri="{FF2B5EF4-FFF2-40B4-BE49-F238E27FC236}">
                <a16:creationId xmlns:a16="http://schemas.microsoft.com/office/drawing/2014/main" id="{84A5AEB5-6DA9-3078-BCCA-94294AEA24B9}"/>
              </a:ext>
            </a:extLst>
          </p:cNvPr>
          <p:cNvSpPr txBox="1"/>
          <p:nvPr/>
        </p:nvSpPr>
        <p:spPr>
          <a:xfrm>
            <a:off x="1706880" y="3354145"/>
            <a:ext cx="5283200" cy="2000548"/>
          </a:xfrm>
          <a:prstGeom prst="rect">
            <a:avLst/>
          </a:prstGeom>
          <a:noFill/>
        </p:spPr>
        <p:txBody>
          <a:bodyPr wrap="square">
            <a:spAutoFit/>
          </a:bodyPr>
          <a:lstStyle/>
          <a:p>
            <a:pPr algn="just" fontAlgn="base"/>
            <a:r>
              <a:rPr lang="it-IT" sz="1800" b="1" i="1" dirty="0">
                <a:solidFill>
                  <a:srgbClr val="C00000"/>
                </a:solidFill>
                <a:effectLst/>
                <a:latin typeface="Calibri" panose="020F0502020204030204" pitchFamily="34" charset="0"/>
                <a:ea typeface="Arial MT"/>
                <a:cs typeface="Arial MT"/>
              </a:rPr>
              <a:t>Consi</a:t>
            </a:r>
            <a:r>
              <a:rPr lang="it-IT" b="1" i="1" dirty="0">
                <a:solidFill>
                  <a:srgbClr val="C00000"/>
                </a:solidFill>
                <a:latin typeface="Calibri" panose="020F0502020204030204" pitchFamily="34" charset="0"/>
                <a:ea typeface="Arial MT"/>
                <a:cs typeface="Arial MT"/>
              </a:rPr>
              <a:t>glio</a:t>
            </a:r>
            <a:r>
              <a:rPr lang="it-IT" sz="1800" b="1" i="1" dirty="0">
                <a:solidFill>
                  <a:srgbClr val="C00000"/>
                </a:solidFill>
                <a:effectLst/>
                <a:latin typeface="Calibri" panose="020F0502020204030204" pitchFamily="34" charset="0"/>
                <a:ea typeface="Arial MT"/>
                <a:cs typeface="Arial MT"/>
              </a:rPr>
              <a:t>!</a:t>
            </a:r>
            <a:r>
              <a:rPr lang="it-IT" sz="1800" b="1"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Times New Roman" panose="02020603050405020304" pitchFamily="18" charset="0"/>
                <a:cs typeface="Arial MT"/>
              </a:rPr>
              <a:t>Verifica</a:t>
            </a:r>
            <a:r>
              <a:rPr lang="en-GB" sz="1800" i="1" dirty="0">
                <a:effectLst/>
                <a:latin typeface="Calibri" panose="020F0502020204030204" pitchFamily="34" charset="0"/>
                <a:ea typeface="Times New Roman" panose="02020603050405020304" pitchFamily="18" charset="0"/>
                <a:cs typeface="Arial MT"/>
              </a:rPr>
              <a:t> sempre </a:t>
            </a:r>
            <a:r>
              <a:rPr lang="en-GB" sz="1800" i="1" dirty="0" err="1">
                <a:effectLst/>
                <a:latin typeface="Calibri" panose="020F0502020204030204" pitchFamily="34" charset="0"/>
                <a:ea typeface="Times New Roman" panose="02020603050405020304" pitchFamily="18" charset="0"/>
                <a:cs typeface="Arial MT"/>
              </a:rPr>
              <a:t>quali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sono</a:t>
            </a:r>
            <a:r>
              <a:rPr lang="en-GB" sz="1800" i="1" dirty="0">
                <a:effectLst/>
                <a:latin typeface="Calibri" panose="020F0502020204030204" pitchFamily="34" charset="0"/>
                <a:ea typeface="Times New Roman" panose="02020603050405020304" pitchFamily="18" charset="0"/>
                <a:cs typeface="Arial MT"/>
              </a:rPr>
              <a:t> le </a:t>
            </a:r>
            <a:r>
              <a:rPr lang="en-GB" sz="1800" i="1" dirty="0" err="1">
                <a:effectLst/>
                <a:latin typeface="Calibri" panose="020F0502020204030204" pitchFamily="34" charset="0"/>
                <a:ea typeface="Times New Roman" panose="02020603050405020304" pitchFamily="18" charset="0"/>
                <a:cs typeface="Arial MT"/>
              </a:rPr>
              <a:t>agevolazioni</a:t>
            </a:r>
            <a:r>
              <a:rPr lang="en-GB" sz="1800" i="1" dirty="0">
                <a:effectLst/>
                <a:latin typeface="Calibri" panose="020F0502020204030204" pitchFamily="34" charset="0"/>
                <a:ea typeface="Times New Roman" panose="02020603050405020304" pitchFamily="18" charset="0"/>
                <a:cs typeface="Arial MT"/>
              </a:rPr>
              <a:t> e </a:t>
            </a:r>
            <a:r>
              <a:rPr lang="en-GB" sz="1800" i="1" dirty="0" err="1">
                <a:effectLst/>
                <a:latin typeface="Calibri" panose="020F0502020204030204" pitchFamily="34" charset="0"/>
                <a:ea typeface="Times New Roman" panose="02020603050405020304" pitchFamily="18" charset="0"/>
                <a:cs typeface="Arial MT"/>
              </a:rPr>
              <a:t>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sussidi</a:t>
            </a:r>
            <a:r>
              <a:rPr lang="en-GB" sz="1800" i="1" dirty="0">
                <a:effectLst/>
                <a:latin typeface="Calibri" panose="020F0502020204030204" pitchFamily="34" charset="0"/>
                <a:ea typeface="Times New Roman" panose="02020603050405020304" pitchFamily="18" charset="0"/>
                <a:cs typeface="Arial MT"/>
              </a:rPr>
              <a:t> per la </a:t>
            </a:r>
            <a:r>
              <a:rPr lang="en-GB" sz="1800" i="1" dirty="0" err="1">
                <a:effectLst/>
                <a:latin typeface="Calibri" panose="020F0502020204030204" pitchFamily="34" charset="0"/>
                <a:ea typeface="Times New Roman" panose="02020603050405020304" pitchFamily="18" charset="0"/>
                <a:cs typeface="Arial MT"/>
              </a:rPr>
              <a:t>genitorialità</a:t>
            </a:r>
            <a:r>
              <a:rPr lang="en-GB" sz="1800" i="1" dirty="0">
                <a:effectLst/>
                <a:latin typeface="Calibri" panose="020F0502020204030204" pitchFamily="34" charset="0"/>
                <a:ea typeface="Times New Roman" panose="02020603050405020304" pitchFamily="18" charset="0"/>
                <a:cs typeface="Arial MT"/>
              </a:rPr>
              <a:t> a cui </a:t>
            </a:r>
            <a:r>
              <a:rPr lang="en-GB" sz="1800" i="1" dirty="0" err="1">
                <a:effectLst/>
                <a:latin typeface="Calibri" panose="020F0502020204030204" pitchFamily="34" charset="0"/>
                <a:ea typeface="Times New Roman" panose="02020603050405020304" pitchFamily="18" charset="0"/>
                <a:cs typeface="Arial MT"/>
              </a:rPr>
              <a:t>hai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diritto</a:t>
            </a:r>
            <a:r>
              <a:rPr lang="en-GB" sz="1800" i="1" dirty="0">
                <a:effectLst/>
                <a:latin typeface="Calibri" panose="020F0502020204030204" pitchFamily="34" charset="0"/>
                <a:ea typeface="Times New Roman" panose="02020603050405020304" pitchFamily="18" charset="0"/>
                <a:cs typeface="Arial MT"/>
              </a:rPr>
              <a:t> (ad </a:t>
            </a:r>
            <a:r>
              <a:rPr lang="en-GB" sz="1800" i="1" dirty="0" err="1">
                <a:effectLst/>
                <a:latin typeface="Calibri" panose="020F0502020204030204" pitchFamily="34" charset="0"/>
                <a:ea typeface="Times New Roman" panose="02020603050405020304" pitchFamily="18" charset="0"/>
                <a:cs typeface="Arial MT"/>
              </a:rPr>
              <a:t>esempio</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sevizio</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mensa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scolastica</a:t>
            </a:r>
            <a:r>
              <a:rPr lang="en-GB" sz="1800" i="1" dirty="0">
                <a:effectLst/>
                <a:latin typeface="Calibri" panose="020F0502020204030204" pitchFamily="34" charset="0"/>
                <a:ea typeface="Times New Roman" panose="02020603050405020304" pitchFamily="18" charset="0"/>
                <a:cs typeface="Arial MT"/>
              </a:rPr>
              <a:t>, voucher per </a:t>
            </a:r>
            <a:r>
              <a:rPr lang="en-GB" sz="1800" i="1" dirty="0" err="1">
                <a:effectLst/>
                <a:latin typeface="Calibri" panose="020F0502020204030204" pitchFamily="34" charset="0"/>
                <a:ea typeface="Times New Roman" panose="02020603050405020304" pitchFamily="18" charset="0"/>
                <a:cs typeface="Arial MT"/>
              </a:rPr>
              <a:t>asili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nido</a:t>
            </a:r>
            <a:r>
              <a:rPr lang="en-GB" sz="1800" i="1" dirty="0">
                <a:effectLst/>
                <a:latin typeface="Calibri" panose="020F0502020204030204" pitchFamily="34" charset="0"/>
                <a:ea typeface="Times New Roman" panose="02020603050405020304" pitchFamily="18" charset="0"/>
                <a:cs typeface="Arial MT"/>
              </a:rPr>
              <a:t> etc) </a:t>
            </a:r>
            <a:r>
              <a:rPr lang="en-GB" sz="1800" i="1" dirty="0" err="1">
                <a:effectLst/>
                <a:latin typeface="Calibri" panose="020F0502020204030204" pitchFamily="34" charset="0"/>
                <a:ea typeface="Times New Roman" panose="02020603050405020304" pitchFamily="18" charset="0"/>
                <a:cs typeface="Arial MT"/>
              </a:rPr>
              <a:t>nella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sezione</a:t>
            </a:r>
            <a:r>
              <a:rPr lang="en-GB" sz="1800" i="1" dirty="0">
                <a:effectLst/>
                <a:latin typeface="Calibri" panose="020F0502020204030204" pitchFamily="34" charset="0"/>
                <a:ea typeface="Times New Roman" panose="02020603050405020304" pitchFamily="18" charset="0"/>
                <a:cs typeface="Arial MT"/>
              </a:rPr>
              <a:t> welfare del </a:t>
            </a:r>
            <a:r>
              <a:rPr lang="en-GB" sz="1800" i="1" dirty="0" err="1">
                <a:effectLst/>
                <a:latin typeface="Calibri" panose="020F0502020204030204" pitchFamily="34" charset="0"/>
                <a:ea typeface="Times New Roman" panose="02020603050405020304" pitchFamily="18" charset="0"/>
                <a:cs typeface="Arial MT"/>
              </a:rPr>
              <a:t>sito</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della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tua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regione</a:t>
            </a:r>
            <a:r>
              <a:rPr lang="en-GB" sz="1800" i="1" dirty="0">
                <a:effectLst/>
                <a:latin typeface="Calibri" panose="020F0502020204030204" pitchFamily="34" charset="0"/>
                <a:ea typeface="Times New Roman" panose="02020603050405020304" pitchFamily="18" charset="0"/>
                <a:cs typeface="Arial MT"/>
              </a:rPr>
              <a:t> o del </a:t>
            </a:r>
            <a:r>
              <a:rPr lang="en-GB" sz="1800" i="1" dirty="0" err="1">
                <a:effectLst/>
                <a:latin typeface="Calibri" panose="020F0502020204030204" pitchFamily="34" charset="0"/>
                <a:ea typeface="Times New Roman" panose="02020603050405020304" pitchFamily="18" charset="0"/>
                <a:cs typeface="Arial MT"/>
              </a:rPr>
              <a:t>tuo</a:t>
            </a:r>
            <a:r>
              <a:rPr lang="en-GB" sz="1800" i="1" dirty="0">
                <a:effectLst/>
                <a:latin typeface="Calibri" panose="020F0502020204030204" pitchFamily="34" charset="0"/>
                <a:ea typeface="Times New Roman" panose="02020603050405020304" pitchFamily="18" charset="0"/>
                <a:cs typeface="Arial MT"/>
              </a:rPr>
              <a:t> commune, </a:t>
            </a:r>
            <a:r>
              <a:rPr lang="en-GB" sz="1800" i="1" dirty="0" err="1">
                <a:effectLst/>
                <a:latin typeface="Calibri" panose="020F0502020204030204" pitchFamily="34" charset="0"/>
                <a:ea typeface="Times New Roman" panose="02020603050405020304" pitchFamily="18" charset="0"/>
                <a:cs typeface="Arial MT"/>
              </a:rPr>
              <a:t>oppure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recati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direttamente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allo</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sportello</a:t>
            </a:r>
            <a:r>
              <a:rPr lang="en-GB" sz="1800" i="1" dirty="0">
                <a:effectLst/>
                <a:latin typeface="Calibri" panose="020F0502020204030204" pitchFamily="34" charset="0"/>
                <a:ea typeface="Times New Roman" panose="02020603050405020304" pitchFamily="18" charset="0"/>
                <a:cs typeface="Arial MT"/>
              </a:rPr>
              <a:t> del welfare </a:t>
            </a:r>
            <a:r>
              <a:rPr lang="en-GB" sz="1800" i="1" dirty="0" err="1">
                <a:effectLst/>
                <a:latin typeface="Calibri" panose="020F0502020204030204" pitchFamily="34" charset="0"/>
                <a:ea typeface="Times New Roman" panose="02020603050405020304" pitchFamily="18" charset="0"/>
                <a:cs typeface="Arial MT"/>
              </a:rPr>
              <a:t>della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tua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città</a:t>
            </a:r>
            <a:r>
              <a:rPr lang="en-GB" sz="1800" i="1" dirty="0">
                <a:effectLst/>
                <a:latin typeface="Calibri" panose="020F0502020204030204" pitchFamily="34" charset="0"/>
                <a:ea typeface="Times New Roman" panose="02020603050405020304" pitchFamily="18" charset="0"/>
                <a:cs typeface="Arial MT"/>
              </a:rPr>
              <a:t>.</a:t>
            </a:r>
            <a:endParaRPr lang="it-IT" sz="1800" dirty="0">
              <a:effectLst/>
              <a:latin typeface="Arial MT"/>
              <a:ea typeface="Arial MT"/>
              <a:cs typeface="Arial MT"/>
            </a:endParaRPr>
          </a:p>
          <a:p>
            <a:pPr algn="just" fontAlgn="base"/>
            <a:endParaRPr lang="it-IT" sz="1600" dirty="0">
              <a:effectLst/>
              <a:latin typeface="Arial MT"/>
              <a:ea typeface="Arial MT"/>
              <a:cs typeface="Arial MT"/>
            </a:endParaRPr>
          </a:p>
        </p:txBody>
      </p:sp>
      <p:sp>
        <p:nvSpPr>
          <p:cNvPr id="6" name="TextBox 15">
            <a:extLst>
              <a:ext uri="{FF2B5EF4-FFF2-40B4-BE49-F238E27FC236}">
                <a16:creationId xmlns:a16="http://schemas.microsoft.com/office/drawing/2014/main" id="{BD198F22-B80B-9697-436D-1F766B3F8DAB}"/>
              </a:ext>
            </a:extLst>
          </p:cNvPr>
          <p:cNvSpPr txBox="1"/>
          <p:nvPr/>
        </p:nvSpPr>
        <p:spPr>
          <a:xfrm>
            <a:off x="1706880" y="2789531"/>
            <a:ext cx="4321439"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Conosci</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i</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tuoi</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diritti</a:t>
            </a:r>
            <a:r>
              <a:rPr lang="en-US" sz="2400" dirty="0">
                <a:solidFill>
                  <a:srgbClr val="EA4E46"/>
                </a:solidFill>
                <a:cs typeface="Abhaya Libre Medium" panose="02000603000000000000" pitchFamily="2" charset="77"/>
              </a:rPr>
              <a:t> e </a:t>
            </a:r>
            <a:r>
              <a:rPr lang="en-US" sz="2400" dirty="0" err="1">
                <a:solidFill>
                  <a:srgbClr val="EA4E46"/>
                </a:solidFill>
                <a:cs typeface="Abhaya Libre Medium" panose="02000603000000000000" pitchFamily="2" charset="77"/>
              </a:rPr>
              <a:t>pretendili</a:t>
            </a:r>
            <a:r>
              <a:rPr lang="en-US" sz="2400" dirty="0">
                <a:solidFill>
                  <a:srgbClr val="EA4E46"/>
                </a:solidFill>
                <a:cs typeface="Abhaya Libre Medium" panose="02000603000000000000" pitchFamily="2" charset="77"/>
              </a:rPr>
              <a:t>…</a:t>
            </a:r>
          </a:p>
        </p:txBody>
      </p:sp>
      <p:pic>
        <p:nvPicPr>
          <p:cNvPr id="11" name="Immagine 10" descr="Immagine che contiene grafica vettoriale&#10;&#10;Descrizione generata automaticamente">
            <a:extLst>
              <a:ext uri="{FF2B5EF4-FFF2-40B4-BE49-F238E27FC236}">
                <a16:creationId xmlns:a16="http://schemas.microsoft.com/office/drawing/2014/main" id="{70D68848-D243-C3A9-D1D9-2DA932A30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811" y="2194675"/>
            <a:ext cx="4669670" cy="3502252"/>
          </a:xfrm>
          <a:prstGeom prst="rect">
            <a:avLst/>
          </a:prstGeom>
        </p:spPr>
      </p:pic>
    </p:spTree>
    <p:extLst>
      <p:ext uri="{BB962C8B-B14F-4D97-AF65-F5344CB8AC3E}">
        <p14:creationId xmlns:p14="http://schemas.microsoft.com/office/powerpoint/2010/main" val="91010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 name="CasellaDiTesto 2">
            <a:extLst>
              <a:ext uri="{FF2B5EF4-FFF2-40B4-BE49-F238E27FC236}">
                <a16:creationId xmlns:a16="http://schemas.microsoft.com/office/drawing/2014/main" id="{9BBF876E-FBA3-8F79-C89C-CBC5AABA1519}"/>
              </a:ext>
            </a:extLst>
          </p:cNvPr>
          <p:cNvSpPr txBox="1"/>
          <p:nvPr/>
        </p:nvSpPr>
        <p:spPr>
          <a:xfrm>
            <a:off x="766542" y="2598248"/>
            <a:ext cx="6152418" cy="2000548"/>
          </a:xfrm>
          <a:prstGeom prst="rect">
            <a:avLst/>
          </a:prstGeom>
          <a:noFill/>
        </p:spPr>
        <p:txBody>
          <a:bodyPr wrap="square">
            <a:spAutoFit/>
          </a:bodyPr>
          <a:lstStyle/>
          <a:p>
            <a:pPr algn="just" fontAlgn="base"/>
            <a:r>
              <a:rPr lang="en-GB" sz="1800" dirty="0">
                <a:effectLst/>
                <a:latin typeface="Calibri" panose="020F0502020204030204" pitchFamily="34" charset="0"/>
                <a:ea typeface="Times New Roman" panose="02020603050405020304" pitchFamily="18" charset="0"/>
                <a:cs typeface="Arial MT"/>
              </a:rPr>
              <a:t>In </a:t>
            </a:r>
            <a:r>
              <a:rPr lang="en-GB" sz="1800" dirty="0" err="1">
                <a:effectLst/>
                <a:latin typeface="Calibri" panose="020F0502020204030204" pitchFamily="34" charset="0"/>
                <a:ea typeface="Times New Roman" panose="02020603050405020304" pitchFamily="18" charset="0"/>
                <a:cs typeface="Arial MT"/>
              </a:rPr>
              <a:t>questa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unità</a:t>
            </a:r>
            <a:r>
              <a:rPr lang="en-GB" sz="1800" dirty="0">
                <a:effectLst/>
                <a:latin typeface="Calibri" panose="020F0502020204030204" pitchFamily="34" charset="0"/>
                <a:ea typeface="Times New Roman" panose="02020603050405020304" pitchFamily="18" charset="0"/>
                <a:cs typeface="Arial MT"/>
              </a:rPr>
              <a:t> vi </a:t>
            </a:r>
            <a:r>
              <a:rPr lang="en-GB" sz="1800" dirty="0" err="1">
                <a:effectLst/>
                <a:latin typeface="Calibri" panose="020F0502020204030204" pitchFamily="34" charset="0"/>
                <a:ea typeface="Times New Roman" panose="02020603050405020304" pitchFamily="18" charset="0"/>
                <a:cs typeface="Arial MT"/>
              </a:rPr>
              <a:t>guideremo</a:t>
            </a:r>
            <a:r>
              <a:rPr lang="en-GB" sz="1800" dirty="0">
                <a:effectLst/>
                <a:latin typeface="Calibri" panose="020F0502020204030204" pitchFamily="34" charset="0"/>
                <a:ea typeface="Times New Roman" panose="02020603050405020304" pitchFamily="18" charset="0"/>
                <a:cs typeface="Arial MT"/>
              </a:rPr>
              <a:t> a </a:t>
            </a:r>
            <a:r>
              <a:rPr lang="en-GB" sz="1800" dirty="0" err="1">
                <a:effectLst/>
                <a:latin typeface="Calibri" panose="020F0502020204030204" pitchFamily="34" charset="0"/>
                <a:ea typeface="Times New Roman" panose="02020603050405020304" pitchFamily="18" charset="0"/>
                <a:cs typeface="Arial MT"/>
              </a:rPr>
              <a:t>costruire</a:t>
            </a:r>
            <a:r>
              <a:rPr lang="en-GB" sz="1800" dirty="0">
                <a:effectLst/>
                <a:latin typeface="Calibri" panose="020F0502020204030204" pitchFamily="34" charset="0"/>
                <a:ea typeface="Times New Roman" panose="02020603050405020304" pitchFamily="18" charset="0"/>
                <a:cs typeface="Arial MT"/>
              </a:rPr>
              <a:t> un </a:t>
            </a:r>
            <a:r>
              <a:rPr lang="en-GB" sz="1800" b="1" dirty="0">
                <a:effectLst/>
                <a:latin typeface="Calibri" panose="020F0502020204030204" pitchFamily="34" charset="0"/>
                <a:ea typeface="Times New Roman" panose="02020603050405020304" pitchFamily="18" charset="0"/>
                <a:cs typeface="Arial MT"/>
              </a:rPr>
              <a:t>nuovo </a:t>
            </a:r>
            <a:r>
              <a:rPr lang="en-GB" sz="1800" b="1" dirty="0" err="1">
                <a:effectLst/>
                <a:latin typeface="Calibri" panose="020F0502020204030204" pitchFamily="34" charset="0"/>
                <a:ea typeface="Times New Roman" panose="02020603050405020304" pitchFamily="18" charset="0"/>
                <a:cs typeface="Arial MT"/>
              </a:rPr>
              <a:t>equilibrio</a:t>
            </a:r>
            <a:r>
              <a:rPr lang="en-GB" sz="1800" b="1" dirty="0">
                <a:effectLst/>
                <a:latin typeface="Calibri" panose="020F0502020204030204" pitchFamily="34" charset="0"/>
                <a:ea typeface="Times New Roman" panose="02020603050405020304" pitchFamily="18" charset="0"/>
                <a:cs typeface="Arial MT"/>
              </a:rPr>
              <a:t> vita-</a:t>
            </a:r>
            <a:r>
              <a:rPr lang="en-GB" sz="1800" b="1" dirty="0" err="1">
                <a:effectLst/>
                <a:latin typeface="Calibri" panose="020F0502020204030204" pitchFamily="34" charset="0"/>
                <a:ea typeface="Times New Roman" panose="02020603050405020304" pitchFamily="18" charset="0"/>
                <a:cs typeface="Arial MT"/>
              </a:rPr>
              <a:t>lavoro</a:t>
            </a:r>
            <a:r>
              <a:rPr lang="en-GB" sz="1800" b="1" dirty="0">
                <a:effectLst/>
                <a:latin typeface="Calibri" panose="020F0502020204030204" pitchFamily="34" charset="0"/>
                <a:ea typeface="Times New Roman" panose="02020603050405020304" pitchFamily="18" charset="0"/>
                <a:cs typeface="Arial MT"/>
              </a:rPr>
              <a:t> </a:t>
            </a:r>
            <a:r>
              <a:rPr lang="en-GB" sz="1800" b="1" dirty="0" err="1">
                <a:effectLst/>
                <a:latin typeface="Calibri" panose="020F0502020204030204" pitchFamily="34" charset="0"/>
                <a:ea typeface="Times New Roman" panose="02020603050405020304" pitchFamily="18" charset="0"/>
                <a:cs typeface="Arial MT"/>
              </a:rPr>
              <a:t>su</a:t>
            </a:r>
            <a:r>
              <a:rPr lang="en-GB" sz="1800" b="1" dirty="0">
                <a:effectLst/>
                <a:latin typeface="Calibri" panose="020F0502020204030204" pitchFamily="34" charset="0"/>
                <a:ea typeface="Times New Roman" panose="02020603050405020304" pitchFamily="18" charset="0"/>
                <a:cs typeface="Arial MT"/>
              </a:rPr>
              <a:t> </a:t>
            </a:r>
            <a:r>
              <a:rPr lang="en-GB" sz="1800" b="1" dirty="0" err="1">
                <a:effectLst/>
                <a:latin typeface="Calibri" panose="020F0502020204030204" pitchFamily="34" charset="0"/>
                <a:ea typeface="Times New Roman" panose="02020603050405020304" pitchFamily="18" charset="0"/>
                <a:cs typeface="Arial MT"/>
              </a:rPr>
              <a:t>misura</a:t>
            </a:r>
            <a:r>
              <a:rPr lang="en-GB" sz="1800" b="1" dirty="0">
                <a:effectLst/>
                <a:latin typeface="Calibri" panose="020F0502020204030204" pitchFamily="34" charset="0"/>
                <a:ea typeface="Times New Roman" panose="02020603050405020304" pitchFamily="18" charset="0"/>
                <a:cs typeface="Arial MT"/>
              </a:rPr>
              <a:t> per </a:t>
            </a:r>
            <a:r>
              <a:rPr lang="en-GB" sz="1800" b="1" dirty="0" err="1">
                <a:effectLst/>
                <a:latin typeface="Calibri" panose="020F0502020204030204" pitchFamily="34" charset="0"/>
                <a:ea typeface="Times New Roman" panose="02020603050405020304" pitchFamily="18" charset="0"/>
                <a:cs typeface="Arial MT"/>
              </a:rPr>
              <a:t>voi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attraverso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una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rivalutazione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della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vostra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giornata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tipo</a:t>
            </a:r>
            <a:r>
              <a:rPr lang="en-GB" sz="1800" dirty="0">
                <a:effectLst/>
                <a:latin typeface="Calibri" panose="020F0502020204030204" pitchFamily="34" charset="0"/>
                <a:ea typeface="Times New Roman" panose="02020603050405020304" pitchFamily="18" charset="0"/>
                <a:cs typeface="Arial MT"/>
              </a:rPr>
              <a:t> e del modo in cui </a:t>
            </a:r>
            <a:r>
              <a:rPr lang="en-GB" sz="1800" dirty="0" err="1">
                <a:effectLst/>
                <a:latin typeface="Calibri" panose="020F0502020204030204" pitchFamily="34" charset="0"/>
                <a:ea typeface="Times New Roman" panose="02020603050405020304" pitchFamily="18" charset="0"/>
                <a:cs typeface="Arial MT"/>
              </a:rPr>
              <a:t>impiegate</a:t>
            </a:r>
            <a:r>
              <a:rPr lang="en-GB" sz="1800" dirty="0">
                <a:effectLst/>
                <a:latin typeface="Calibri" panose="020F0502020204030204" pitchFamily="34" charset="0"/>
                <a:ea typeface="Times New Roman" panose="02020603050405020304" pitchFamily="18" charset="0"/>
                <a:cs typeface="Arial MT"/>
              </a:rPr>
              <a:t> il vostro tempo, </a:t>
            </a:r>
            <a:r>
              <a:rPr lang="en-GB" sz="1800" dirty="0" err="1">
                <a:effectLst/>
                <a:latin typeface="Calibri" panose="020F0502020204030204" pitchFamily="34" charset="0"/>
                <a:ea typeface="Times New Roman" panose="02020603050405020304" pitchFamily="18" charset="0"/>
                <a:cs typeface="Arial MT"/>
              </a:rPr>
              <a:t>che</a:t>
            </a:r>
            <a:r>
              <a:rPr lang="en-GB" sz="1800" dirty="0">
                <a:effectLst/>
                <a:latin typeface="Calibri" panose="020F0502020204030204" pitchFamily="34" charset="0"/>
                <a:ea typeface="Times New Roman" panose="02020603050405020304" pitchFamily="18" charset="0"/>
                <a:cs typeface="Arial MT"/>
              </a:rPr>
              <a:t> vi </a:t>
            </a:r>
            <a:r>
              <a:rPr lang="en-GB" sz="1800" dirty="0" err="1">
                <a:effectLst/>
                <a:latin typeface="Calibri" panose="020F0502020204030204" pitchFamily="34" charset="0"/>
                <a:ea typeface="Times New Roman" panose="02020603050405020304" pitchFamily="18" charset="0"/>
                <a:cs typeface="Arial MT"/>
              </a:rPr>
              <a:t>permetta</a:t>
            </a:r>
            <a:r>
              <a:rPr lang="en-GB" sz="1800" dirty="0">
                <a:effectLst/>
                <a:latin typeface="Calibri" panose="020F0502020204030204" pitchFamily="34" charset="0"/>
                <a:ea typeface="Times New Roman" panose="02020603050405020304" pitchFamily="18" charset="0"/>
                <a:cs typeface="Arial MT"/>
              </a:rPr>
              <a:t> di </a:t>
            </a:r>
            <a:r>
              <a:rPr lang="en-GB" sz="1800" dirty="0" err="1">
                <a:effectLst/>
                <a:latin typeface="Calibri" panose="020F0502020204030204" pitchFamily="34" charset="0"/>
                <a:ea typeface="Times New Roman" panose="02020603050405020304" pitchFamily="18" charset="0"/>
                <a:cs typeface="Arial MT"/>
              </a:rPr>
              <a:t>impiegare</a:t>
            </a:r>
            <a:r>
              <a:rPr lang="en-GB" sz="1800" dirty="0">
                <a:effectLst/>
                <a:latin typeface="Calibri" panose="020F0502020204030204" pitchFamily="34" charset="0"/>
                <a:ea typeface="Times New Roman" panose="02020603050405020304" pitchFamily="18" charset="0"/>
                <a:cs typeface="Arial MT"/>
              </a:rPr>
              <a:t> le </a:t>
            </a:r>
            <a:r>
              <a:rPr lang="en-GB" sz="1800" dirty="0" err="1">
                <a:effectLst/>
                <a:latin typeface="Calibri" panose="020F0502020204030204" pitchFamily="34" charset="0"/>
                <a:ea typeface="Times New Roman" panose="02020603050405020304" pitchFamily="18" charset="0"/>
                <a:cs typeface="Arial MT"/>
              </a:rPr>
              <a:t>vostre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energie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negli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obiettivi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che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avete</a:t>
            </a:r>
            <a:r>
              <a:rPr lang="en-GB" sz="1800" dirty="0">
                <a:effectLst/>
                <a:latin typeface="Calibri" panose="020F0502020204030204" pitchFamily="34" charset="0"/>
                <a:ea typeface="Times New Roman" panose="02020603050405020304" pitchFamily="18" charset="0"/>
                <a:cs typeface="Arial MT"/>
              </a:rPr>
              <a:t> a </a:t>
            </a:r>
            <a:r>
              <a:rPr lang="en-GB" sz="1800" dirty="0" err="1">
                <a:effectLst/>
                <a:latin typeface="Calibri" panose="020F0502020204030204" pitchFamily="34" charset="0"/>
                <a:ea typeface="Times New Roman" panose="02020603050405020304" pitchFamily="18" charset="0"/>
                <a:cs typeface="Arial MT"/>
              </a:rPr>
              <a:t>cuore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pur</a:t>
            </a:r>
            <a:r>
              <a:rPr lang="en-GB" sz="1800" dirty="0">
                <a:effectLst/>
                <a:latin typeface="Calibri" panose="020F0502020204030204" pitchFamily="34" charset="0"/>
                <a:ea typeface="Times New Roman" panose="02020603050405020304" pitchFamily="18" charset="0"/>
                <a:cs typeface="Arial MT"/>
              </a:rPr>
              <a:t> senza </a:t>
            </a:r>
            <a:r>
              <a:rPr lang="en-GB" sz="1800" dirty="0" err="1">
                <a:effectLst/>
                <a:latin typeface="Calibri" panose="020F0502020204030204" pitchFamily="34" charset="0"/>
                <a:ea typeface="Times New Roman" panose="02020603050405020304" pitchFamily="18" charset="0"/>
                <a:cs typeface="Arial MT"/>
              </a:rPr>
              <a:t>abbandonare</a:t>
            </a:r>
            <a:r>
              <a:rPr lang="en-GB" sz="1800" dirty="0">
                <a:effectLst/>
                <a:latin typeface="Calibri" panose="020F0502020204030204" pitchFamily="34" charset="0"/>
                <a:ea typeface="Times New Roman" panose="02020603050405020304" pitchFamily="18" charset="0"/>
                <a:cs typeface="Arial MT"/>
              </a:rPr>
              <a:t> le </a:t>
            </a:r>
            <a:r>
              <a:rPr lang="en-GB" sz="1800" dirty="0" err="1">
                <a:effectLst/>
                <a:latin typeface="Calibri" panose="020F0502020204030204" pitchFamily="34" charset="0"/>
                <a:ea typeface="Times New Roman" panose="02020603050405020304" pitchFamily="18" charset="0"/>
                <a:cs typeface="Arial MT"/>
              </a:rPr>
              <a:t>vostre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responsabilità</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quotidiane</a:t>
            </a:r>
            <a:r>
              <a:rPr lang="en-GB" sz="1800" dirty="0">
                <a:effectLst/>
                <a:latin typeface="Calibri" panose="020F0502020204030204" pitchFamily="34" charset="0"/>
                <a:ea typeface="Times New Roman" panose="02020603050405020304" pitchFamily="18" charset="0"/>
                <a:cs typeface="Arial MT"/>
              </a:rPr>
              <a:t>.</a:t>
            </a:r>
            <a:endParaRPr lang="it-IT" sz="1800" dirty="0">
              <a:effectLst/>
              <a:latin typeface="Arial MT"/>
              <a:ea typeface="Arial MT"/>
              <a:cs typeface="Arial MT"/>
            </a:endParaRPr>
          </a:p>
          <a:p>
            <a:pPr algn="just" fontAlgn="base"/>
            <a:endParaRPr lang="it-IT" sz="1600" b="1" dirty="0">
              <a:effectLst/>
              <a:latin typeface="Arial MT"/>
              <a:ea typeface="Arial MT"/>
              <a:cs typeface="Arial MT"/>
            </a:endParaRPr>
          </a:p>
        </p:txBody>
      </p:sp>
      <p:sp>
        <p:nvSpPr>
          <p:cNvPr id="8" name="TextBox 15">
            <a:extLst>
              <a:ext uri="{FF2B5EF4-FFF2-40B4-BE49-F238E27FC236}">
                <a16:creationId xmlns:a16="http://schemas.microsoft.com/office/drawing/2014/main" id="{CBDB057E-7B1E-AF8D-A231-37672AD59855}"/>
              </a:ext>
            </a:extLst>
          </p:cNvPr>
          <p:cNvSpPr txBox="1"/>
          <p:nvPr/>
        </p:nvSpPr>
        <p:spPr>
          <a:xfrm>
            <a:off x="2390050" y="4324037"/>
            <a:ext cx="2308837"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Pronti</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Iniziamo</a:t>
            </a:r>
            <a:r>
              <a:rPr lang="en-US" sz="2400" dirty="0">
                <a:solidFill>
                  <a:srgbClr val="EA4E46"/>
                </a:solidFill>
                <a:cs typeface="Abhaya Libre Medium" panose="02000603000000000000" pitchFamily="2" charset="77"/>
              </a:rPr>
              <a:t>!</a:t>
            </a:r>
          </a:p>
        </p:txBody>
      </p:sp>
      <p:pic>
        <p:nvPicPr>
          <p:cNvPr id="15" name="Immagine 14" descr="Immagine che contiene testo, grafica vettoriale&#10;&#10;Descrizione generata automaticamente">
            <a:extLst>
              <a:ext uri="{FF2B5EF4-FFF2-40B4-BE49-F238E27FC236}">
                <a16:creationId xmlns:a16="http://schemas.microsoft.com/office/drawing/2014/main" id="{93A0DD5B-4D0C-2945-D901-2F45DBBC2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935" y="2346960"/>
            <a:ext cx="4057504" cy="3043128"/>
          </a:xfrm>
          <a:prstGeom prst="rect">
            <a:avLst/>
          </a:prstGeom>
        </p:spPr>
      </p:pic>
    </p:spTree>
    <p:extLst>
      <p:ext uri="{BB962C8B-B14F-4D97-AF65-F5344CB8AC3E}">
        <p14:creationId xmlns:p14="http://schemas.microsoft.com/office/powerpoint/2010/main" val="199720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957639"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1: </a:t>
            </a:r>
            <a:r>
              <a:rPr lang="en-US" sz="2400" dirty="0" err="1">
                <a:solidFill>
                  <a:srgbClr val="EA4E46"/>
                </a:solidFill>
                <a:cs typeface="Abhaya Libre Medium" panose="02000603000000000000" pitchFamily="2" charset="77"/>
              </a:rPr>
              <a:t>Prenditi</a:t>
            </a:r>
            <a:r>
              <a:rPr lang="en-US" sz="2400" dirty="0">
                <a:solidFill>
                  <a:srgbClr val="EA4E46"/>
                </a:solidFill>
                <a:cs typeface="Abhaya Libre Medium" panose="02000603000000000000" pitchFamily="2" charset="77"/>
              </a:rPr>
              <a:t> del tempo e </a:t>
            </a:r>
            <a:r>
              <a:rPr lang="en-US" sz="2400" dirty="0" err="1">
                <a:solidFill>
                  <a:srgbClr val="EA4E46"/>
                </a:solidFill>
                <a:cs typeface="Abhaya Libre Medium" panose="02000603000000000000" pitchFamily="2" charset="77"/>
              </a:rPr>
              <a:t>rifletti</a:t>
            </a:r>
            <a:endParaRPr lang="en-US" sz="2400" dirty="0">
              <a:solidFill>
                <a:srgbClr val="EA4E46"/>
              </a:solidFill>
              <a:cs typeface="Abhaya Libre Medium" panose="02000603000000000000" pitchFamily="2" charset="77"/>
            </a:endParaRPr>
          </a:p>
        </p:txBody>
      </p:sp>
      <p:sp>
        <p:nvSpPr>
          <p:cNvPr id="2" name="Hexágono 11">
            <a:extLst>
              <a:ext uri="{FF2B5EF4-FFF2-40B4-BE49-F238E27FC236}">
                <a16:creationId xmlns:a16="http://schemas.microsoft.com/office/drawing/2014/main" id="{DFF2AB3B-99C5-1156-D0D2-96E6D081852A}"/>
              </a:ext>
            </a:extLst>
          </p:cNvPr>
          <p:cNvSpPr/>
          <p:nvPr/>
        </p:nvSpPr>
        <p:spPr>
          <a:xfrm>
            <a:off x="762529" y="2474873"/>
            <a:ext cx="365231" cy="326935"/>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CasellaDiTesto 5">
            <a:extLst>
              <a:ext uri="{FF2B5EF4-FFF2-40B4-BE49-F238E27FC236}">
                <a16:creationId xmlns:a16="http://schemas.microsoft.com/office/drawing/2014/main" id="{8E6D5C84-45F6-EF89-BB49-CB3D01F4CADB}"/>
              </a:ext>
            </a:extLst>
          </p:cNvPr>
          <p:cNvSpPr txBox="1"/>
          <p:nvPr/>
        </p:nvSpPr>
        <p:spPr>
          <a:xfrm>
            <a:off x="762529" y="2957474"/>
            <a:ext cx="9935951" cy="1477328"/>
          </a:xfrm>
          <a:prstGeom prst="rect">
            <a:avLst/>
          </a:prstGeom>
          <a:noFill/>
        </p:spPr>
        <p:txBody>
          <a:bodyPr wrap="square">
            <a:spAutoFit/>
          </a:bodyPr>
          <a:lstStyle/>
          <a:p>
            <a:pPr algn="just" fontAlgn="base"/>
            <a:r>
              <a:rPr lang="en-GB" sz="1800" dirty="0" err="1">
                <a:effectLst/>
                <a:latin typeface="Calibri" panose="020F0502020204030204" pitchFamily="34" charset="0"/>
                <a:ea typeface="Times New Roman" panose="02020603050405020304" pitchFamily="18" charset="0"/>
                <a:cs typeface="Arial MT"/>
              </a:rPr>
              <a:t>Prendersi</a:t>
            </a:r>
            <a:r>
              <a:rPr lang="en-GB" sz="1800" dirty="0">
                <a:effectLst/>
                <a:latin typeface="Calibri" panose="020F0502020204030204" pitchFamily="34" charset="0"/>
                <a:ea typeface="Times New Roman" panose="02020603050405020304" pitchFamily="18" charset="0"/>
                <a:cs typeface="Arial MT"/>
              </a:rPr>
              <a:t> del tempo per </a:t>
            </a:r>
            <a:r>
              <a:rPr lang="en-GB" sz="1800" dirty="0" err="1">
                <a:effectLst/>
                <a:latin typeface="Calibri" panose="020F0502020204030204" pitchFamily="34" charset="0"/>
                <a:ea typeface="Times New Roman" panose="02020603050405020304" pitchFamily="18" charset="0"/>
                <a:cs typeface="Arial MT"/>
              </a:rPr>
              <a:t>capire</a:t>
            </a:r>
            <a:r>
              <a:rPr lang="en-GB" sz="1800" dirty="0">
                <a:effectLst/>
                <a:latin typeface="Calibri" panose="020F0502020204030204" pitchFamily="34" charset="0"/>
                <a:ea typeface="Times New Roman" panose="02020603050405020304" pitchFamily="18" charset="0"/>
                <a:cs typeface="Arial MT"/>
              </a:rPr>
              <a:t> come </a:t>
            </a:r>
            <a:r>
              <a:rPr lang="en-GB" sz="1800" dirty="0" err="1">
                <a:effectLst/>
                <a:latin typeface="Calibri" panose="020F0502020204030204" pitchFamily="34" charset="0"/>
                <a:ea typeface="Times New Roman" panose="02020603050405020304" pitchFamily="18" charset="0"/>
                <a:cs typeface="Arial MT"/>
              </a:rPr>
              <a:t>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vari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aspetti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della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vostra</a:t>
            </a:r>
            <a:r>
              <a:rPr lang="en-GB" sz="1800" dirty="0">
                <a:effectLst/>
                <a:latin typeface="Calibri" panose="020F0502020204030204" pitchFamily="34" charset="0"/>
                <a:ea typeface="Times New Roman" panose="02020603050405020304" pitchFamily="18" charset="0"/>
                <a:cs typeface="Arial MT"/>
              </a:rPr>
              <a:t> vita </a:t>
            </a:r>
            <a:r>
              <a:rPr lang="en-GB" sz="1800" dirty="0" err="1">
                <a:effectLst/>
                <a:latin typeface="Calibri" panose="020F0502020204030204" pitchFamily="34" charset="0"/>
                <a:ea typeface="Times New Roman" panose="02020603050405020304" pitchFamily="18" charset="0"/>
                <a:cs typeface="Arial MT"/>
              </a:rPr>
              <a:t>quotidiana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impattano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l’uno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sull’altro</a:t>
            </a:r>
            <a:r>
              <a:rPr lang="en-GB" sz="1800" dirty="0">
                <a:effectLst/>
                <a:latin typeface="Calibri" panose="020F0502020204030204" pitchFamily="34" charset="0"/>
                <a:ea typeface="Times New Roman" panose="02020603050405020304" pitchFamily="18" charset="0"/>
                <a:cs typeface="Arial MT"/>
              </a:rPr>
              <a:t> è il primo </a:t>
            </a:r>
            <a:r>
              <a:rPr lang="en-GB" sz="1800" dirty="0" err="1">
                <a:effectLst/>
                <a:latin typeface="Calibri" panose="020F0502020204030204" pitchFamily="34" charset="0"/>
                <a:ea typeface="Times New Roman" panose="02020603050405020304" pitchFamily="18" charset="0"/>
                <a:cs typeface="Arial MT"/>
              </a:rPr>
              <a:t>passo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necessario</a:t>
            </a:r>
            <a:r>
              <a:rPr lang="en-GB" sz="1800" dirty="0">
                <a:effectLst/>
                <a:latin typeface="Calibri" panose="020F0502020204030204" pitchFamily="34" charset="0"/>
                <a:ea typeface="Times New Roman" panose="02020603050405020304" pitchFamily="18" charset="0"/>
                <a:cs typeface="Arial MT"/>
              </a:rPr>
              <a:t> per </a:t>
            </a:r>
            <a:r>
              <a:rPr lang="en-GB" sz="1800" dirty="0" err="1">
                <a:effectLst/>
                <a:latin typeface="Calibri" panose="020F0502020204030204" pitchFamily="34" charset="0"/>
                <a:ea typeface="Times New Roman" panose="02020603050405020304" pitchFamily="18" charset="0"/>
                <a:cs typeface="Arial MT"/>
              </a:rPr>
              <a:t>sviluppare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una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nuova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integrazione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tra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lavoro</a:t>
            </a:r>
            <a:r>
              <a:rPr lang="en-GB" sz="1800" dirty="0">
                <a:effectLst/>
                <a:latin typeface="Calibri" panose="020F0502020204030204" pitchFamily="34" charset="0"/>
                <a:ea typeface="Times New Roman" panose="02020603050405020304" pitchFamily="18" charset="0"/>
                <a:cs typeface="Arial MT"/>
              </a:rPr>
              <a:t> e vita </a:t>
            </a:r>
            <a:r>
              <a:rPr lang="en-GB" sz="1800" dirty="0" err="1">
                <a:effectLst/>
                <a:latin typeface="Calibri" panose="020F0502020204030204" pitchFamily="34" charset="0"/>
                <a:ea typeface="Times New Roman" panose="02020603050405020304" pitchFamily="18" charset="0"/>
                <a:cs typeface="Arial MT"/>
              </a:rPr>
              <a:t>privata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che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risponda</a:t>
            </a:r>
            <a:r>
              <a:rPr lang="en-GB" sz="1800" dirty="0">
                <a:effectLst/>
                <a:latin typeface="Calibri" panose="020F0502020204030204" pitchFamily="34" charset="0"/>
                <a:ea typeface="Times New Roman" panose="02020603050405020304" pitchFamily="18" charset="0"/>
                <a:cs typeface="Arial MT"/>
              </a:rPr>
              <a:t> alle </a:t>
            </a:r>
            <a:r>
              <a:rPr lang="en-GB" sz="1800" dirty="0" err="1">
                <a:effectLst/>
                <a:latin typeface="Calibri" panose="020F0502020204030204" pitchFamily="34" charset="0"/>
                <a:ea typeface="Times New Roman" panose="02020603050405020304" pitchFamily="18" charset="0"/>
                <a:cs typeface="Arial MT"/>
              </a:rPr>
              <a:t>vostre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reali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esigenze</a:t>
            </a:r>
            <a:r>
              <a:rPr lang="en-GB"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pPr algn="just" fontAlgn="base"/>
            <a:r>
              <a:rPr lang="en-GB"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endParaRPr lang="it-IT" dirty="0"/>
          </a:p>
        </p:txBody>
      </p:sp>
      <p:sp>
        <p:nvSpPr>
          <p:cNvPr id="11" name="CasellaDiTesto 10">
            <a:extLst>
              <a:ext uri="{FF2B5EF4-FFF2-40B4-BE49-F238E27FC236}">
                <a16:creationId xmlns:a16="http://schemas.microsoft.com/office/drawing/2014/main" id="{A50BE76E-027C-B6C4-7E54-48B8644AEB9A}"/>
              </a:ext>
            </a:extLst>
          </p:cNvPr>
          <p:cNvSpPr txBox="1"/>
          <p:nvPr/>
        </p:nvSpPr>
        <p:spPr>
          <a:xfrm>
            <a:off x="1598017" y="3890871"/>
            <a:ext cx="9935951" cy="2585323"/>
          </a:xfrm>
          <a:prstGeom prst="rect">
            <a:avLst/>
          </a:prstGeom>
          <a:noFill/>
        </p:spPr>
        <p:txBody>
          <a:bodyPr wrap="square">
            <a:spAutoFit/>
          </a:bodyPr>
          <a:lstStyle/>
          <a:p>
            <a:r>
              <a:rPr lang="it-IT" dirty="0">
                <a:latin typeface="Calibri" panose="020F0502020204030204" pitchFamily="34" charset="0"/>
                <a:ea typeface="Arial MT"/>
              </a:rPr>
              <a:t>Alcune domande che potreste farvi sono</a:t>
            </a:r>
            <a:r>
              <a:rPr lang="it-IT" sz="1800" dirty="0">
                <a:effectLst/>
                <a:latin typeface="Calibri" panose="020F0502020204030204" pitchFamily="34" charset="0"/>
                <a:ea typeface="Arial MT"/>
              </a:rPr>
              <a:t>: </a:t>
            </a:r>
          </a:p>
          <a:p>
            <a:endParaRPr lang="it-IT" sz="1800" dirty="0">
              <a:effectLst/>
              <a:latin typeface="Calibri" panose="020F0502020204030204" pitchFamily="34" charset="0"/>
              <a:ea typeface="Arial MT"/>
            </a:endParaRPr>
          </a:p>
          <a:p>
            <a:pPr marL="1200150" lvl="2" indent="-285750" algn="just" fontAlgn="base">
              <a:buFont typeface="Courier New" panose="02070309020205020404" pitchFamily="49" charset="0"/>
              <a:buChar char="o"/>
            </a:pPr>
            <a:r>
              <a:rPr lang="en-GB" sz="1800" dirty="0" err="1">
                <a:effectLst/>
                <a:latin typeface="Calibri" panose="020F0502020204030204" pitchFamily="34" charset="0"/>
                <a:ea typeface="Times New Roman" panose="02020603050405020304" pitchFamily="18" charset="0"/>
              </a:rPr>
              <a:t>Sto</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dedicando</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abbastanza</a:t>
            </a:r>
            <a:r>
              <a:rPr lang="en-GB" sz="1800" dirty="0">
                <a:effectLst/>
                <a:latin typeface="Calibri" panose="020F0502020204030204" pitchFamily="34" charset="0"/>
                <a:ea typeface="Times New Roman" panose="02020603050405020304" pitchFamily="18" charset="0"/>
              </a:rPr>
              <a:t> tempo di </a:t>
            </a:r>
            <a:r>
              <a:rPr lang="en-GB" sz="1800" dirty="0" err="1">
                <a:effectLst/>
                <a:latin typeface="Calibri" panose="020F0502020204030204" pitchFamily="34" charset="0"/>
                <a:ea typeface="Times New Roman" panose="02020603050405020304" pitchFamily="18" charset="0"/>
              </a:rPr>
              <a:t>qualità</a:t>
            </a:r>
            <a:r>
              <a:rPr lang="en-GB" sz="1800" dirty="0">
                <a:effectLst/>
                <a:latin typeface="Calibri" panose="020F0502020204030204" pitchFamily="34" charset="0"/>
                <a:ea typeface="Times New Roman" panose="02020603050405020304" pitchFamily="18" charset="0"/>
              </a:rPr>
              <a:t> a </a:t>
            </a:r>
            <a:r>
              <a:rPr lang="en-GB" sz="1800" dirty="0" err="1">
                <a:effectLst/>
                <a:latin typeface="Calibri" panose="020F0502020204030204" pitchFamily="34" charset="0"/>
                <a:ea typeface="Times New Roman" panose="02020603050405020304" pitchFamily="18" charset="0"/>
              </a:rPr>
              <a:t>ciò</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che</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voglio</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veramente</a:t>
            </a:r>
            <a:r>
              <a:rPr lang="en-GB" sz="1800" dirty="0">
                <a:effectLst/>
                <a:latin typeface="Calibri" panose="020F0502020204030204" pitchFamily="34" charset="0"/>
                <a:ea typeface="Times New Roman" panose="02020603050405020304" pitchFamily="18" charset="0"/>
              </a:rPr>
              <a:t>? </a:t>
            </a:r>
            <a:endParaRPr lang="it-IT" dirty="0">
              <a:effectLst/>
              <a:latin typeface="Arial MT"/>
              <a:ea typeface="Arial MT"/>
              <a:cs typeface="Arial MT"/>
            </a:endParaRPr>
          </a:p>
          <a:p>
            <a:pPr marL="1200150" lvl="2" indent="-285750" algn="just" fontAlgn="base">
              <a:buFont typeface="Courier New" panose="02070309020205020404" pitchFamily="49" charset="0"/>
              <a:buChar char="o"/>
            </a:pPr>
            <a:r>
              <a:rPr lang="en-GB" sz="1800" dirty="0" err="1">
                <a:effectLst/>
                <a:latin typeface="Calibri" panose="020F0502020204030204" pitchFamily="34" charset="0"/>
                <a:ea typeface="Times New Roman" panose="02020603050405020304" pitchFamily="18" charset="0"/>
                <a:cs typeface="Arial MT"/>
              </a:rPr>
              <a:t>Sto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dedicando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abbastanza</a:t>
            </a:r>
            <a:r>
              <a:rPr lang="en-GB" sz="1800" dirty="0">
                <a:effectLst/>
                <a:latin typeface="Calibri" panose="020F0502020204030204" pitchFamily="34" charset="0"/>
                <a:ea typeface="Times New Roman" panose="02020603050405020304" pitchFamily="18" charset="0"/>
                <a:cs typeface="Arial MT"/>
              </a:rPr>
              <a:t> tempo ed </a:t>
            </a:r>
            <a:r>
              <a:rPr lang="en-GB" sz="1800" dirty="0" err="1">
                <a:effectLst/>
                <a:latin typeface="Calibri" panose="020F0502020204030204" pitchFamily="34" charset="0"/>
                <a:ea typeface="Times New Roman" panose="02020603050405020304" pitchFamily="18" charset="0"/>
                <a:cs typeface="Arial MT"/>
              </a:rPr>
              <a:t>energia</a:t>
            </a:r>
            <a:r>
              <a:rPr lang="en-GB" sz="1800" dirty="0">
                <a:effectLst/>
                <a:latin typeface="Calibri" panose="020F0502020204030204" pitchFamily="34" charset="0"/>
                <a:ea typeface="Times New Roman" panose="02020603050405020304" pitchFamily="18" charset="0"/>
                <a:cs typeface="Arial MT"/>
              </a:rPr>
              <a:t> alle </a:t>
            </a:r>
            <a:r>
              <a:rPr lang="en-GB" sz="1800" dirty="0" err="1">
                <a:effectLst/>
                <a:latin typeface="Calibri" panose="020F0502020204030204" pitchFamily="34" charset="0"/>
                <a:ea typeface="Times New Roman" panose="02020603050405020304" pitchFamily="18" charset="0"/>
                <a:cs typeface="Arial MT"/>
              </a:rPr>
              <a:t>persone</a:t>
            </a:r>
            <a:r>
              <a:rPr lang="en-GB" sz="1800" dirty="0">
                <a:effectLst/>
                <a:latin typeface="Calibri" panose="020F0502020204030204" pitchFamily="34" charset="0"/>
                <a:ea typeface="Times New Roman" panose="02020603050405020304" pitchFamily="18" charset="0"/>
                <a:cs typeface="Arial MT"/>
              </a:rPr>
              <a:t> o alle </a:t>
            </a:r>
            <a:r>
              <a:rPr lang="en-GB" sz="1800" dirty="0" err="1">
                <a:effectLst/>
                <a:latin typeface="Calibri" panose="020F0502020204030204" pitchFamily="34" charset="0"/>
                <a:ea typeface="Times New Roman" panose="02020603050405020304" pitchFamily="18" charset="0"/>
                <a:cs typeface="Arial MT"/>
              </a:rPr>
              <a:t>cose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che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sono</a:t>
            </a:r>
            <a:r>
              <a:rPr lang="en-GB" sz="1800" dirty="0">
                <a:effectLst/>
                <a:latin typeface="Calibri" panose="020F0502020204030204" pitchFamily="34" charset="0"/>
                <a:ea typeface="Times New Roman" panose="02020603050405020304" pitchFamily="18" charset="0"/>
                <a:cs typeface="Arial MT"/>
              </a:rPr>
              <a:t> significative per me? </a:t>
            </a:r>
            <a:r>
              <a:rPr lang="it-IT" dirty="0">
                <a:effectLst/>
                <a:latin typeface="Calibri" panose="020F0502020204030204" pitchFamily="34" charset="0"/>
                <a:ea typeface="Arial MT"/>
                <a:cs typeface="Arial MT"/>
              </a:rPr>
              <a:t> </a:t>
            </a:r>
            <a:endParaRPr lang="it-IT" dirty="0">
              <a:latin typeface="Arial MT"/>
              <a:ea typeface="Arial MT"/>
              <a:cs typeface="Arial MT"/>
            </a:endParaRPr>
          </a:p>
          <a:p>
            <a:pPr marL="1200150" lvl="2" indent="-285750" algn="just" fontAlgn="base">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cs typeface="Arial MT"/>
              </a:rPr>
              <a:t>Mi </a:t>
            </a:r>
            <a:r>
              <a:rPr lang="en-GB" sz="1800" dirty="0" err="1">
                <a:effectLst/>
                <a:latin typeface="Calibri" panose="020F0502020204030204" pitchFamily="34" charset="0"/>
                <a:ea typeface="Times New Roman" panose="02020603050405020304" pitchFamily="18" charset="0"/>
                <a:cs typeface="Arial MT"/>
              </a:rPr>
              <a:t>sento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ancora</a:t>
            </a:r>
            <a:r>
              <a:rPr lang="en-GB" sz="1800" dirty="0">
                <a:effectLst/>
                <a:latin typeface="Calibri" panose="020F0502020204030204" pitchFamily="34" charset="0"/>
                <a:ea typeface="Times New Roman" panose="02020603050405020304" pitchFamily="18" charset="0"/>
                <a:cs typeface="Arial MT"/>
              </a:rPr>
              <a:t> in </a:t>
            </a:r>
            <a:r>
              <a:rPr lang="en-GB" sz="1800" dirty="0" err="1">
                <a:effectLst/>
                <a:latin typeface="Calibri" panose="020F0502020204030204" pitchFamily="34" charset="0"/>
                <a:ea typeface="Times New Roman" panose="02020603050405020304" pitchFamily="18" charset="0"/>
                <a:cs typeface="Arial MT"/>
              </a:rPr>
              <a:t>linea</a:t>
            </a:r>
            <a:r>
              <a:rPr lang="en-GB" sz="1800" dirty="0">
                <a:effectLst/>
                <a:latin typeface="Calibri" panose="020F0502020204030204" pitchFamily="34" charset="0"/>
                <a:ea typeface="Times New Roman" panose="02020603050405020304" pitchFamily="18" charset="0"/>
                <a:cs typeface="Arial MT"/>
              </a:rPr>
              <a:t> con </a:t>
            </a:r>
            <a:r>
              <a:rPr lang="en-GB" sz="1800" dirty="0" err="1">
                <a:effectLst/>
                <a:latin typeface="Calibri" panose="020F0502020204030204" pitchFamily="34" charset="0"/>
                <a:ea typeface="Times New Roman" panose="02020603050405020304" pitchFamily="18" charset="0"/>
                <a:cs typeface="Arial MT"/>
              </a:rPr>
              <a:t>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miei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obiettivi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professionali</a:t>
            </a:r>
            <a:r>
              <a:rPr lang="en-GB" sz="1800" dirty="0">
                <a:effectLst/>
                <a:latin typeface="Calibri" panose="020F0502020204030204" pitchFamily="34" charset="0"/>
                <a:ea typeface="Times New Roman" panose="02020603050405020304" pitchFamily="18" charset="0"/>
                <a:cs typeface="Arial MT"/>
              </a:rPr>
              <a:t> o </a:t>
            </a:r>
            <a:r>
              <a:rPr lang="en-GB" sz="1800" dirty="0" err="1">
                <a:effectLst/>
                <a:latin typeface="Calibri" panose="020F0502020204030204" pitchFamily="34" charset="0"/>
                <a:ea typeface="Times New Roman" panose="02020603050405020304" pitchFamily="18" charset="0"/>
                <a:cs typeface="Arial MT"/>
              </a:rPr>
              <a:t>personali</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Perché</a:t>
            </a:r>
            <a:r>
              <a:rPr lang="en-GB" sz="1800" dirty="0">
                <a:effectLst/>
                <a:latin typeface="Calibri" panose="020F0502020204030204" pitchFamily="34" charset="0"/>
                <a:ea typeface="Times New Roman" panose="02020603050405020304" pitchFamily="18" charset="0"/>
                <a:cs typeface="Arial MT"/>
              </a:rPr>
              <a:t> o </a:t>
            </a:r>
            <a:r>
              <a:rPr lang="en-GB" sz="1800" dirty="0" err="1">
                <a:effectLst/>
                <a:latin typeface="Calibri" panose="020F0502020204030204" pitchFamily="34" charset="0"/>
                <a:ea typeface="Times New Roman" panose="02020603050405020304" pitchFamily="18" charset="0"/>
                <a:cs typeface="Arial MT"/>
              </a:rPr>
              <a:t>perché</a:t>
            </a:r>
            <a:r>
              <a:rPr lang="en-GB" sz="1800" dirty="0">
                <a:effectLst/>
                <a:latin typeface="Calibri" panose="020F0502020204030204" pitchFamily="34" charset="0"/>
                <a:ea typeface="Times New Roman" panose="02020603050405020304" pitchFamily="18" charset="0"/>
                <a:cs typeface="Arial MT"/>
              </a:rPr>
              <a:t> no?</a:t>
            </a:r>
            <a:endParaRPr lang="it-IT" dirty="0">
              <a:latin typeface="Arial MT"/>
              <a:ea typeface="Times New Roman" panose="02020603050405020304" pitchFamily="18" charset="0"/>
              <a:cs typeface="Arial MT"/>
            </a:endParaRPr>
          </a:p>
          <a:p>
            <a:pPr marL="1200150" lvl="2" indent="-285750" algn="just" fontAlgn="base">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cs typeface="Arial MT"/>
              </a:rPr>
              <a:t>Dove mi </a:t>
            </a:r>
            <a:r>
              <a:rPr lang="en-GB" sz="1800" dirty="0" err="1">
                <a:effectLst/>
                <a:latin typeface="Calibri" panose="020F0502020204030204" pitchFamily="34" charset="0"/>
                <a:ea typeface="Times New Roman" panose="02020603050405020304" pitchFamily="18" charset="0"/>
                <a:cs typeface="Arial MT"/>
              </a:rPr>
              <a:t>sento</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più</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bloccata</a:t>
            </a:r>
            <a:r>
              <a:rPr lang="en-GB" sz="1800" dirty="0">
                <a:effectLst/>
                <a:latin typeface="Calibri" panose="020F0502020204030204" pitchFamily="34" charset="0"/>
                <a:ea typeface="Times New Roman" panose="02020603050405020304" pitchFamily="18" charset="0"/>
                <a:cs typeface="Arial MT"/>
              </a:rPr>
              <a:t>? Che </a:t>
            </a:r>
            <a:r>
              <a:rPr lang="en-GB" sz="1800" dirty="0" err="1">
                <a:effectLst/>
                <a:latin typeface="Calibri" panose="020F0502020204030204" pitchFamily="34" charset="0"/>
                <a:ea typeface="Times New Roman" panose="02020603050405020304" pitchFamily="18" charset="0"/>
                <a:cs typeface="Arial MT"/>
              </a:rPr>
              <a:t>cosa</a:t>
            </a:r>
            <a:r>
              <a:rPr lang="en-GB" sz="1800" dirty="0">
                <a:effectLst/>
                <a:latin typeface="Calibri" panose="020F0502020204030204" pitchFamily="34" charset="0"/>
                <a:ea typeface="Times New Roman" panose="02020603050405020304" pitchFamily="18" charset="0"/>
                <a:cs typeface="Arial MT"/>
              </a:rPr>
              <a:t> mi fa </a:t>
            </a:r>
            <a:r>
              <a:rPr lang="en-GB" sz="1800" dirty="0" err="1">
                <a:effectLst/>
                <a:latin typeface="Calibri" panose="020F0502020204030204" pitchFamily="34" charset="0"/>
                <a:ea typeface="Times New Roman" panose="02020603050405020304" pitchFamily="18" charset="0"/>
                <a:cs typeface="Arial MT"/>
              </a:rPr>
              <a:t>sentire</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così</a:t>
            </a:r>
            <a:r>
              <a:rPr lang="en-GB" sz="1800" dirty="0">
                <a:effectLst/>
                <a:latin typeface="Calibri" panose="020F0502020204030204" pitchFamily="34" charset="0"/>
                <a:ea typeface="Times New Roman" panose="02020603050405020304" pitchFamily="18" charset="0"/>
                <a:cs typeface="Arial MT"/>
              </a:rPr>
              <a:t> in </a:t>
            </a:r>
            <a:r>
              <a:rPr lang="en-GB" sz="1800" dirty="0" err="1">
                <a:effectLst/>
                <a:latin typeface="Calibri" panose="020F0502020204030204" pitchFamily="34" charset="0"/>
                <a:ea typeface="Times New Roman" panose="02020603050405020304" pitchFamily="18" charset="0"/>
                <a:cs typeface="Arial MT"/>
              </a:rPr>
              <a:t>questa</a:t>
            </a:r>
            <a:r>
              <a:rPr lang="en-GB" sz="1800" dirty="0">
                <a:effectLst/>
                <a:latin typeface="Calibri" panose="020F0502020204030204" pitchFamily="34" charset="0"/>
                <a:ea typeface="Times New Roman" panose="02020603050405020304" pitchFamily="18" charset="0"/>
                <a:cs typeface="Arial MT"/>
              </a:rPr>
              <a:t> </a:t>
            </a:r>
            <a:r>
              <a:rPr lang="en-GB" sz="1800" dirty="0" err="1">
                <a:effectLst/>
                <a:latin typeface="Calibri" panose="020F0502020204030204" pitchFamily="34" charset="0"/>
                <a:ea typeface="Times New Roman" panose="02020603050405020304" pitchFamily="18" charset="0"/>
                <a:cs typeface="Arial MT"/>
              </a:rPr>
              <a:t>situazione</a:t>
            </a:r>
            <a:r>
              <a:rPr lang="en-GB" sz="1800" dirty="0">
                <a:effectLst/>
                <a:latin typeface="Calibri" panose="020F0502020204030204" pitchFamily="34" charset="0"/>
                <a:ea typeface="Times New Roman" panose="02020603050405020304" pitchFamily="18" charset="0"/>
                <a:cs typeface="Arial MT"/>
              </a:rPr>
              <a:t>?</a:t>
            </a:r>
            <a:endParaRPr lang="it-IT" sz="1800" dirty="0">
              <a:effectLst/>
              <a:latin typeface="Arial MT"/>
              <a:ea typeface="Arial MT"/>
              <a:cs typeface="Arial MT"/>
            </a:endParaRPr>
          </a:p>
          <a:p>
            <a:pPr marL="1200150" lvl="2" indent="-285750" algn="just" fontAlgn="base">
              <a:buFont typeface="Courier New" panose="02070309020205020404" pitchFamily="49" charset="0"/>
              <a:buChar char="o"/>
            </a:pPr>
            <a:endParaRPr lang="it-IT" dirty="0">
              <a:effectLst/>
              <a:latin typeface="Arial MT"/>
              <a:ea typeface="Arial MT"/>
              <a:cs typeface="Arial MT"/>
            </a:endParaRPr>
          </a:p>
          <a:p>
            <a:pPr marL="285750" indent="-285750">
              <a:buFont typeface="Courier New" panose="02070309020205020404" pitchFamily="49" charset="0"/>
              <a:buChar char="o"/>
            </a:pPr>
            <a:endParaRPr lang="it-IT" dirty="0"/>
          </a:p>
        </p:txBody>
      </p:sp>
    </p:spTree>
    <p:extLst>
      <p:ext uri="{BB962C8B-B14F-4D97-AF65-F5344CB8AC3E}">
        <p14:creationId xmlns:p14="http://schemas.microsoft.com/office/powerpoint/2010/main" val="59375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994509"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1: </a:t>
            </a:r>
            <a:r>
              <a:rPr lang="en-US" sz="2400" dirty="0" err="1">
                <a:solidFill>
                  <a:srgbClr val="EA4E46"/>
                </a:solidFill>
                <a:cs typeface="Abhaya Libre Medium" panose="02000603000000000000" pitchFamily="2" charset="77"/>
              </a:rPr>
              <a:t>Prenditi</a:t>
            </a:r>
            <a:r>
              <a:rPr lang="en-US" sz="2400" dirty="0">
                <a:solidFill>
                  <a:srgbClr val="EA4E46"/>
                </a:solidFill>
                <a:cs typeface="Abhaya Libre Medium" panose="02000603000000000000" pitchFamily="2" charset="77"/>
              </a:rPr>
              <a:t> del tempo e </a:t>
            </a:r>
            <a:r>
              <a:rPr lang="en-US" sz="2400" dirty="0" err="1">
                <a:solidFill>
                  <a:srgbClr val="EA4E46"/>
                </a:solidFill>
                <a:cs typeface="Abhaya Libre Medium" panose="02000603000000000000" pitchFamily="2" charset="77"/>
              </a:rPr>
              <a:t>rifletti</a:t>
            </a:r>
            <a:endParaRPr lang="en-US" sz="2400" dirty="0">
              <a:solidFill>
                <a:srgbClr val="EA4E46"/>
              </a:solidFill>
              <a:cs typeface="Abhaya Libre Medium" panose="02000603000000000000" pitchFamily="2" charset="77"/>
            </a:endParaRPr>
          </a:p>
        </p:txBody>
      </p:sp>
      <p:sp>
        <p:nvSpPr>
          <p:cNvPr id="2" name="Hexágono 11">
            <a:extLst>
              <a:ext uri="{FF2B5EF4-FFF2-40B4-BE49-F238E27FC236}">
                <a16:creationId xmlns:a16="http://schemas.microsoft.com/office/drawing/2014/main" id="{DFF2AB3B-99C5-1156-D0D2-96E6D081852A}"/>
              </a:ext>
            </a:extLst>
          </p:cNvPr>
          <p:cNvSpPr/>
          <p:nvPr/>
        </p:nvSpPr>
        <p:spPr>
          <a:xfrm>
            <a:off x="762529" y="2474873"/>
            <a:ext cx="365231" cy="326935"/>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CasellaDiTesto 5">
            <a:extLst>
              <a:ext uri="{FF2B5EF4-FFF2-40B4-BE49-F238E27FC236}">
                <a16:creationId xmlns:a16="http://schemas.microsoft.com/office/drawing/2014/main" id="{8E6D5C84-45F6-EF89-BB49-CB3D01F4CADB}"/>
              </a:ext>
            </a:extLst>
          </p:cNvPr>
          <p:cNvSpPr txBox="1"/>
          <p:nvPr/>
        </p:nvSpPr>
        <p:spPr>
          <a:xfrm>
            <a:off x="762529" y="2957474"/>
            <a:ext cx="9935951" cy="1200329"/>
          </a:xfrm>
          <a:prstGeom prst="rect">
            <a:avLst/>
          </a:prstGeom>
          <a:noFill/>
        </p:spPr>
        <p:txBody>
          <a:bodyPr wrap="square">
            <a:spAutoFit/>
          </a:bodyPr>
          <a:lstStyle/>
          <a:p>
            <a:r>
              <a:rPr lang="it-IT" sz="1800" b="1" dirty="0">
                <a:effectLst/>
                <a:latin typeface="Calibri" panose="020F0502020204030204" pitchFamily="34" charset="0"/>
                <a:ea typeface="Arial MT"/>
              </a:rPr>
              <a:t>In pratica: </a:t>
            </a:r>
            <a:r>
              <a:rPr lang="en-GB" sz="1800" i="1" dirty="0" err="1">
                <a:effectLst/>
                <a:latin typeface="Calibri" panose="020F0502020204030204" pitchFamily="34" charset="0"/>
                <a:ea typeface="Times New Roman" panose="02020603050405020304" pitchFamily="18" charset="0"/>
                <a:cs typeface="Arial MT"/>
              </a:rPr>
              <a:t>procurati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un’agendina</a:t>
            </a:r>
            <a:r>
              <a:rPr lang="en-GB" sz="1800" i="1" dirty="0">
                <a:effectLst/>
                <a:latin typeface="Calibri" panose="020F0502020204030204" pitchFamily="34" charset="0"/>
                <a:ea typeface="Times New Roman" panose="02020603050405020304" pitchFamily="18" charset="0"/>
                <a:cs typeface="Arial MT"/>
              </a:rPr>
              <a:t> e </a:t>
            </a:r>
            <a:r>
              <a:rPr lang="en-GB" sz="1800" i="1" dirty="0" err="1">
                <a:effectLst/>
                <a:latin typeface="Calibri" panose="020F0502020204030204" pitchFamily="34" charset="0"/>
                <a:ea typeface="Times New Roman" panose="02020603050405020304" pitchFamily="18" charset="0"/>
                <a:cs typeface="Arial MT"/>
              </a:rPr>
              <a:t>cerca</a:t>
            </a:r>
            <a:r>
              <a:rPr lang="en-GB" sz="1800" i="1" dirty="0">
                <a:effectLst/>
                <a:latin typeface="Calibri" panose="020F0502020204030204" pitchFamily="34" charset="0"/>
                <a:ea typeface="Times New Roman" panose="02020603050405020304" pitchFamily="18" charset="0"/>
                <a:cs typeface="Arial MT"/>
              </a:rPr>
              <a:t> di </a:t>
            </a:r>
            <a:r>
              <a:rPr lang="en-GB" sz="1800" i="1" dirty="0" err="1">
                <a:effectLst/>
                <a:latin typeface="Calibri" panose="020F0502020204030204" pitchFamily="34" charset="0"/>
                <a:ea typeface="Times New Roman" panose="02020603050405020304" pitchFamily="18" charset="0"/>
                <a:cs typeface="Arial MT"/>
              </a:rPr>
              <a:t>annotare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quotidianamente</a:t>
            </a:r>
            <a:r>
              <a:rPr lang="en-GB" sz="1800" i="1" dirty="0">
                <a:effectLst/>
                <a:latin typeface="Calibri" panose="020F0502020204030204" pitchFamily="34" charset="0"/>
                <a:ea typeface="Times New Roman" panose="02020603050405020304" pitchFamily="18" charset="0"/>
                <a:cs typeface="Arial MT"/>
              </a:rPr>
              <a:t> per </a:t>
            </a:r>
            <a:r>
              <a:rPr lang="en-GB" sz="1800" i="1" dirty="0" err="1">
                <a:effectLst/>
                <a:latin typeface="Calibri" panose="020F0502020204030204" pitchFamily="34" charset="0"/>
                <a:ea typeface="Times New Roman" panose="02020603050405020304" pitchFamily="18" charset="0"/>
                <a:cs typeface="Arial MT"/>
              </a:rPr>
              <a:t>almeno</a:t>
            </a:r>
            <a:r>
              <a:rPr lang="en-GB" sz="1800" i="1" dirty="0">
                <a:effectLst/>
                <a:latin typeface="Calibri" panose="020F0502020204030204" pitchFamily="34" charset="0"/>
                <a:ea typeface="Times New Roman" panose="02020603050405020304" pitchFamily="18" charset="0"/>
                <a:cs typeface="Arial MT"/>
              </a:rPr>
              <a:t> 2 - 4 </a:t>
            </a:r>
            <a:r>
              <a:rPr lang="en-GB" sz="1800" i="1" dirty="0" err="1">
                <a:effectLst/>
                <a:latin typeface="Calibri" panose="020F0502020204030204" pitchFamily="34" charset="0"/>
                <a:ea typeface="Times New Roman" panose="02020603050405020304" pitchFamily="18" charset="0"/>
                <a:cs typeface="Arial MT"/>
              </a:rPr>
              <a:t>settimane</a:t>
            </a:r>
            <a:r>
              <a:rPr lang="en-GB" sz="1800" i="1" dirty="0">
                <a:effectLst/>
                <a:latin typeface="Calibri" panose="020F0502020204030204" pitchFamily="34" charset="0"/>
                <a:ea typeface="Times New Roman" panose="02020603050405020304" pitchFamily="18" charset="0"/>
                <a:cs typeface="Arial MT"/>
              </a:rPr>
              <a:t> le </a:t>
            </a:r>
            <a:r>
              <a:rPr lang="en-GB" sz="1800" i="1" dirty="0" err="1">
                <a:effectLst/>
                <a:latin typeface="Calibri" panose="020F0502020204030204" pitchFamily="34" charset="0"/>
                <a:ea typeface="Times New Roman" panose="02020603050405020304" pitchFamily="18" charset="0"/>
                <a:cs typeface="Arial MT"/>
              </a:rPr>
              <a:t>attività</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che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svolgi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gli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avvenimenti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quanto</a:t>
            </a:r>
            <a:r>
              <a:rPr lang="en-GB" sz="1800" i="1" dirty="0">
                <a:effectLst/>
                <a:latin typeface="Calibri" panose="020F0502020204030204" pitchFamily="34" charset="0"/>
                <a:ea typeface="Times New Roman" panose="02020603050405020304" pitchFamily="18" charset="0"/>
                <a:cs typeface="Arial MT"/>
              </a:rPr>
              <a:t> tempo </a:t>
            </a:r>
            <a:r>
              <a:rPr lang="en-GB" sz="1800" i="1" dirty="0" err="1">
                <a:effectLst/>
                <a:latin typeface="Calibri" panose="020F0502020204030204" pitchFamily="34" charset="0"/>
                <a:ea typeface="Times New Roman" panose="02020603050405020304" pitchFamily="18" charset="0"/>
                <a:cs typeface="Arial MT"/>
              </a:rPr>
              <a:t>dedichi</a:t>
            </a:r>
            <a:r>
              <a:rPr lang="en-GB" sz="1800" i="1" dirty="0">
                <a:effectLst/>
                <a:latin typeface="Calibri" panose="020F0502020204030204" pitchFamily="34" charset="0"/>
                <a:ea typeface="Times New Roman" panose="02020603050405020304" pitchFamily="18" charset="0"/>
                <a:cs typeface="Arial MT"/>
              </a:rPr>
              <a:t> a </a:t>
            </a:r>
            <a:r>
              <a:rPr lang="en-GB" sz="1800" i="1" dirty="0" err="1">
                <a:effectLst/>
                <a:latin typeface="Calibri" panose="020F0502020204030204" pitchFamily="34" charset="0"/>
                <a:ea typeface="Times New Roman" panose="02020603050405020304" pitchFamily="18" charset="0"/>
                <a:cs typeface="Arial MT"/>
              </a:rPr>
              <a:t>ciascuna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attività</a:t>
            </a:r>
            <a:r>
              <a:rPr lang="en-GB" sz="1800" i="1" dirty="0">
                <a:effectLst/>
                <a:latin typeface="Calibri" panose="020F0502020204030204" pitchFamily="34" charset="0"/>
                <a:ea typeface="Times New Roman" panose="02020603050405020304" pitchFamily="18" charset="0"/>
                <a:cs typeface="Arial MT"/>
              </a:rPr>
              <a:t> e come </a:t>
            </a:r>
            <a:r>
              <a:rPr lang="en-GB" sz="1800" i="1" dirty="0" err="1">
                <a:effectLst/>
                <a:latin typeface="Calibri" panose="020F0502020204030204" pitchFamily="34" charset="0"/>
                <a:ea typeface="Times New Roman" panose="02020603050405020304" pitchFamily="18" charset="0"/>
                <a:cs typeface="Arial MT"/>
              </a:rPr>
              <a:t>ti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fanno</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sentire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cosa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ti</a:t>
            </a:r>
            <a:r>
              <a:rPr lang="en-GB" sz="1800" i="1" dirty="0">
                <a:effectLst/>
                <a:latin typeface="Calibri" panose="020F0502020204030204" pitchFamily="34" charset="0"/>
                <a:ea typeface="Times New Roman" panose="02020603050405020304" pitchFamily="18" charset="0"/>
                <a:cs typeface="Arial MT"/>
              </a:rPr>
              <a:t> da </a:t>
            </a:r>
            <a:r>
              <a:rPr lang="en-GB" sz="1800" i="1" dirty="0" err="1">
                <a:effectLst/>
                <a:latin typeface="Calibri" panose="020F0502020204030204" pitchFamily="34" charset="0"/>
                <a:ea typeface="Times New Roman" panose="02020603050405020304" pitchFamily="18" charset="0"/>
                <a:cs typeface="Arial MT"/>
              </a:rPr>
              <a:t>appagamento</a:t>
            </a:r>
            <a:r>
              <a:rPr lang="en-GB" sz="1800" i="1" dirty="0">
                <a:effectLst/>
                <a:latin typeface="Calibri" panose="020F0502020204030204" pitchFamily="34" charset="0"/>
                <a:ea typeface="Times New Roman" panose="02020603050405020304" pitchFamily="18" charset="0"/>
                <a:cs typeface="Arial MT"/>
              </a:rPr>
              <a:t> e </a:t>
            </a:r>
            <a:r>
              <a:rPr lang="en-GB" sz="1800" i="1" dirty="0" err="1">
                <a:effectLst/>
                <a:latin typeface="Calibri" panose="020F0502020204030204" pitchFamily="34" charset="0"/>
                <a:ea typeface="Times New Roman" panose="02020603050405020304" pitchFamily="18" charset="0"/>
                <a:cs typeface="Arial MT"/>
              </a:rPr>
              <a:t>significato</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cosa</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invece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ti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pesa</a:t>
            </a:r>
            <a:r>
              <a:rPr lang="en-GB" sz="1800" i="1" dirty="0">
                <a:effectLst/>
                <a:latin typeface="Calibri" panose="020F0502020204030204" pitchFamily="34" charset="0"/>
                <a:ea typeface="Times New Roman" panose="02020603050405020304" pitchFamily="18" charset="0"/>
                <a:cs typeface="Arial MT"/>
              </a:rPr>
              <a:t> e </a:t>
            </a:r>
            <a:r>
              <a:rPr lang="en-GB" sz="1800" i="1" dirty="0" err="1">
                <a:effectLst/>
                <a:latin typeface="Calibri" panose="020F0502020204030204" pitchFamily="34" charset="0"/>
                <a:ea typeface="Times New Roman" panose="02020603050405020304" pitchFamily="18" charset="0"/>
                <a:cs typeface="Arial MT"/>
              </a:rPr>
              <a:t>ti</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sottrae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energie</a:t>
            </a:r>
            <a:r>
              <a:rPr lang="en-GB" sz="1800" i="1" dirty="0">
                <a:effectLst/>
                <a:latin typeface="Calibri" panose="020F0502020204030204" pitchFamily="34" charset="0"/>
                <a:ea typeface="Times New Roman" panose="02020603050405020304" pitchFamily="18" charset="0"/>
                <a:cs typeface="Arial MT"/>
              </a:rPr>
              <a:t> </a:t>
            </a:r>
            <a:r>
              <a:rPr lang="en-GB" sz="1800" i="1" dirty="0" err="1">
                <a:effectLst/>
                <a:latin typeface="Calibri" panose="020F0502020204030204" pitchFamily="34" charset="0"/>
                <a:ea typeface="Times New Roman" panose="02020603050405020304" pitchFamily="18" charset="0"/>
                <a:cs typeface="Arial MT"/>
              </a:rPr>
              <a:t>preziose</a:t>
            </a:r>
            <a:r>
              <a:rPr lang="en-GB" sz="1800" i="1"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endParaRPr lang="it-IT" dirty="0"/>
          </a:p>
        </p:txBody>
      </p:sp>
      <p:sp>
        <p:nvSpPr>
          <p:cNvPr id="5" name="CasellaDiTesto 4">
            <a:extLst>
              <a:ext uri="{FF2B5EF4-FFF2-40B4-BE49-F238E27FC236}">
                <a16:creationId xmlns:a16="http://schemas.microsoft.com/office/drawing/2014/main" id="{7422F800-476C-9376-2F7F-A3552117EE89}"/>
              </a:ext>
            </a:extLst>
          </p:cNvPr>
          <p:cNvSpPr txBox="1"/>
          <p:nvPr/>
        </p:nvSpPr>
        <p:spPr>
          <a:xfrm>
            <a:off x="2357120" y="4011208"/>
            <a:ext cx="8341360" cy="2369880"/>
          </a:xfrm>
          <a:prstGeom prst="rect">
            <a:avLst/>
          </a:prstGeom>
          <a:noFill/>
        </p:spPr>
        <p:txBody>
          <a:bodyPr wrap="square">
            <a:spAutoFit/>
          </a:bodyPr>
          <a:lstStyle/>
          <a:p>
            <a:pPr algn="just" fontAlgn="base"/>
            <a:r>
              <a:rPr lang="it-IT" sz="1600" dirty="0">
                <a:effectLst/>
                <a:latin typeface="Calibri" panose="020F0502020204030204" pitchFamily="34" charset="0"/>
                <a:ea typeface="Times New Roman" panose="02020603050405020304" pitchFamily="18" charset="0"/>
                <a:cs typeface="Arial MT"/>
              </a:rPr>
              <a:t>Mentre riflettete su queste domande personali, annotare i vostri pensieri e sentimenti vi serve per identificare le aree che ritenete necessitino di maggiori aggiustamenti. In definitiva, queste domande dovrebbero aiutarvi a fare maggiore chiarezza sulla vostra attuale situazione di vita.</a:t>
            </a:r>
          </a:p>
          <a:p>
            <a:pPr algn="just" fontAlgn="base"/>
            <a:endParaRPr lang="it-IT" sz="1600" dirty="0">
              <a:latin typeface="Calibri" panose="020F0502020204030204" pitchFamily="34" charset="0"/>
              <a:ea typeface="Arial MT"/>
              <a:cs typeface="Arial MT"/>
            </a:endParaRPr>
          </a:p>
          <a:p>
            <a:pPr algn="just" fontAlgn="base"/>
            <a:r>
              <a:rPr lang="it-IT" sz="1600" dirty="0">
                <a:effectLst/>
                <a:latin typeface="Calibri" panose="020F0502020204030204" pitchFamily="34" charset="0"/>
                <a:ea typeface="Times New Roman" panose="02020603050405020304" pitchFamily="18" charset="0"/>
                <a:cs typeface="Arial MT"/>
              </a:rPr>
              <a:t>Una volta raccolte queste informazioni potrete iniziare a prioritizzare il tempo che spendete quotidianamente per le attività che vi danno più soddisfazione e che contribuiscono ai vostri obiettivi.</a:t>
            </a:r>
            <a:endParaRPr lang="it-IT" sz="1600" dirty="0">
              <a:effectLst/>
              <a:latin typeface="Arial MT"/>
              <a:ea typeface="Arial MT"/>
              <a:cs typeface="Arial MT"/>
            </a:endParaRPr>
          </a:p>
          <a:p>
            <a:pPr algn="just" fontAlgn="base"/>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600" dirty="0">
              <a:effectLst/>
              <a:latin typeface="Arial MT"/>
              <a:ea typeface="Arial MT"/>
              <a:cs typeface="Arial MT"/>
            </a:endParaRPr>
          </a:p>
        </p:txBody>
      </p:sp>
    </p:spTree>
    <p:extLst>
      <p:ext uri="{BB962C8B-B14F-4D97-AF65-F5344CB8AC3E}">
        <p14:creationId xmlns:p14="http://schemas.microsoft.com/office/powerpoint/2010/main" val="323358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407810"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2: </a:t>
            </a:r>
            <a:r>
              <a:rPr lang="en-US" sz="2400" dirty="0" err="1">
                <a:solidFill>
                  <a:srgbClr val="EA4E46"/>
                </a:solidFill>
                <a:cs typeface="Abhaya Libre Medium" panose="02000603000000000000" pitchFamily="2" charset="77"/>
              </a:rPr>
              <a:t>Rivaluta</a:t>
            </a:r>
            <a:r>
              <a:rPr lang="en-US" sz="2400" dirty="0">
                <a:solidFill>
                  <a:srgbClr val="EA4E46"/>
                </a:solidFill>
                <a:cs typeface="Abhaya Libre Medium" panose="02000603000000000000" pitchFamily="2" charset="77"/>
              </a:rPr>
              <a:t> e </a:t>
            </a:r>
            <a:r>
              <a:rPr lang="en-US" sz="2400" dirty="0" err="1">
                <a:solidFill>
                  <a:srgbClr val="EA4E46"/>
                </a:solidFill>
                <a:cs typeface="Abhaya Libre Medium" panose="02000603000000000000" pitchFamily="2" charset="77"/>
              </a:rPr>
              <a:t>ri-prioritizza</a:t>
            </a:r>
            <a:endParaRPr lang="en-US" sz="2400" dirty="0">
              <a:solidFill>
                <a:srgbClr val="EA4E46"/>
              </a:solidFill>
              <a:cs typeface="Abhaya Libre Medium" panose="02000603000000000000" pitchFamily="2" charset="77"/>
            </a:endParaRPr>
          </a:p>
        </p:txBody>
      </p:sp>
      <p:sp>
        <p:nvSpPr>
          <p:cNvPr id="11" name="CasellaDiTesto 10">
            <a:extLst>
              <a:ext uri="{FF2B5EF4-FFF2-40B4-BE49-F238E27FC236}">
                <a16:creationId xmlns:a16="http://schemas.microsoft.com/office/drawing/2014/main" id="{A182A0CC-AAE6-15F2-B8C0-6293FD110468}"/>
              </a:ext>
            </a:extLst>
          </p:cNvPr>
          <p:cNvSpPr txBox="1"/>
          <p:nvPr/>
        </p:nvSpPr>
        <p:spPr>
          <a:xfrm>
            <a:off x="762529" y="2961715"/>
            <a:ext cx="10139151" cy="1323439"/>
          </a:xfrm>
          <a:prstGeom prst="rect">
            <a:avLst/>
          </a:prstGeom>
          <a:noFill/>
        </p:spPr>
        <p:txBody>
          <a:bodyPr wrap="square">
            <a:spAutoFit/>
          </a:bodyPr>
          <a:lstStyle/>
          <a:p>
            <a:pPr algn="just" fontAlgn="base"/>
            <a:r>
              <a:rPr lang="it-IT" sz="1600" dirty="0">
                <a:effectLst/>
                <a:latin typeface="Calibri" panose="020F0502020204030204" pitchFamily="34" charset="0"/>
                <a:ea typeface="Times New Roman" panose="02020603050405020304" pitchFamily="18" charset="0"/>
                <a:cs typeface="Arial MT"/>
              </a:rPr>
              <a:t>Una volta che avrete un'idea più precisa di dove il vostro equilibrio tra lavoro e vita privata potrebbe essere maggiormente impattato, </a:t>
            </a:r>
            <a:r>
              <a:rPr lang="it-IT" sz="1600" b="1" dirty="0">
                <a:effectLst/>
                <a:latin typeface="Calibri" panose="020F0502020204030204" pitchFamily="34" charset="0"/>
                <a:ea typeface="Times New Roman" panose="02020603050405020304" pitchFamily="18" charset="0"/>
                <a:cs typeface="Arial MT"/>
              </a:rPr>
              <a:t>dovrete ridefinire le vostre priorità e obiettivi e rivalutare il vostro approccio generale per raggiungerli</a:t>
            </a:r>
            <a:r>
              <a:rPr lang="it-IT" sz="1600" dirty="0">
                <a:effectLst/>
                <a:latin typeface="Calibri" panose="020F0502020204030204" pitchFamily="34" charset="0"/>
                <a:ea typeface="Times New Roman" panose="02020603050405020304" pitchFamily="18" charset="0"/>
                <a:cs typeface="Arial MT"/>
              </a:rPr>
              <a:t>. Durante questa fase, identificate ciò che è più significativo per voi e perché, ma considerate anche le alternative per perseguirli nella vostra vita. </a:t>
            </a:r>
            <a:endParaRPr lang="it-IT" sz="1600" dirty="0">
              <a:effectLst/>
              <a:latin typeface="Arial MT"/>
              <a:ea typeface="Arial MT"/>
              <a:cs typeface="Arial MT"/>
            </a:endParaRPr>
          </a:p>
          <a:p>
            <a:pPr algn="just" fontAlgn="base"/>
            <a:endParaRPr lang="it-IT" sz="1600" dirty="0">
              <a:effectLst/>
              <a:latin typeface="Arial MT"/>
              <a:ea typeface="Arial MT"/>
              <a:cs typeface="Arial MT"/>
            </a:endParaRPr>
          </a:p>
        </p:txBody>
      </p:sp>
      <p:sp>
        <p:nvSpPr>
          <p:cNvPr id="12" name="CasellaDiTesto 11">
            <a:extLst>
              <a:ext uri="{FF2B5EF4-FFF2-40B4-BE49-F238E27FC236}">
                <a16:creationId xmlns:a16="http://schemas.microsoft.com/office/drawing/2014/main" id="{F980A29A-D331-A92A-1235-9E20D85EB410}"/>
              </a:ext>
            </a:extLst>
          </p:cNvPr>
          <p:cNvSpPr txBox="1"/>
          <p:nvPr/>
        </p:nvSpPr>
        <p:spPr>
          <a:xfrm>
            <a:off x="2306320" y="4083231"/>
            <a:ext cx="10310617" cy="2092881"/>
          </a:xfrm>
          <a:prstGeom prst="rect">
            <a:avLst/>
          </a:prstGeom>
          <a:noFill/>
        </p:spPr>
        <p:txBody>
          <a:bodyPr wrap="square">
            <a:spAutoFit/>
          </a:bodyPr>
          <a:lstStyle/>
          <a:p>
            <a:pPr algn="just" fontAlgn="base"/>
            <a:r>
              <a:rPr lang="it-IT" sz="1600" dirty="0">
                <a:effectLst/>
                <a:latin typeface="Calibri" panose="020F0502020204030204" pitchFamily="34" charset="0"/>
                <a:ea typeface="Times New Roman" panose="02020603050405020304" pitchFamily="18" charset="0"/>
                <a:cs typeface="Arial MT"/>
              </a:rPr>
              <a:t>Durante questa fase, alcune domande che potreste porvi sono: </a:t>
            </a:r>
            <a:endParaRPr lang="it-IT" sz="1600" dirty="0">
              <a:effectLst/>
              <a:latin typeface="Arial MT"/>
              <a:ea typeface="Arial MT"/>
              <a:cs typeface="Arial MT"/>
            </a:endParaRPr>
          </a:p>
          <a:p>
            <a:pPr algn="just" fontAlgn="base"/>
            <a:r>
              <a:rPr lang="it-IT" sz="1600" dirty="0">
                <a:effectLst/>
                <a:latin typeface="Calibri" panose="020F0502020204030204" pitchFamily="34" charset="0"/>
                <a:ea typeface="Times New Roman" panose="02020603050405020304" pitchFamily="18" charset="0"/>
                <a:cs typeface="Arial MT"/>
              </a:rPr>
              <a:t> </a:t>
            </a:r>
            <a:endParaRPr lang="it-IT" sz="1600" dirty="0">
              <a:effectLst/>
              <a:latin typeface="Arial MT"/>
              <a:ea typeface="Arial MT"/>
              <a:cs typeface="Arial MT"/>
            </a:endParaRPr>
          </a:p>
          <a:p>
            <a:pPr marL="285750" indent="-285750" algn="just" fontAlgn="base">
              <a:buFont typeface="Courier New" panose="02070309020205020404" pitchFamily="49" charset="0"/>
              <a:buChar char="o"/>
            </a:pPr>
            <a:r>
              <a:rPr lang="it-IT" sz="1600" dirty="0">
                <a:effectLst/>
                <a:latin typeface="Calibri" panose="020F0502020204030204" pitchFamily="34" charset="0"/>
                <a:ea typeface="Times New Roman" panose="02020603050405020304" pitchFamily="18" charset="0"/>
                <a:cs typeface="Arial MT"/>
              </a:rPr>
              <a:t> Che cosa è veramente importante per me e lo sto facendo abbastanza? </a:t>
            </a:r>
            <a:endParaRPr lang="it-IT" sz="1600" dirty="0">
              <a:latin typeface="Arial MT"/>
              <a:ea typeface="Times New Roman" panose="02020603050405020304" pitchFamily="18" charset="0"/>
              <a:cs typeface="Arial MT"/>
            </a:endParaRPr>
          </a:p>
          <a:p>
            <a:pPr marL="285750" indent="-285750" algn="just" fontAlgn="base">
              <a:buFont typeface="Courier New" panose="02070309020205020404" pitchFamily="49" charset="0"/>
              <a:buChar char="o"/>
            </a:pPr>
            <a:r>
              <a:rPr lang="it-IT" sz="1600" dirty="0">
                <a:effectLst/>
                <a:latin typeface="Calibri" panose="020F0502020204030204" pitchFamily="34" charset="0"/>
                <a:ea typeface="Times New Roman" panose="02020603050405020304" pitchFamily="18" charset="0"/>
                <a:cs typeface="Arial MT"/>
              </a:rPr>
              <a:t> Dove posso scendere a compromessi? Dove non posso? Dove ho fatto troppi compromessi?</a:t>
            </a:r>
            <a:endParaRPr lang="it-IT" sz="1600" dirty="0">
              <a:latin typeface="Arial MT"/>
              <a:ea typeface="Times New Roman" panose="02020603050405020304" pitchFamily="18" charset="0"/>
              <a:cs typeface="Arial MT"/>
            </a:endParaRPr>
          </a:p>
          <a:p>
            <a:pPr marL="285750" indent="-285750" algn="just" fontAlgn="base">
              <a:buFont typeface="Courier New" panose="02070309020205020404" pitchFamily="49" charset="0"/>
              <a:buChar char="o"/>
            </a:pPr>
            <a:r>
              <a:rPr lang="it-IT" sz="1600" dirty="0">
                <a:effectLst/>
                <a:latin typeface="Calibri" panose="020F0502020204030204" pitchFamily="34" charset="0"/>
                <a:ea typeface="Times New Roman" panose="02020603050405020304" pitchFamily="18" charset="0"/>
                <a:cs typeface="Arial MT"/>
              </a:rPr>
              <a:t>Quali sono le azioni alternative che posso intraprendere per assicurarmi di dedicare abbastanza </a:t>
            </a:r>
          </a:p>
          <a:p>
            <a:pPr algn="just" fontAlgn="base"/>
            <a:r>
              <a:rPr lang="it-IT" sz="1600" dirty="0">
                <a:latin typeface="Calibri" panose="020F0502020204030204" pitchFamily="34" charset="0"/>
                <a:ea typeface="Times New Roman" panose="02020603050405020304" pitchFamily="18" charset="0"/>
                <a:cs typeface="Arial MT"/>
              </a:rPr>
              <a:t>       </a:t>
            </a:r>
            <a:r>
              <a:rPr lang="it-IT" sz="1600" dirty="0">
                <a:effectLst/>
                <a:latin typeface="Calibri" panose="020F0502020204030204" pitchFamily="34" charset="0"/>
                <a:ea typeface="Times New Roman" panose="02020603050405020304" pitchFamily="18" charset="0"/>
                <a:cs typeface="Arial MT"/>
              </a:rPr>
              <a:t>tempo ed energia ai miei obiettivi e alle mie relazioni?</a:t>
            </a:r>
            <a:endParaRPr lang="it-IT" sz="1600" dirty="0">
              <a:latin typeface="Arial MT"/>
              <a:ea typeface="Times New Roman" panose="02020603050405020304" pitchFamily="18" charset="0"/>
              <a:cs typeface="Arial MT"/>
            </a:endParaRPr>
          </a:p>
          <a:p>
            <a:pPr marL="285750" indent="-285750" algn="just" fontAlgn="base">
              <a:buFont typeface="Courier New" panose="02070309020205020404" pitchFamily="49" charset="0"/>
              <a:buChar char="o"/>
            </a:pPr>
            <a:r>
              <a:rPr lang="it-IT" sz="1600" dirty="0">
                <a:effectLst/>
                <a:latin typeface="Calibri" panose="020F0502020204030204" pitchFamily="34" charset="0"/>
                <a:ea typeface="Times New Roman" panose="02020603050405020304" pitchFamily="18" charset="0"/>
                <a:cs typeface="Arial MT"/>
              </a:rPr>
              <a:t>Dove posso combinare le mie responsabilità in modo da onorarne più di una contemporaneamente?</a:t>
            </a:r>
            <a:endParaRPr lang="it-IT" sz="1600" dirty="0">
              <a:effectLst/>
              <a:latin typeface="Arial MT"/>
              <a:ea typeface="Arial MT"/>
              <a:cs typeface="Arial MT"/>
            </a:endParaRPr>
          </a:p>
          <a:p>
            <a:pPr lvl="2" algn="just" fontAlgn="base"/>
            <a:endParaRPr lang="it-IT" dirty="0"/>
          </a:p>
        </p:txBody>
      </p:sp>
      <p:sp>
        <p:nvSpPr>
          <p:cNvPr id="13" name="Hexágono 12">
            <a:extLst>
              <a:ext uri="{FF2B5EF4-FFF2-40B4-BE49-F238E27FC236}">
                <a16:creationId xmlns:a16="http://schemas.microsoft.com/office/drawing/2014/main"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1994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407810"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2: </a:t>
            </a:r>
            <a:r>
              <a:rPr lang="en-US" sz="2400" dirty="0" err="1">
                <a:solidFill>
                  <a:srgbClr val="EA4E46"/>
                </a:solidFill>
                <a:cs typeface="Abhaya Libre Medium" panose="02000603000000000000" pitchFamily="2" charset="77"/>
              </a:rPr>
              <a:t>Rivaluta</a:t>
            </a:r>
            <a:r>
              <a:rPr lang="en-US" sz="2400" dirty="0">
                <a:solidFill>
                  <a:srgbClr val="EA4E46"/>
                </a:solidFill>
                <a:cs typeface="Abhaya Libre Medium" panose="02000603000000000000" pitchFamily="2" charset="77"/>
              </a:rPr>
              <a:t> e </a:t>
            </a:r>
            <a:r>
              <a:rPr lang="en-US" sz="2400" dirty="0" err="1">
                <a:solidFill>
                  <a:srgbClr val="EA4E46"/>
                </a:solidFill>
                <a:cs typeface="Abhaya Libre Medium" panose="02000603000000000000" pitchFamily="2" charset="77"/>
              </a:rPr>
              <a:t>ri-prioritizza</a:t>
            </a:r>
            <a:endParaRPr lang="en-US" sz="2400" dirty="0">
              <a:solidFill>
                <a:srgbClr val="EA4E46"/>
              </a:solidFill>
              <a:cs typeface="Abhaya Libre Medium" panose="02000603000000000000" pitchFamily="2" charset="77"/>
            </a:endParaRPr>
          </a:p>
        </p:txBody>
      </p:sp>
      <p:sp>
        <p:nvSpPr>
          <p:cNvPr id="11" name="CasellaDiTesto 10">
            <a:extLst>
              <a:ext uri="{FF2B5EF4-FFF2-40B4-BE49-F238E27FC236}">
                <a16:creationId xmlns:a16="http://schemas.microsoft.com/office/drawing/2014/main" id="{A182A0CC-AAE6-15F2-B8C0-6293FD110468}"/>
              </a:ext>
            </a:extLst>
          </p:cNvPr>
          <p:cNvSpPr txBox="1"/>
          <p:nvPr/>
        </p:nvSpPr>
        <p:spPr>
          <a:xfrm>
            <a:off x="956459" y="3111666"/>
            <a:ext cx="10139151" cy="1723549"/>
          </a:xfrm>
          <a:prstGeom prst="rect">
            <a:avLst/>
          </a:prstGeom>
          <a:noFill/>
        </p:spPr>
        <p:txBody>
          <a:bodyPr wrap="square">
            <a:spAutoFit/>
          </a:bodyPr>
          <a:lstStyle/>
          <a:p>
            <a:pPr algn="just" fontAlgn="base"/>
            <a:r>
              <a:rPr lang="it-IT" sz="1800" b="1" dirty="0">
                <a:effectLst/>
                <a:latin typeface="Calibri" panose="020F0502020204030204" pitchFamily="34" charset="0"/>
                <a:ea typeface="Arial MT"/>
                <a:cs typeface="Arial MT"/>
              </a:rPr>
              <a:t>In pratica:</a:t>
            </a:r>
          </a:p>
          <a:p>
            <a:pPr algn="just" fontAlgn="base"/>
            <a:endParaRPr lang="it-IT" b="1" dirty="0">
              <a:latin typeface="Calibri" panose="020F0502020204030204" pitchFamily="34" charset="0"/>
              <a:ea typeface="Arial MT"/>
              <a:cs typeface="Arial MT"/>
            </a:endParaRPr>
          </a:p>
          <a:p>
            <a:pPr marL="342900" lvl="0" indent="-342900" algn="just" fontAlgn="base">
              <a:buFont typeface="+mj-lt"/>
              <a:buAutoNum type="alphaLcParenR"/>
            </a:pPr>
            <a:r>
              <a:rPr lang="it-IT" sz="1800" b="1" i="1" dirty="0">
                <a:effectLst/>
                <a:latin typeface="Calibri" panose="020F0502020204030204" pitchFamily="34" charset="0"/>
                <a:ea typeface="Times New Roman" panose="02020603050405020304" pitchFamily="18" charset="0"/>
                <a:cs typeface="Arial MT"/>
              </a:rPr>
              <a:t>Scrivi la lista delle tue attività quotidiane ricorrenti</a:t>
            </a:r>
            <a:r>
              <a:rPr lang="it-IT" b="1" i="1" dirty="0">
                <a:latin typeface="Arial MT"/>
                <a:ea typeface="Times New Roman" panose="02020603050405020304" pitchFamily="18" charset="0"/>
                <a:cs typeface="Arial MT"/>
              </a:rPr>
              <a:t>: </a:t>
            </a:r>
            <a:r>
              <a:rPr lang="it-IT" dirty="0">
                <a:latin typeface="Calibri" panose="020F0502020204030204" pitchFamily="34" charset="0"/>
                <a:ea typeface="Times New Roman" panose="02020603050405020304" pitchFamily="18" charset="0"/>
                <a:cs typeface="Arial MT"/>
              </a:rPr>
              <a:t>s</a:t>
            </a:r>
            <a:r>
              <a:rPr lang="it-IT" sz="1800" dirty="0">
                <a:effectLst/>
                <a:latin typeface="Calibri" panose="020F0502020204030204" pitchFamily="34" charset="0"/>
                <a:ea typeface="Times New Roman" panose="02020603050405020304" pitchFamily="18" charset="0"/>
                <a:cs typeface="Arial MT"/>
              </a:rPr>
              <a:t>iate onesti e tenete traccia di ogni attività. Ad esempio: fare colazione, fare la spesa, andare a piedi al lavoro, rispondere alle email ecc... La chiave è ottenere un'istantanea chiara di come si sta spendendo il proprio tempo.</a:t>
            </a:r>
            <a:endParaRPr lang="it-IT" sz="1800" dirty="0">
              <a:effectLst/>
              <a:latin typeface="Arial MT"/>
              <a:ea typeface="Arial MT"/>
              <a:cs typeface="Arial MT"/>
            </a:endParaRPr>
          </a:p>
          <a:p>
            <a:pPr algn="just" fontAlgn="base"/>
            <a:endParaRPr lang="it-IT" sz="1600" b="1" dirty="0">
              <a:effectLst/>
              <a:latin typeface="Arial MT"/>
              <a:ea typeface="Arial MT"/>
              <a:cs typeface="Arial MT"/>
            </a:endParaRPr>
          </a:p>
        </p:txBody>
      </p:sp>
      <p:sp>
        <p:nvSpPr>
          <p:cNvPr id="13" name="Hexágono 12">
            <a:extLst>
              <a:ext uri="{FF2B5EF4-FFF2-40B4-BE49-F238E27FC236}">
                <a16:creationId xmlns:a16="http://schemas.microsoft.com/office/drawing/2014/main"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39328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407810"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2: </a:t>
            </a:r>
            <a:r>
              <a:rPr lang="en-US" sz="2400" dirty="0" err="1">
                <a:solidFill>
                  <a:srgbClr val="EA4E46"/>
                </a:solidFill>
                <a:cs typeface="Abhaya Libre Medium" panose="02000603000000000000" pitchFamily="2" charset="77"/>
              </a:rPr>
              <a:t>Rivaluta</a:t>
            </a:r>
            <a:r>
              <a:rPr lang="en-US" sz="2400" dirty="0">
                <a:solidFill>
                  <a:srgbClr val="EA4E46"/>
                </a:solidFill>
                <a:cs typeface="Abhaya Libre Medium" panose="02000603000000000000" pitchFamily="2" charset="77"/>
              </a:rPr>
              <a:t> e </a:t>
            </a:r>
            <a:r>
              <a:rPr lang="en-US" sz="2400" dirty="0" err="1">
                <a:solidFill>
                  <a:srgbClr val="EA4E46"/>
                </a:solidFill>
                <a:cs typeface="Abhaya Libre Medium" panose="02000603000000000000" pitchFamily="2" charset="77"/>
              </a:rPr>
              <a:t>ri-prioritizza</a:t>
            </a:r>
            <a:endParaRPr lang="en-US" sz="2400" dirty="0">
              <a:solidFill>
                <a:srgbClr val="EA4E46"/>
              </a:solidFill>
              <a:cs typeface="Abhaya Libre Medium" panose="02000603000000000000" pitchFamily="2" charset="77"/>
            </a:endParaRPr>
          </a:p>
        </p:txBody>
      </p:sp>
      <p:sp>
        <p:nvSpPr>
          <p:cNvPr id="13" name="Hexágono 12">
            <a:extLst>
              <a:ext uri="{FF2B5EF4-FFF2-40B4-BE49-F238E27FC236}">
                <a16:creationId xmlns:a16="http://schemas.microsoft.com/office/drawing/2014/main"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 name="CasellaDiTesto 2">
            <a:extLst>
              <a:ext uri="{FF2B5EF4-FFF2-40B4-BE49-F238E27FC236}">
                <a16:creationId xmlns:a16="http://schemas.microsoft.com/office/drawing/2014/main" id="{9118A4E3-4B79-3949-5FB5-21AFC5A5B8D1}"/>
              </a:ext>
            </a:extLst>
          </p:cNvPr>
          <p:cNvSpPr txBox="1"/>
          <p:nvPr/>
        </p:nvSpPr>
        <p:spPr>
          <a:xfrm>
            <a:off x="735346" y="2668264"/>
            <a:ext cx="5756893" cy="2862322"/>
          </a:xfrm>
          <a:prstGeom prst="rect">
            <a:avLst/>
          </a:prstGeom>
          <a:noFill/>
        </p:spPr>
        <p:txBody>
          <a:bodyPr wrap="square">
            <a:spAutoFit/>
          </a:bodyPr>
          <a:lstStyle/>
          <a:p>
            <a:pPr algn="just" fontAlgn="base"/>
            <a:endParaRPr lang="it-IT" dirty="0">
              <a:latin typeface="Arial MT"/>
              <a:ea typeface="Arial MT"/>
              <a:cs typeface="Arial MT"/>
            </a:endParaRPr>
          </a:p>
          <a:p>
            <a:pPr marL="342900" indent="-342900" algn="just" fontAlgn="base">
              <a:buFont typeface="+mj-lt"/>
              <a:buAutoNum type="alphaLcParenR" startAt="2"/>
            </a:pPr>
            <a:r>
              <a:rPr lang="it-IT" sz="1800" b="1" i="1" dirty="0">
                <a:effectLst/>
                <a:latin typeface="Calibri" panose="020F0502020204030204" pitchFamily="34" charset="0"/>
                <a:ea typeface="Arial MT"/>
                <a:cs typeface="Arial MT"/>
              </a:rPr>
              <a:t> </a:t>
            </a:r>
            <a:r>
              <a:rPr lang="it-IT" sz="1800" b="1" i="1" dirty="0">
                <a:effectLst/>
                <a:latin typeface="Calibri" panose="020F0502020204030204" pitchFamily="34" charset="0"/>
                <a:ea typeface="Times New Roman" panose="02020603050405020304" pitchFamily="18" charset="0"/>
                <a:cs typeface="Arial MT"/>
              </a:rPr>
              <a:t>Distinguete le cose urgenti da quelle importanti: </a:t>
            </a:r>
            <a:r>
              <a:rPr lang="it-IT" b="1" i="1" dirty="0">
                <a:latin typeface="Arial MT"/>
                <a:ea typeface="Times New Roman" panose="02020603050405020304" pitchFamily="18" charset="0"/>
                <a:cs typeface="Arial MT"/>
              </a:rPr>
              <a:t> </a:t>
            </a:r>
            <a:r>
              <a:rPr lang="it-IT" sz="1800" dirty="0">
                <a:effectLst/>
                <a:latin typeface="Calibri" panose="020F0502020204030204" pitchFamily="34" charset="0"/>
                <a:ea typeface="Times New Roman" panose="02020603050405020304" pitchFamily="18" charset="0"/>
                <a:cs typeface="Arial MT"/>
              </a:rPr>
              <a:t>prendete l'elenco delle attività e classificatele in base al loro livello di urgenza e importanza. Il modo più semplice per farlo è utilizzare la Matrice decisionale di Eisenhower, una semplice griglia a quattro caselle creata dall'ex presidente degli Stati Uniti Dwight D. Eisenhower. Prendi le tue attività quotidiane e posizionale all’interno del riquadro più adatto.</a:t>
            </a:r>
            <a:endParaRPr lang="it-IT" sz="1800" dirty="0">
              <a:effectLst/>
              <a:latin typeface="Arial MT"/>
              <a:ea typeface="Arial MT"/>
              <a:cs typeface="Arial MT"/>
            </a:endParaRPr>
          </a:p>
          <a:p>
            <a:pPr marL="342900" lvl="0" indent="-342900" algn="just" fontAlgn="base">
              <a:buFont typeface="+mj-lt"/>
              <a:buAutoNum type="alphaLcParenR" startAt="2"/>
            </a:pPr>
            <a:endParaRPr lang="it-IT" sz="1800" dirty="0">
              <a:effectLst/>
              <a:latin typeface="Arial MT"/>
              <a:ea typeface="Arial MT"/>
              <a:cs typeface="Arial MT"/>
            </a:endParaRPr>
          </a:p>
        </p:txBody>
      </p:sp>
      <p:pic>
        <p:nvPicPr>
          <p:cNvPr id="5" name="Immagine 4">
            <a:extLst>
              <a:ext uri="{FF2B5EF4-FFF2-40B4-BE49-F238E27FC236}">
                <a16:creationId xmlns:a16="http://schemas.microsoft.com/office/drawing/2014/main" id="{863C25CA-C235-1FB7-884C-8AC5F13FE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9388" y="2407507"/>
            <a:ext cx="4547266" cy="3411762"/>
          </a:xfrm>
          <a:prstGeom prst="rect">
            <a:avLst/>
          </a:prstGeom>
        </p:spPr>
      </p:pic>
    </p:spTree>
    <p:extLst>
      <p:ext uri="{BB962C8B-B14F-4D97-AF65-F5344CB8AC3E}">
        <p14:creationId xmlns:p14="http://schemas.microsoft.com/office/powerpoint/2010/main" val="249905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407810"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2: </a:t>
            </a:r>
            <a:r>
              <a:rPr lang="en-US" sz="2400" dirty="0" err="1">
                <a:solidFill>
                  <a:srgbClr val="EA4E46"/>
                </a:solidFill>
                <a:cs typeface="Abhaya Libre Medium" panose="02000603000000000000" pitchFamily="2" charset="77"/>
              </a:rPr>
              <a:t>Rivaluta</a:t>
            </a:r>
            <a:r>
              <a:rPr lang="en-US" sz="2400" dirty="0">
                <a:solidFill>
                  <a:srgbClr val="EA4E46"/>
                </a:solidFill>
                <a:cs typeface="Abhaya Libre Medium" panose="02000603000000000000" pitchFamily="2" charset="77"/>
              </a:rPr>
              <a:t> e </a:t>
            </a:r>
            <a:r>
              <a:rPr lang="en-US" sz="2400" dirty="0" err="1">
                <a:solidFill>
                  <a:srgbClr val="EA4E46"/>
                </a:solidFill>
                <a:cs typeface="Abhaya Libre Medium" panose="02000603000000000000" pitchFamily="2" charset="77"/>
              </a:rPr>
              <a:t>ri-prioritizza</a:t>
            </a:r>
            <a:endParaRPr lang="en-US" sz="2400" dirty="0">
              <a:solidFill>
                <a:srgbClr val="EA4E46"/>
              </a:solidFill>
              <a:cs typeface="Abhaya Libre Medium" panose="02000603000000000000" pitchFamily="2" charset="77"/>
            </a:endParaRPr>
          </a:p>
        </p:txBody>
      </p:sp>
      <p:sp>
        <p:nvSpPr>
          <p:cNvPr id="11" name="CasellaDiTesto 10">
            <a:extLst>
              <a:ext uri="{FF2B5EF4-FFF2-40B4-BE49-F238E27FC236}">
                <a16:creationId xmlns:a16="http://schemas.microsoft.com/office/drawing/2014/main" id="{A182A0CC-AAE6-15F2-B8C0-6293FD110468}"/>
              </a:ext>
            </a:extLst>
          </p:cNvPr>
          <p:cNvSpPr txBox="1"/>
          <p:nvPr/>
        </p:nvSpPr>
        <p:spPr>
          <a:xfrm>
            <a:off x="762529" y="2789267"/>
            <a:ext cx="10139151" cy="1446550"/>
          </a:xfrm>
          <a:prstGeom prst="rect">
            <a:avLst/>
          </a:prstGeom>
          <a:noFill/>
        </p:spPr>
        <p:txBody>
          <a:bodyPr wrap="square">
            <a:spAutoFit/>
          </a:bodyPr>
          <a:lstStyle/>
          <a:p>
            <a:pPr algn="just" fontAlgn="base"/>
            <a:endParaRPr lang="it-IT" b="1" dirty="0">
              <a:latin typeface="Calibri" panose="020F0502020204030204" pitchFamily="34" charset="0"/>
              <a:ea typeface="Arial MT"/>
              <a:cs typeface="Arial MT"/>
            </a:endParaRPr>
          </a:p>
          <a:p>
            <a:pPr marL="342900" indent="-342900" algn="just" fontAlgn="base">
              <a:buFont typeface="+mj-lt"/>
              <a:buAutoNum type="alphaLcParenR" startAt="3"/>
            </a:pPr>
            <a:r>
              <a:rPr lang="it-IT" b="1" i="1" dirty="0">
                <a:latin typeface="Calibri" panose="020F0502020204030204" pitchFamily="34" charset="0"/>
                <a:ea typeface="Arial MT"/>
                <a:cs typeface="Arial MT"/>
              </a:rPr>
              <a:t>Create il vostro programma ideale: </a:t>
            </a:r>
            <a:r>
              <a:rPr lang="it-IT" sz="1800" dirty="0">
                <a:effectLst/>
                <a:latin typeface="Calibri" panose="020F0502020204030204" pitchFamily="34" charset="0"/>
                <a:ea typeface="Times New Roman" panose="02020603050405020304" pitchFamily="18" charset="0"/>
                <a:cs typeface="Arial MT"/>
              </a:rPr>
              <a:t>Riducete, scartate o delegate il maggior numero possibile di attività "urgenti e non importanti" e poi create un programma della vostra settimana lavorativa ideale.</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pPr marL="400050" indent="-400050" algn="just" fontAlgn="base">
              <a:buFont typeface="+mj-lt"/>
              <a:buAutoNum type="alphaLcParenR" startAt="3"/>
            </a:pPr>
            <a:endParaRPr lang="it-IT" sz="1600" b="1" dirty="0">
              <a:effectLst/>
              <a:latin typeface="Arial MT"/>
              <a:ea typeface="Arial MT"/>
              <a:cs typeface="Arial MT"/>
            </a:endParaRPr>
          </a:p>
        </p:txBody>
      </p:sp>
      <p:sp>
        <p:nvSpPr>
          <p:cNvPr id="13" name="Hexágono 12">
            <a:extLst>
              <a:ext uri="{FF2B5EF4-FFF2-40B4-BE49-F238E27FC236}">
                <a16:creationId xmlns:a16="http://schemas.microsoft.com/office/drawing/2014/main"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CasellaDiTesto 1">
            <a:extLst>
              <a:ext uri="{FF2B5EF4-FFF2-40B4-BE49-F238E27FC236}">
                <a16:creationId xmlns:a16="http://schemas.microsoft.com/office/drawing/2014/main" id="{EB64F11F-4F6F-4B24-9F39-B15F7F3F8F11}"/>
              </a:ext>
            </a:extLst>
          </p:cNvPr>
          <p:cNvSpPr txBox="1"/>
          <p:nvPr/>
        </p:nvSpPr>
        <p:spPr>
          <a:xfrm>
            <a:off x="1881383" y="3843362"/>
            <a:ext cx="10310617" cy="1754326"/>
          </a:xfrm>
          <a:prstGeom prst="rect">
            <a:avLst/>
          </a:prstGeom>
          <a:noFill/>
        </p:spPr>
        <p:txBody>
          <a:bodyPr wrap="square">
            <a:spAutoFit/>
          </a:bodyPr>
          <a:lstStyle/>
          <a:p>
            <a:r>
              <a:rPr lang="it-IT" dirty="0">
                <a:latin typeface="Calibri" panose="020F0502020204030204" pitchFamily="34" charset="0"/>
                <a:ea typeface="Arial MT"/>
              </a:rPr>
              <a:t>Alcune domande che potreste porvi sono</a:t>
            </a:r>
            <a:r>
              <a:rPr lang="it-IT" sz="1800" dirty="0">
                <a:effectLst/>
                <a:latin typeface="Calibri" panose="020F0502020204030204" pitchFamily="34" charset="0"/>
                <a:ea typeface="Arial MT"/>
              </a:rPr>
              <a:t>: </a:t>
            </a:r>
          </a:p>
          <a:p>
            <a:endParaRPr lang="it-IT" sz="1800" dirty="0">
              <a:effectLst/>
              <a:latin typeface="Calibri" panose="020F0502020204030204" pitchFamily="34" charset="0"/>
              <a:ea typeface="Arial MT"/>
            </a:endParaRPr>
          </a:p>
          <a:p>
            <a:pPr marL="285750" indent="-285750" algn="just" fontAlgn="base">
              <a:buFont typeface="Courier New" panose="02070309020205020404" pitchFamily="49" charset="0"/>
              <a:buChar char="o"/>
            </a:pPr>
            <a:r>
              <a:rPr lang="it-IT" sz="1800" dirty="0">
                <a:effectLst/>
                <a:latin typeface="Calibri" panose="020F0502020204030204" pitchFamily="34" charset="0"/>
                <a:ea typeface="Times New Roman" panose="02020603050405020304" pitchFamily="18" charset="0"/>
                <a:cs typeface="Arial MT"/>
              </a:rPr>
              <a:t>Cosa faccio nei vari momenti della giornata?</a:t>
            </a:r>
          </a:p>
          <a:p>
            <a:pPr marL="285750" indent="-285750" algn="just" fontAlgn="base">
              <a:buFont typeface="Courier New" panose="02070309020205020404" pitchFamily="49" charset="0"/>
              <a:buChar char="o"/>
            </a:pPr>
            <a:r>
              <a:rPr lang="it-IT" sz="1800" dirty="0">
                <a:effectLst/>
                <a:latin typeface="Calibri" panose="020F0502020204030204" pitchFamily="34" charset="0"/>
                <a:ea typeface="Times New Roman" panose="02020603050405020304" pitchFamily="18" charset="0"/>
                <a:cs typeface="Arial MT"/>
              </a:rPr>
              <a:t>Contribuisce a qualche obiettivo più grande o serve solo a risolvere le contingenze? </a:t>
            </a:r>
          </a:p>
          <a:p>
            <a:pPr marL="285750" indent="-285750" algn="just" fontAlgn="base">
              <a:buFont typeface="Courier New" panose="02070309020205020404" pitchFamily="49" charset="0"/>
              <a:buChar char="o"/>
            </a:pPr>
            <a:r>
              <a:rPr lang="it-IT" dirty="0">
                <a:latin typeface="Calibri" panose="020F0502020204030204" pitchFamily="34" charset="0"/>
                <a:ea typeface="Times New Roman" panose="02020603050405020304" pitchFamily="18" charset="0"/>
                <a:cs typeface="Arial MT"/>
              </a:rPr>
              <a:t>Ho</a:t>
            </a:r>
            <a:r>
              <a:rPr lang="it-IT" sz="1800" dirty="0">
                <a:effectLst/>
                <a:latin typeface="Calibri" panose="020F0502020204030204" pitchFamily="34" charset="0"/>
                <a:ea typeface="Times New Roman" panose="02020603050405020304" pitchFamily="18" charset="0"/>
                <a:cs typeface="Arial MT"/>
              </a:rPr>
              <a:t> previsto del tempo per le attività non lavorative o per le le cose che mi piacciono?</a:t>
            </a:r>
            <a:endParaRPr lang="it-IT" sz="1800" dirty="0">
              <a:effectLst/>
              <a:latin typeface="Arial MT"/>
              <a:ea typeface="Arial MT"/>
              <a:cs typeface="Arial MT"/>
            </a:endParaRPr>
          </a:p>
          <a:p>
            <a:pPr marL="285750" indent="-285750" algn="just" fontAlgn="base">
              <a:buFont typeface="Courier New" panose="02070309020205020404" pitchFamily="49" charset="0"/>
              <a:buChar char="o"/>
            </a:pPr>
            <a:endParaRPr lang="it-IT" dirty="0">
              <a:latin typeface="Arial MT"/>
              <a:ea typeface="Times New Roman" panose="02020603050405020304" pitchFamily="18" charset="0"/>
              <a:cs typeface="Arial MT"/>
            </a:endParaRPr>
          </a:p>
        </p:txBody>
      </p:sp>
    </p:spTree>
    <p:extLst>
      <p:ext uri="{BB962C8B-B14F-4D97-AF65-F5344CB8AC3E}">
        <p14:creationId xmlns:p14="http://schemas.microsoft.com/office/powerpoint/2010/main" val="411167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A1A93D8-94C5-0D15-38A4-0363CD976E15}"/>
              </a:ext>
            </a:extLst>
          </p:cNvPr>
          <p:cNvSpPr/>
          <p:nvPr/>
        </p:nvSpPr>
        <p:spPr>
          <a:xfrm>
            <a:off x="467679" y="1428954"/>
            <a:ext cx="4786695" cy="369332"/>
          </a:xfrm>
          <a:prstGeom prst="rect">
            <a:avLst/>
          </a:prstGeom>
        </p:spPr>
        <p:txBody>
          <a:bodyPr wrap="none">
            <a:spAutoFit/>
          </a:bodyPr>
          <a:lstStyle/>
          <a:p>
            <a:pPr algn="just"/>
            <a:r>
              <a:rPr lang="en-GB" dirty="0">
                <a:ea typeface="Calibri" panose="020F0502020204030204" pitchFamily="34" charset="0"/>
                <a:cs typeface="Times New Roman" panose="02020603050405020304" pitchFamily="18" charset="0"/>
              </a:rPr>
              <a:t>A </a:t>
            </a:r>
            <a:r>
              <a:rPr lang="en-GB" dirty="0" err="1">
                <a:ea typeface="Calibri" panose="020F0502020204030204" pitchFamily="34" charset="0"/>
                <a:cs typeface="Times New Roman" panose="02020603050405020304" pitchFamily="18" charset="0"/>
              </a:rPr>
              <a:t>conclusione</a:t>
            </a:r>
            <a:r>
              <a:rPr lang="en-GB" dirty="0">
                <a:ea typeface="Calibri" panose="020F0502020204030204" pitchFamily="34" charset="0"/>
                <a:cs typeface="Times New Roman" panose="02020603050405020304" pitchFamily="18" charset="0"/>
              </a:rPr>
              <a:t> di </a:t>
            </a:r>
            <a:r>
              <a:rPr lang="en-GB" dirty="0" err="1">
                <a:ea typeface="Calibri" panose="020F0502020204030204" pitchFamily="34" charset="0"/>
                <a:cs typeface="Times New Roman" panose="02020603050405020304" pitchFamily="18" charset="0"/>
              </a:rPr>
              <a:t>questo</a:t>
            </a:r>
            <a:r>
              <a:rPr lang="en-GB" dirty="0">
                <a:ea typeface="Calibri" panose="020F0502020204030204" pitchFamily="34" charset="0"/>
                <a:cs typeface="Times New Roman" panose="02020603050405020304" pitchFamily="18" charset="0"/>
              </a:rPr>
              <a:t> modulo </a:t>
            </a:r>
            <a:r>
              <a:rPr lang="en-GB" dirty="0" err="1">
                <a:ea typeface="Calibri" panose="020F0502020204030204" pitchFamily="34" charset="0"/>
                <a:cs typeface="Times New Roman" panose="02020603050405020304" pitchFamily="18" charset="0"/>
              </a:rPr>
              <a:t>sarai</a:t>
            </a:r>
            <a:r>
              <a:rPr lang="en-GB" dirty="0">
                <a:ea typeface="Calibri" panose="020F0502020204030204" pitchFamily="34" charset="0"/>
                <a:cs typeface="Times New Roman" panose="02020603050405020304" pitchFamily="18" charset="0"/>
              </a:rPr>
              <a:t> in </a:t>
            </a:r>
            <a:r>
              <a:rPr lang="en-GB" dirty="0" err="1">
                <a:ea typeface="Calibri" panose="020F0502020204030204" pitchFamily="34" charset="0"/>
                <a:cs typeface="Times New Roman" panose="02020603050405020304" pitchFamily="18" charset="0"/>
              </a:rPr>
              <a:t>grado</a:t>
            </a:r>
            <a:r>
              <a:rPr lang="en-GB" dirty="0">
                <a:ea typeface="Calibri" panose="020F0502020204030204" pitchFamily="34" charset="0"/>
                <a:cs typeface="Times New Roman" panose="02020603050405020304" pitchFamily="18" charset="0"/>
              </a:rPr>
              <a:t> di:</a:t>
            </a:r>
          </a:p>
        </p:txBody>
      </p:sp>
      <p:sp>
        <p:nvSpPr>
          <p:cNvPr id="7" name="CuadroTexto 6">
            <a:extLst>
              <a:ext uri="{FF2B5EF4-FFF2-40B4-BE49-F238E27FC236}">
                <a16:creationId xmlns:a16="http://schemas.microsoft.com/office/drawing/2014/main" id="{9075F4DA-1D2D-2E85-798B-2E20901FABB7}"/>
              </a:ext>
            </a:extLst>
          </p:cNvPr>
          <p:cNvSpPr txBox="1"/>
          <p:nvPr/>
        </p:nvSpPr>
        <p:spPr>
          <a:xfrm>
            <a:off x="925734" y="1998079"/>
            <a:ext cx="9271512" cy="369332"/>
          </a:xfrm>
          <a:prstGeom prst="rect">
            <a:avLst/>
          </a:prstGeom>
          <a:noFill/>
        </p:spPr>
        <p:txBody>
          <a:bodyPr wrap="none" rtlCol="0">
            <a:spAutoFit/>
          </a:bodyPr>
          <a:lstStyle/>
          <a:p>
            <a:r>
              <a:rPr lang="es-ES" b="1" dirty="0">
                <a:solidFill>
                  <a:srgbClr val="21B4A9"/>
                </a:solidFill>
              </a:rPr>
              <a:t>Obiettivo 1:</a:t>
            </a:r>
            <a:r>
              <a:rPr lang="es-ES" dirty="0">
                <a:solidFill>
                  <a:srgbClr val="21B4A9"/>
                </a:solidFill>
              </a:rPr>
              <a:t> Comprendere il concetto di work-life balance e l’importanza che riveste per le donne</a:t>
            </a:r>
            <a:endParaRPr lang="en-GB" dirty="0">
              <a:solidFill>
                <a:srgbClr val="21B4A9"/>
              </a:solidFill>
            </a:endParaRPr>
          </a:p>
        </p:txBody>
      </p:sp>
      <p:sp>
        <p:nvSpPr>
          <p:cNvPr id="8" name="CuadroTexto 7">
            <a:extLst>
              <a:ext uri="{FF2B5EF4-FFF2-40B4-BE49-F238E27FC236}">
                <a16:creationId xmlns:a16="http://schemas.microsoft.com/office/drawing/2014/main" id="{85ED44BF-40AF-2BEE-0357-B22F72454536}"/>
              </a:ext>
            </a:extLst>
          </p:cNvPr>
          <p:cNvSpPr txBox="1"/>
          <p:nvPr/>
        </p:nvSpPr>
        <p:spPr>
          <a:xfrm>
            <a:off x="925733" y="2714175"/>
            <a:ext cx="9429633" cy="646331"/>
          </a:xfrm>
          <a:prstGeom prst="rect">
            <a:avLst/>
          </a:prstGeom>
          <a:noFill/>
        </p:spPr>
        <p:txBody>
          <a:bodyPr wrap="none" rtlCol="0">
            <a:spAutoFit/>
          </a:bodyPr>
          <a:lstStyle/>
          <a:p>
            <a:r>
              <a:rPr lang="es-ES" b="1" dirty="0">
                <a:solidFill>
                  <a:srgbClr val="FAB632"/>
                </a:solidFill>
              </a:rPr>
              <a:t>Obiettivo 2:  </a:t>
            </a:r>
            <a:r>
              <a:rPr lang="es-ES" dirty="0">
                <a:solidFill>
                  <a:srgbClr val="FAB632"/>
                </a:solidFill>
              </a:rPr>
              <a:t>Conoscere i diritti sociali delle donne in termini di redistribuzione delle responsabilità </a:t>
            </a:r>
          </a:p>
          <a:p>
            <a:r>
              <a:rPr lang="es-ES" dirty="0">
                <a:solidFill>
                  <a:srgbClr val="FAB632"/>
                </a:solidFill>
              </a:rPr>
              <a:t>di cura e accudimento</a:t>
            </a:r>
            <a:endParaRPr lang="en-GB" dirty="0">
              <a:solidFill>
                <a:srgbClr val="FAB632"/>
              </a:solidFill>
            </a:endParaRPr>
          </a:p>
        </p:txBody>
      </p:sp>
      <p:sp>
        <p:nvSpPr>
          <p:cNvPr id="9" name="CuadroTexto 8">
            <a:extLst>
              <a:ext uri="{FF2B5EF4-FFF2-40B4-BE49-F238E27FC236}">
                <a16:creationId xmlns:a16="http://schemas.microsoft.com/office/drawing/2014/main" id="{F344EB84-98E8-0309-1362-1627A0474B0A}"/>
              </a:ext>
            </a:extLst>
          </p:cNvPr>
          <p:cNvSpPr txBox="1"/>
          <p:nvPr/>
        </p:nvSpPr>
        <p:spPr>
          <a:xfrm>
            <a:off x="916116" y="3468332"/>
            <a:ext cx="9468811" cy="369332"/>
          </a:xfrm>
          <a:prstGeom prst="rect">
            <a:avLst/>
          </a:prstGeom>
          <a:noFill/>
        </p:spPr>
        <p:txBody>
          <a:bodyPr wrap="none" rtlCol="0">
            <a:spAutoFit/>
          </a:bodyPr>
          <a:lstStyle/>
          <a:p>
            <a:r>
              <a:rPr lang="es-ES" b="1" dirty="0">
                <a:solidFill>
                  <a:srgbClr val="EA4E46"/>
                </a:solidFill>
              </a:rPr>
              <a:t>Obiettivo 3:</a:t>
            </a:r>
            <a:r>
              <a:rPr lang="es-ES" dirty="0">
                <a:solidFill>
                  <a:srgbClr val="EA4E46"/>
                </a:solidFill>
              </a:rPr>
              <a:t> Imparare un semplice metodo per costruire un nuovo work-life balance personalizzato </a:t>
            </a:r>
            <a:endParaRPr lang="en-GB" dirty="0">
              <a:solidFill>
                <a:srgbClr val="EA4E46"/>
              </a:solidFill>
            </a:endParaRPr>
          </a:p>
        </p:txBody>
      </p:sp>
      <p:sp>
        <p:nvSpPr>
          <p:cNvPr id="10" name="CuadroTexto 9">
            <a:extLst>
              <a:ext uri="{FF2B5EF4-FFF2-40B4-BE49-F238E27FC236}">
                <a16:creationId xmlns:a16="http://schemas.microsoft.com/office/drawing/2014/main" id="{4F61543D-A22C-D627-13DC-7EE782381343}"/>
              </a:ext>
            </a:extLst>
          </p:cNvPr>
          <p:cNvSpPr txBox="1"/>
          <p:nvPr/>
        </p:nvSpPr>
        <p:spPr>
          <a:xfrm>
            <a:off x="889035" y="4178403"/>
            <a:ext cx="8105617" cy="369332"/>
          </a:xfrm>
          <a:prstGeom prst="rect">
            <a:avLst/>
          </a:prstGeom>
          <a:noFill/>
        </p:spPr>
        <p:txBody>
          <a:bodyPr wrap="none" rtlCol="0">
            <a:spAutoFit/>
          </a:bodyPr>
          <a:lstStyle/>
          <a:p>
            <a:r>
              <a:rPr lang="es-ES" b="1" dirty="0">
                <a:solidFill>
                  <a:srgbClr val="21B4A9"/>
                </a:solidFill>
              </a:rPr>
              <a:t>Obiettivo 4:</a:t>
            </a:r>
            <a:r>
              <a:rPr lang="es-ES" dirty="0">
                <a:solidFill>
                  <a:srgbClr val="21B4A9"/>
                </a:solidFill>
              </a:rPr>
              <a:t> Ricevere consigli pratici e utili per migliorare il proprio work-life balance </a:t>
            </a:r>
            <a:endParaRPr lang="en-GB" dirty="0">
              <a:solidFill>
                <a:srgbClr val="21B4A9"/>
              </a:solidFill>
            </a:endParaRPr>
          </a:p>
        </p:txBody>
      </p:sp>
      <p:sp>
        <p:nvSpPr>
          <p:cNvPr id="12" name="CuadroTexto 11">
            <a:extLst>
              <a:ext uri="{FF2B5EF4-FFF2-40B4-BE49-F238E27FC236}">
                <a16:creationId xmlns:a16="http://schemas.microsoft.com/office/drawing/2014/main" id="{09AB429A-ED9C-DFC4-79F0-9A10ADFDBA4D}"/>
              </a:ext>
            </a:extLst>
          </p:cNvPr>
          <p:cNvSpPr txBox="1"/>
          <p:nvPr/>
        </p:nvSpPr>
        <p:spPr>
          <a:xfrm>
            <a:off x="599478" y="585038"/>
            <a:ext cx="4576204" cy="791307"/>
          </a:xfrm>
          <a:prstGeom prst="rect">
            <a:avLst/>
          </a:prstGeom>
          <a:noFill/>
        </p:spPr>
        <p:txBody>
          <a:bodyPr wrap="square">
            <a:spAutoFit/>
          </a:bodyPr>
          <a:lstStyle/>
          <a:p>
            <a:pPr>
              <a:lnSpc>
                <a:spcPts val="6000"/>
              </a:lnSpc>
            </a:pPr>
            <a:r>
              <a:rPr lang="en-US" sz="3600" b="1" dirty="0" err="1">
                <a:solidFill>
                  <a:srgbClr val="FAB632"/>
                </a:solidFill>
                <a:cs typeface="Arima Madurai Semi" pitchFamily="2" charset="77"/>
              </a:rPr>
              <a:t>Obiettivi</a:t>
            </a:r>
            <a:r>
              <a:rPr lang="en-US" sz="3600" b="1" dirty="0">
                <a:solidFill>
                  <a:srgbClr val="FAB632"/>
                </a:solidFill>
                <a:cs typeface="Arima Madurai Semi" pitchFamily="2" charset="77"/>
              </a:rPr>
              <a:t> del modulo:</a:t>
            </a:r>
            <a:endParaRPr lang="es-ES" sz="3600" dirty="0">
              <a:solidFill>
                <a:srgbClr val="FAB632"/>
              </a:solidFill>
            </a:endParaRPr>
          </a:p>
        </p:txBody>
      </p:sp>
      <p:sp>
        <p:nvSpPr>
          <p:cNvPr id="13" name="Hexágono 12">
            <a:extLst>
              <a:ext uri="{FF2B5EF4-FFF2-40B4-BE49-F238E27FC236}">
                <a16:creationId xmlns:a16="http://schemas.microsoft.com/office/drawing/2014/main" id="{7521E9B9-41CD-EB5B-D90B-8533A13A9125}"/>
              </a:ext>
            </a:extLst>
          </p:cNvPr>
          <p:cNvSpPr/>
          <p:nvPr/>
        </p:nvSpPr>
        <p:spPr>
          <a:xfrm>
            <a:off x="599478" y="4246196"/>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id="{0E8A8AD6-1489-684A-6482-F07AB13B34F3}"/>
              </a:ext>
            </a:extLst>
          </p:cNvPr>
          <p:cNvSpPr/>
          <p:nvPr/>
        </p:nvSpPr>
        <p:spPr>
          <a:xfrm>
            <a:off x="615376" y="2781968"/>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Hexágono 14">
            <a:extLst>
              <a:ext uri="{FF2B5EF4-FFF2-40B4-BE49-F238E27FC236}">
                <a16:creationId xmlns:a16="http://schemas.microsoft.com/office/drawing/2014/main" id="{7E426769-34E4-624B-CB35-98F1820F97A5}"/>
              </a:ext>
            </a:extLst>
          </p:cNvPr>
          <p:cNvSpPr/>
          <p:nvPr/>
        </p:nvSpPr>
        <p:spPr>
          <a:xfrm>
            <a:off x="615376" y="3536125"/>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id="{1F308F90-D007-A240-4700-CA2C63F00806}"/>
              </a:ext>
            </a:extLst>
          </p:cNvPr>
          <p:cNvSpPr/>
          <p:nvPr/>
        </p:nvSpPr>
        <p:spPr>
          <a:xfrm>
            <a:off x="601557" y="2058938"/>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7" name="Imagen 16" descr="Texto&#10;&#10;Descripción generada automáticamente">
            <a:extLst>
              <a:ext uri="{FF2B5EF4-FFF2-40B4-BE49-F238E27FC236}">
                <a16:creationId xmlns:a16="http://schemas.microsoft.com/office/drawing/2014/main" id="{BB8DF94B-6617-E4D4-33CB-3DB703B9B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8" name="CuadroTexto 17">
            <a:extLst>
              <a:ext uri="{FF2B5EF4-FFF2-40B4-BE49-F238E27FC236}">
                <a16:creationId xmlns:a16="http://schemas.microsoft.com/office/drawing/2014/main" id="{8AD6D7B9-CB73-D1A0-1BC6-9ADBAA6D7320}"/>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400891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407810"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2: </a:t>
            </a:r>
            <a:r>
              <a:rPr lang="en-US" sz="2400" dirty="0" err="1">
                <a:solidFill>
                  <a:srgbClr val="EA4E46"/>
                </a:solidFill>
                <a:cs typeface="Abhaya Libre Medium" panose="02000603000000000000" pitchFamily="2" charset="77"/>
              </a:rPr>
              <a:t>Rivaluta</a:t>
            </a:r>
            <a:r>
              <a:rPr lang="en-US" sz="2400" dirty="0">
                <a:solidFill>
                  <a:srgbClr val="EA4E46"/>
                </a:solidFill>
                <a:cs typeface="Abhaya Libre Medium" panose="02000603000000000000" pitchFamily="2" charset="77"/>
              </a:rPr>
              <a:t> e </a:t>
            </a:r>
            <a:r>
              <a:rPr lang="en-US" sz="2400" dirty="0" err="1">
                <a:solidFill>
                  <a:srgbClr val="EA4E46"/>
                </a:solidFill>
                <a:cs typeface="Abhaya Libre Medium" panose="02000603000000000000" pitchFamily="2" charset="77"/>
              </a:rPr>
              <a:t>ri-prioritizza</a:t>
            </a:r>
            <a:endParaRPr lang="en-US" sz="2400" dirty="0">
              <a:solidFill>
                <a:srgbClr val="EA4E46"/>
              </a:solidFill>
              <a:cs typeface="Abhaya Libre Medium" panose="02000603000000000000" pitchFamily="2" charset="77"/>
            </a:endParaRPr>
          </a:p>
        </p:txBody>
      </p:sp>
      <p:sp>
        <p:nvSpPr>
          <p:cNvPr id="11" name="CasellaDiTesto 10">
            <a:extLst>
              <a:ext uri="{FF2B5EF4-FFF2-40B4-BE49-F238E27FC236}">
                <a16:creationId xmlns:a16="http://schemas.microsoft.com/office/drawing/2014/main" id="{A182A0CC-AAE6-15F2-B8C0-6293FD110468}"/>
              </a:ext>
            </a:extLst>
          </p:cNvPr>
          <p:cNvSpPr txBox="1"/>
          <p:nvPr/>
        </p:nvSpPr>
        <p:spPr>
          <a:xfrm>
            <a:off x="1198880" y="2768570"/>
            <a:ext cx="9448635" cy="2831544"/>
          </a:xfrm>
          <a:prstGeom prst="rect">
            <a:avLst/>
          </a:prstGeom>
          <a:noFill/>
        </p:spPr>
        <p:txBody>
          <a:bodyPr wrap="square">
            <a:spAutoFit/>
          </a:bodyPr>
          <a:lstStyle/>
          <a:p>
            <a:pPr algn="just" fontAlgn="base"/>
            <a:endParaRPr lang="it-IT" b="1" dirty="0">
              <a:latin typeface="Calibri" panose="020F0502020204030204" pitchFamily="34" charset="0"/>
              <a:ea typeface="Arial MT"/>
              <a:cs typeface="Arial MT"/>
            </a:endParaRPr>
          </a:p>
          <a:p>
            <a:pPr marL="342900" indent="-342900" algn="just" fontAlgn="base">
              <a:buFont typeface="+mj-lt"/>
              <a:buAutoNum type="alphaLcParenR" startAt="4"/>
            </a:pPr>
            <a:r>
              <a:rPr lang="it-IT" sz="1800" b="1" dirty="0">
                <a:effectLst/>
                <a:latin typeface="Calibri" panose="020F0502020204030204" pitchFamily="34" charset="0"/>
                <a:ea typeface="Times New Roman" panose="02020603050405020304" pitchFamily="18" charset="0"/>
                <a:cs typeface="Arial MT"/>
              </a:rPr>
              <a:t> </a:t>
            </a:r>
            <a:r>
              <a:rPr lang="it-IT" sz="1800" b="1" i="1" dirty="0">
                <a:effectLst/>
                <a:latin typeface="Calibri" panose="020F0502020204030204" pitchFamily="34" charset="0"/>
                <a:ea typeface="Times New Roman" panose="02020603050405020304" pitchFamily="18" charset="0"/>
                <a:cs typeface="Arial MT"/>
              </a:rPr>
              <a:t>Testate il nuovo programma delle attività per almeno una settimana: </a:t>
            </a:r>
            <a:r>
              <a:rPr lang="it-IT" sz="1800" dirty="0">
                <a:effectLst/>
                <a:latin typeface="Calibri" panose="020F0502020204030204" pitchFamily="34" charset="0"/>
                <a:ea typeface="Times New Roman" panose="02020603050405020304" pitchFamily="18" charset="0"/>
                <a:cs typeface="Arial MT"/>
              </a:rPr>
              <a:t>Con il nuovo programma in mano, impegnatevi per una settimana. È fattibile? Riuscite a rispettarlo?</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Forse quel compito che avete delegato avrebbe dovuto essere scartato del tutto, oppure vi rendete conto che ciò che pensavate fosse "urgente" è in realtà una parte importante del vostro nuovo equilibrio vita-lavoro. Ci vorrà un po' di tempo per perfezionare il modo in cui funziona.</a:t>
            </a:r>
            <a:endParaRPr lang="it-IT" sz="1800" dirty="0">
              <a:effectLst/>
              <a:latin typeface="Arial MT"/>
              <a:ea typeface="Arial MT"/>
              <a:cs typeface="Arial MT"/>
            </a:endParaRPr>
          </a:p>
          <a:p>
            <a:pPr algn="just" fontAlgn="base"/>
            <a:endParaRPr lang="it-IT" sz="1800" b="1" dirty="0">
              <a:effectLst/>
              <a:latin typeface="Arial MT"/>
              <a:ea typeface="Arial MT"/>
              <a:cs typeface="Arial MT"/>
            </a:endParaRPr>
          </a:p>
          <a:p>
            <a:pPr marL="342900" indent="-342900" algn="just" fontAlgn="base">
              <a:buFont typeface="+mj-lt"/>
              <a:buAutoNum type="alphaLcParenR" startAt="4"/>
            </a:pPr>
            <a:endParaRPr lang="it-IT" sz="1800" b="1" dirty="0">
              <a:effectLst/>
              <a:latin typeface="Arial MT"/>
              <a:ea typeface="Arial MT"/>
              <a:cs typeface="Arial MT"/>
            </a:endParaRPr>
          </a:p>
          <a:p>
            <a:pPr marL="400050" indent="-400050" algn="just" fontAlgn="base">
              <a:buFont typeface="+mj-lt"/>
              <a:buAutoNum type="romanUcPeriod" startAt="4"/>
            </a:pPr>
            <a:endParaRPr lang="it-IT" sz="1600" b="1" dirty="0">
              <a:effectLst/>
              <a:latin typeface="Arial MT"/>
              <a:ea typeface="Arial MT"/>
              <a:cs typeface="Arial MT"/>
            </a:endParaRPr>
          </a:p>
        </p:txBody>
      </p:sp>
      <p:sp>
        <p:nvSpPr>
          <p:cNvPr id="13" name="Hexágono 12">
            <a:extLst>
              <a:ext uri="{FF2B5EF4-FFF2-40B4-BE49-F238E27FC236}">
                <a16:creationId xmlns:a16="http://schemas.microsoft.com/office/drawing/2014/main"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21013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1: Una strategia in 3 passi</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TextBox 15">
            <a:extLst>
              <a:ext uri="{FF2B5EF4-FFF2-40B4-BE49-F238E27FC236}">
                <a16:creationId xmlns:a16="http://schemas.microsoft.com/office/drawing/2014/main" id="{CBDB057E-7B1E-AF8D-A231-37672AD59855}"/>
              </a:ext>
            </a:extLst>
          </p:cNvPr>
          <p:cNvSpPr txBox="1"/>
          <p:nvPr/>
        </p:nvSpPr>
        <p:spPr>
          <a:xfrm>
            <a:off x="1198880" y="2407507"/>
            <a:ext cx="4651273" cy="461665"/>
          </a:xfrm>
          <a:prstGeom prst="rect">
            <a:avLst/>
          </a:prstGeom>
          <a:noFill/>
        </p:spPr>
        <p:txBody>
          <a:bodyPr wrap="none" rtlCol="0">
            <a:spAutoFit/>
          </a:bodyPr>
          <a:lstStyle/>
          <a:p>
            <a:r>
              <a:rPr lang="en-US" sz="2400" dirty="0" err="1">
                <a:solidFill>
                  <a:srgbClr val="EA4E46"/>
                </a:solidFill>
                <a:cs typeface="Abhaya Libre Medium" panose="02000603000000000000" pitchFamily="2" charset="77"/>
              </a:rPr>
              <a:t>Passo</a:t>
            </a:r>
            <a:r>
              <a:rPr lang="en-US" sz="2400" dirty="0">
                <a:solidFill>
                  <a:srgbClr val="EA4E46"/>
                </a:solidFill>
                <a:cs typeface="Abhaya Libre Medium" panose="02000603000000000000" pitchFamily="2" charset="77"/>
              </a:rPr>
              <a:t> N. 3: </a:t>
            </a:r>
            <a:r>
              <a:rPr lang="en-US" sz="2400" dirty="0" err="1">
                <a:solidFill>
                  <a:srgbClr val="EA4E46"/>
                </a:solidFill>
                <a:cs typeface="Abhaya Libre Medium" panose="02000603000000000000" pitchFamily="2" charset="77"/>
              </a:rPr>
              <a:t>Rifletti</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rifinisci</a:t>
            </a:r>
            <a:r>
              <a:rPr lang="en-US" sz="2400" dirty="0">
                <a:solidFill>
                  <a:srgbClr val="EA4E46"/>
                </a:solidFill>
                <a:cs typeface="Abhaya Libre Medium" panose="02000603000000000000" pitchFamily="2" charset="77"/>
              </a:rPr>
              <a:t> e </a:t>
            </a:r>
            <a:r>
              <a:rPr lang="en-US" sz="2400" dirty="0" err="1">
                <a:solidFill>
                  <a:srgbClr val="EA4E46"/>
                </a:solidFill>
                <a:cs typeface="Abhaya Libre Medium" panose="02000603000000000000" pitchFamily="2" charset="77"/>
              </a:rPr>
              <a:t>riprova</a:t>
            </a:r>
            <a:endParaRPr lang="en-US" sz="2400" dirty="0">
              <a:solidFill>
                <a:srgbClr val="EA4E46"/>
              </a:solidFill>
              <a:cs typeface="Abhaya Libre Medium" panose="02000603000000000000" pitchFamily="2" charset="77"/>
            </a:endParaRPr>
          </a:p>
        </p:txBody>
      </p:sp>
      <p:sp>
        <p:nvSpPr>
          <p:cNvPr id="11" name="CasellaDiTesto 10">
            <a:extLst>
              <a:ext uri="{FF2B5EF4-FFF2-40B4-BE49-F238E27FC236}">
                <a16:creationId xmlns:a16="http://schemas.microsoft.com/office/drawing/2014/main" id="{A182A0CC-AAE6-15F2-B8C0-6293FD110468}"/>
              </a:ext>
            </a:extLst>
          </p:cNvPr>
          <p:cNvSpPr txBox="1"/>
          <p:nvPr/>
        </p:nvSpPr>
        <p:spPr>
          <a:xfrm>
            <a:off x="995944" y="3105282"/>
            <a:ext cx="9642565" cy="1446550"/>
          </a:xfrm>
          <a:prstGeom prst="rect">
            <a:avLst/>
          </a:prstGeom>
          <a:noFill/>
        </p:spPr>
        <p:txBody>
          <a:bodyPr wrap="square">
            <a:spAutoFit/>
          </a:bodyPr>
          <a:lstStyle/>
          <a:p>
            <a:pPr algn="just" fontAlgn="base"/>
            <a:r>
              <a:rPr lang="it-IT" sz="1800" dirty="0">
                <a:effectLst/>
                <a:latin typeface="Calibri" panose="020F0502020204030204" pitchFamily="34" charset="0"/>
                <a:ea typeface="Times New Roman" panose="02020603050405020304" pitchFamily="18" charset="0"/>
                <a:cs typeface="Arial MT"/>
              </a:rPr>
              <a:t>Qualsiasi azione decidiate di intraprendere per creare un buon equilibrio tra lavoro e vita privata, dovete essere consapevoli del fatto che probabilmente dovrete continuare a perfezionarlo nel tempo. I grandi cambiamenti di vita possono richiedere tempo, quindi riflettere sull’approccio che state adottando e perfezionarlo periodicamente, sarà probabilmente parte integrante del processo.</a:t>
            </a:r>
            <a:endParaRPr lang="it-IT" sz="1800" dirty="0">
              <a:effectLst/>
              <a:latin typeface="Arial MT"/>
              <a:ea typeface="Arial MT"/>
              <a:cs typeface="Arial MT"/>
            </a:endParaRPr>
          </a:p>
          <a:p>
            <a:pPr algn="just" fontAlgn="base"/>
            <a:endParaRPr lang="it-IT" sz="1600" b="1" dirty="0">
              <a:effectLst/>
              <a:latin typeface="Arial MT"/>
              <a:ea typeface="Arial MT"/>
              <a:cs typeface="Arial MT"/>
            </a:endParaRPr>
          </a:p>
        </p:txBody>
      </p:sp>
      <p:sp>
        <p:nvSpPr>
          <p:cNvPr id="2" name="Hexágono 13">
            <a:extLst>
              <a:ext uri="{FF2B5EF4-FFF2-40B4-BE49-F238E27FC236}">
                <a16:creationId xmlns:a16="http://schemas.microsoft.com/office/drawing/2014/main" id="{AFE94254-06E9-AF9D-398C-F2706AE75C2A}"/>
              </a:ext>
            </a:extLst>
          </p:cNvPr>
          <p:cNvSpPr/>
          <p:nvPr/>
        </p:nvSpPr>
        <p:spPr>
          <a:xfrm>
            <a:off x="813329" y="2479069"/>
            <a:ext cx="365231" cy="342003"/>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83106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1" name="CasellaDiTesto 10">
            <a:extLst>
              <a:ext uri="{FF2B5EF4-FFF2-40B4-BE49-F238E27FC236}">
                <a16:creationId xmlns:a16="http://schemas.microsoft.com/office/drawing/2014/main" id="{A182A0CC-AAE6-15F2-B8C0-6293FD110468}"/>
              </a:ext>
            </a:extLst>
          </p:cNvPr>
          <p:cNvSpPr txBox="1"/>
          <p:nvPr/>
        </p:nvSpPr>
        <p:spPr>
          <a:xfrm>
            <a:off x="762529" y="2401370"/>
            <a:ext cx="10139151" cy="1169551"/>
          </a:xfrm>
          <a:prstGeom prst="rect">
            <a:avLst/>
          </a:prstGeom>
          <a:noFill/>
        </p:spPr>
        <p:txBody>
          <a:bodyPr wrap="square">
            <a:spAutoFit/>
          </a:bodyPr>
          <a:lstStyle/>
          <a:p>
            <a:pPr algn="just" fontAlgn="base"/>
            <a:r>
              <a:rPr lang="it-IT" sz="1800" dirty="0">
                <a:effectLst/>
                <a:latin typeface="Calibri" panose="020F0502020204030204" pitchFamily="34" charset="0"/>
                <a:ea typeface="Times New Roman" panose="02020603050405020304" pitchFamily="18" charset="0"/>
                <a:cs typeface="Arial MT"/>
              </a:rPr>
              <a:t>Qualsiasi sia la vostra situazione lavorativa e di vita, ci sono un po' di principi e regolette generali che è molto utile tenere a mente quando cercate di costruire un miglior work-life balance per voi. Ecco i nostri consigli:</a:t>
            </a:r>
            <a:endParaRPr lang="it-IT" sz="1800" dirty="0">
              <a:effectLst/>
              <a:latin typeface="Arial MT"/>
              <a:ea typeface="Arial MT"/>
              <a:cs typeface="Arial MT"/>
            </a:endParaRPr>
          </a:p>
          <a:p>
            <a:pPr algn="just" fontAlgn="base"/>
            <a:endParaRPr lang="it-IT" sz="1600" b="1" dirty="0">
              <a:effectLst/>
              <a:latin typeface="Arial MT"/>
              <a:ea typeface="Arial MT"/>
              <a:cs typeface="Arial MT"/>
            </a:endParaRP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3444240" y="3482650"/>
            <a:ext cx="7233920" cy="1785104"/>
          </a:xfrm>
          <a:prstGeom prst="rect">
            <a:avLst/>
          </a:prstGeom>
          <a:noFill/>
        </p:spPr>
        <p:txBody>
          <a:bodyPr wrap="square" rtlCol="0">
            <a:spAutoFit/>
          </a:bodyPr>
          <a:lstStyle/>
          <a:p>
            <a:r>
              <a:rPr lang="it-IT" sz="2000" b="1" i="1" dirty="0"/>
              <a:t>Impara a dire di NO!</a:t>
            </a:r>
          </a:p>
          <a:p>
            <a:endParaRPr lang="it-IT" dirty="0"/>
          </a:p>
          <a:p>
            <a:r>
              <a:rPr lang="it-IT" sz="1800" dirty="0">
                <a:effectLst/>
                <a:latin typeface="Calibri" panose="020F0502020204030204" pitchFamily="34" charset="0"/>
                <a:ea typeface="Times New Roman" panose="02020603050405020304" pitchFamily="18" charset="0"/>
              </a:rPr>
              <a:t>Sappiate dire di no a impegni, richieste, eventi e attività che non vi “nutrono” e che non contribuiscono ai vostri obiettivi. Non si tratta di essere egoisti, ma di autoconsapevolezza e desiderio di voler mantenere il vostro equilibrio per vivere in armonia con </a:t>
            </a:r>
            <a:r>
              <a:rPr lang="it-IT" sz="1800" dirty="0" err="1">
                <a:effectLst/>
                <a:latin typeface="Calibri" panose="020F0502020204030204" pitchFamily="34" charset="0"/>
                <a:ea typeface="Times New Roman" panose="02020603050405020304" pitchFamily="18" charset="0"/>
              </a:rPr>
              <a:t>sè</a:t>
            </a:r>
            <a:r>
              <a:rPr lang="it-IT" sz="1800" dirty="0">
                <a:effectLst/>
                <a:latin typeface="Calibri" panose="020F0502020204030204" pitchFamily="34" charset="0"/>
                <a:ea typeface="Times New Roman" panose="02020603050405020304" pitchFamily="18" charset="0"/>
              </a:rPr>
              <a:t> stessi. </a:t>
            </a:r>
            <a:endParaRPr lang="it-IT" dirty="0"/>
          </a:p>
        </p:txBody>
      </p:sp>
      <p:sp>
        <p:nvSpPr>
          <p:cNvPr id="16" name="TextBox 15">
            <a:extLst>
              <a:ext uri="{FF2B5EF4-FFF2-40B4-BE49-F238E27FC236}">
                <a16:creationId xmlns:a16="http://schemas.microsoft.com/office/drawing/2014/main" id="{4E93E846-97BC-8116-E163-DCEC406BFFAC}"/>
              </a:ext>
            </a:extLst>
          </p:cNvPr>
          <p:cNvSpPr txBox="1"/>
          <p:nvPr/>
        </p:nvSpPr>
        <p:spPr>
          <a:xfrm>
            <a:off x="2326640" y="3502190"/>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#1</a:t>
            </a:r>
          </a:p>
        </p:txBody>
      </p:sp>
    </p:spTree>
    <p:extLst>
      <p:ext uri="{BB962C8B-B14F-4D97-AF65-F5344CB8AC3E}">
        <p14:creationId xmlns:p14="http://schemas.microsoft.com/office/powerpoint/2010/main" val="194913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1737571" y="2369554"/>
            <a:ext cx="3911389" cy="3200876"/>
          </a:xfrm>
          <a:prstGeom prst="rect">
            <a:avLst/>
          </a:prstGeom>
          <a:noFill/>
        </p:spPr>
        <p:txBody>
          <a:bodyPr wrap="square" rtlCol="0">
            <a:spAutoFit/>
          </a:bodyPr>
          <a:lstStyle/>
          <a:p>
            <a:r>
              <a:rPr lang="it-IT" sz="2000" b="1" i="1" dirty="0">
                <a:effectLst/>
                <a:latin typeface="Calibri" panose="020F0502020204030204" pitchFamily="34" charset="0"/>
                <a:ea typeface="Times New Roman" panose="02020603050405020304" pitchFamily="18" charset="0"/>
              </a:rPr>
              <a:t>Chiedi aiuto e impara a delegare!</a:t>
            </a:r>
            <a:endParaRPr lang="it-IT" sz="2000" b="1" i="1" dirty="0">
              <a:effectLst/>
              <a:latin typeface="Arial MT"/>
              <a:ea typeface="Arial MT"/>
              <a:cs typeface="Arial MT"/>
            </a:endParaRPr>
          </a:p>
          <a:p>
            <a:pPr algn="just" fontAlgn="base"/>
            <a:endParaRPr lang="it-IT" sz="1800" dirty="0">
              <a:effectLst/>
              <a:latin typeface="Calibri" panose="020F0502020204030204" pitchFamily="34" charset="0"/>
              <a:ea typeface="Times New Roman" panose="02020603050405020304" pitchFamily="18" charset="0"/>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È importante rivolgersi all’esterno negoziando con i diversi attori: marito, nonni, figli (se grandi abbastanza), capo, colleghi, collaboratori, amiche. </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Se vivi con qualcuno, condividere le incombenze domestiche è un ottimo modo per ridurre il carico di stress.</a:t>
            </a: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id="{4E93E846-97BC-8116-E163-DCEC406BFFAC}"/>
              </a:ext>
            </a:extLst>
          </p:cNvPr>
          <p:cNvSpPr txBox="1"/>
          <p:nvPr/>
        </p:nvSpPr>
        <p:spPr>
          <a:xfrm>
            <a:off x="762529" y="2339119"/>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#2</a:t>
            </a:r>
          </a:p>
        </p:txBody>
      </p:sp>
      <p:sp>
        <p:nvSpPr>
          <p:cNvPr id="2" name="CasellaDiTesto 1">
            <a:extLst>
              <a:ext uri="{FF2B5EF4-FFF2-40B4-BE49-F238E27FC236}">
                <a16:creationId xmlns:a16="http://schemas.microsoft.com/office/drawing/2014/main" id="{52E33FC7-8FE1-79F4-8B47-2FFC149989F0}"/>
              </a:ext>
            </a:extLst>
          </p:cNvPr>
          <p:cNvSpPr txBox="1"/>
          <p:nvPr/>
        </p:nvSpPr>
        <p:spPr>
          <a:xfrm>
            <a:off x="6763504" y="2369554"/>
            <a:ext cx="4185709" cy="3539430"/>
          </a:xfrm>
          <a:prstGeom prst="rect">
            <a:avLst/>
          </a:prstGeom>
          <a:noFill/>
        </p:spPr>
        <p:txBody>
          <a:bodyPr wrap="square" rtlCol="0">
            <a:spAutoFit/>
          </a:bodyPr>
          <a:lstStyle/>
          <a:p>
            <a:r>
              <a:rPr lang="it-IT" sz="2000" b="1" i="1" dirty="0">
                <a:effectLst/>
                <a:latin typeface="Calibri" panose="020F0502020204030204" pitchFamily="34" charset="0"/>
                <a:ea typeface="Arial MT"/>
                <a:cs typeface="Arial MT"/>
              </a:rPr>
              <a:t>Rispetta il tuo tempo personale e stabilisci dei confini!</a:t>
            </a:r>
            <a:endParaRPr lang="it-IT" sz="2000" b="1" i="1" dirty="0">
              <a:effectLst/>
              <a:latin typeface="Arial MT"/>
              <a:ea typeface="Arial MT"/>
              <a:cs typeface="Arial MT"/>
            </a:endParaRPr>
          </a:p>
          <a:p>
            <a:endParaRPr lang="it-IT" sz="2000" b="1" dirty="0">
              <a:effectLst/>
              <a:latin typeface="Arial MT"/>
              <a:ea typeface="Arial MT"/>
              <a:cs typeface="Arial MT"/>
            </a:endParaRPr>
          </a:p>
          <a:p>
            <a:r>
              <a:rPr lang="it-IT" sz="1800" b="1" dirty="0">
                <a:effectLst/>
                <a:latin typeface="Calibri" panose="020F0502020204030204" pitchFamily="34" charset="0"/>
                <a:ea typeface="Times New Roman" panose="02020603050405020304" pitchFamily="18" charset="0"/>
                <a:cs typeface="Arial MT"/>
              </a:rPr>
              <a:t>Dai al tuo tempo personale lo stesso peso e priorità che dai al lavoro</a:t>
            </a:r>
            <a:r>
              <a:rPr lang="it-IT" sz="1800" dirty="0">
                <a:effectLst/>
                <a:latin typeface="Calibri" panose="020F0502020204030204" pitchFamily="34" charset="0"/>
                <a:ea typeface="Times New Roman" panose="02020603050405020304" pitchFamily="18" charset="0"/>
                <a:cs typeface="Arial MT"/>
              </a:rPr>
              <a:t>. Spegni il tuo smartphone e computer quando stai cenando o trascorrendo del tempo in famiglia o con amici. Allo stesso modo, chiedi ad amici o familiari di non interrompere la tua giornata lavorativa, a meno che non sia un’emergenza.</a:t>
            </a:r>
            <a:endParaRPr lang="it-IT" sz="1800" dirty="0">
              <a:effectLst/>
              <a:latin typeface="Arial MT"/>
              <a:ea typeface="Arial MT"/>
              <a:cs typeface="Arial MT"/>
            </a:endParaRPr>
          </a:p>
          <a:p>
            <a:endParaRPr lang="it-IT" sz="2000" b="1" dirty="0">
              <a:effectLst/>
              <a:latin typeface="Arial MT"/>
              <a:ea typeface="Arial MT"/>
              <a:cs typeface="Arial MT"/>
            </a:endParaRPr>
          </a:p>
        </p:txBody>
      </p:sp>
      <p:sp>
        <p:nvSpPr>
          <p:cNvPr id="3" name="TextBox 15">
            <a:extLst>
              <a:ext uri="{FF2B5EF4-FFF2-40B4-BE49-F238E27FC236}">
                <a16:creationId xmlns:a16="http://schemas.microsoft.com/office/drawing/2014/main" id="{0B41D740-C35D-031B-B8B4-0DCD5A629CB1}"/>
              </a:ext>
            </a:extLst>
          </p:cNvPr>
          <p:cNvSpPr txBox="1"/>
          <p:nvPr/>
        </p:nvSpPr>
        <p:spPr>
          <a:xfrm>
            <a:off x="5855871" y="2339119"/>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#3</a:t>
            </a:r>
          </a:p>
        </p:txBody>
      </p:sp>
    </p:spTree>
    <p:extLst>
      <p:ext uri="{BB962C8B-B14F-4D97-AF65-F5344CB8AC3E}">
        <p14:creationId xmlns:p14="http://schemas.microsoft.com/office/powerpoint/2010/main" val="2600436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1723048" y="2385049"/>
            <a:ext cx="10088669" cy="3816429"/>
          </a:xfrm>
          <a:prstGeom prst="rect">
            <a:avLst/>
          </a:prstGeom>
          <a:noFill/>
        </p:spPr>
        <p:txBody>
          <a:bodyPr wrap="square" rtlCol="0">
            <a:spAutoFit/>
          </a:bodyPr>
          <a:lstStyle/>
          <a:p>
            <a:r>
              <a:rPr lang="it-IT" sz="2000" b="1" i="1" dirty="0">
                <a:latin typeface="Calibri" panose="020F0502020204030204" pitchFamily="34" charset="0"/>
                <a:ea typeface="Arial MT"/>
                <a:cs typeface="Arial MT"/>
              </a:rPr>
              <a:t>Fai piccoli cambiamenti alla volta</a:t>
            </a:r>
            <a:r>
              <a:rPr lang="it-IT" sz="2000" b="1" i="1" dirty="0">
                <a:effectLst/>
                <a:latin typeface="Calibri" panose="020F0502020204030204" pitchFamily="34" charset="0"/>
                <a:ea typeface="Arial MT"/>
                <a:cs typeface="Arial MT"/>
              </a:rPr>
              <a:t>!</a:t>
            </a:r>
          </a:p>
          <a:p>
            <a:endParaRPr lang="it-IT" sz="2000" b="1" i="1" dirty="0">
              <a:latin typeface="Calibri" panose="020F0502020204030204" pitchFamily="34" charset="0"/>
              <a:ea typeface="Arial MT"/>
              <a:cs typeface="Arial MT"/>
            </a:endParaRPr>
          </a:p>
          <a:p>
            <a:r>
              <a:rPr lang="it-IT" sz="1800" dirty="0">
                <a:effectLst/>
                <a:latin typeface="Calibri" panose="020F0502020204030204" pitchFamily="34" charset="0"/>
                <a:ea typeface="Times New Roman" panose="02020603050405020304" pitchFamily="18" charset="0"/>
                <a:cs typeface="Arial MT"/>
              </a:rPr>
              <a:t>Quando si cerca di apportare dei cambiamenti alla propria routine giornaliera </a:t>
            </a:r>
            <a:r>
              <a:rPr lang="it-IT" sz="1800" b="1" dirty="0">
                <a:effectLst/>
                <a:latin typeface="Calibri" panose="020F0502020204030204" pitchFamily="34" charset="0"/>
                <a:ea typeface="Times New Roman" panose="02020603050405020304" pitchFamily="18" charset="0"/>
                <a:cs typeface="Arial MT"/>
              </a:rPr>
              <a:t>è facile cadere nella tentazione di fissare obiettivi troppo ambiziosi e poco realistici</a:t>
            </a:r>
            <a:r>
              <a:rPr lang="it-IT" sz="1800" dirty="0">
                <a:effectLst/>
                <a:latin typeface="Calibri" panose="020F0502020204030204" pitchFamily="34" charset="0"/>
                <a:ea typeface="Times New Roman" panose="02020603050405020304" pitchFamily="18" charset="0"/>
                <a:cs typeface="Arial MT"/>
              </a:rPr>
              <a:t>, che rischiano di frustrare le nostre buone intenzioni. Perciò nel mettere in pratica nuove buone abitudini si consiglia:</a:t>
            </a:r>
            <a:endParaRPr lang="it-IT" sz="1800" dirty="0">
              <a:effectLst/>
              <a:latin typeface="Arial MT"/>
              <a:ea typeface="Arial MT"/>
              <a:cs typeface="Arial MT"/>
            </a:endParaRPr>
          </a:p>
          <a:p>
            <a:pPr marL="285750" indent="-285750">
              <a:buFont typeface="Courier New" panose="02070309020205020404" pitchFamily="49" charset="0"/>
              <a:buChar char="o"/>
            </a:pPr>
            <a:endParaRPr lang="it-IT" sz="1600" dirty="0">
              <a:latin typeface="Calibri" panose="020F0502020204030204" pitchFamily="34" charset="0"/>
              <a:ea typeface="Arial MT"/>
              <a:cs typeface="Arial MT"/>
            </a:endParaRPr>
          </a:p>
          <a:p>
            <a:pPr marL="342900" lvl="0" indent="-342900" algn="just" fontAlgn="base">
              <a:buFont typeface="Courier New" panose="02070309020205020404" pitchFamily="49" charset="0"/>
              <a:buChar char="o"/>
            </a:pPr>
            <a:r>
              <a:rPr lang="it-IT" sz="1600" dirty="0">
                <a:effectLst/>
                <a:latin typeface="Calibri" panose="020F0502020204030204" pitchFamily="34" charset="0"/>
                <a:ea typeface="Times New Roman" panose="02020603050405020304" pitchFamily="18" charset="0"/>
                <a:cs typeface="Arial MT"/>
              </a:rPr>
              <a:t>Di iniziare con piccoli cambiamenti che portano un piccolo miglioramento al vostro work-life balance;</a:t>
            </a:r>
            <a:endParaRPr lang="it-IT" sz="1600" dirty="0">
              <a:effectLst/>
              <a:latin typeface="Arial MT"/>
              <a:ea typeface="Arial MT"/>
              <a:cs typeface="Arial MT"/>
            </a:endParaRPr>
          </a:p>
          <a:p>
            <a:pPr marL="342900" lvl="0" indent="-342900" algn="just" fontAlgn="base">
              <a:buFont typeface="Courier New" panose="02070309020205020404" pitchFamily="49" charset="0"/>
              <a:buChar char="o"/>
            </a:pPr>
            <a:r>
              <a:rPr lang="it-IT" sz="1600" dirty="0">
                <a:effectLst/>
                <a:latin typeface="Calibri" panose="020F0502020204030204" pitchFamily="34" charset="0"/>
                <a:ea typeface="Times New Roman" panose="02020603050405020304" pitchFamily="18" charset="0"/>
                <a:cs typeface="Arial MT"/>
              </a:rPr>
              <a:t>Essere il più possibile costanti nella nuova abitudine;</a:t>
            </a:r>
            <a:endParaRPr lang="it-IT" sz="1600" dirty="0">
              <a:effectLst/>
              <a:latin typeface="Arial MT"/>
              <a:ea typeface="Arial MT"/>
              <a:cs typeface="Arial MT"/>
            </a:endParaRPr>
          </a:p>
          <a:p>
            <a:pPr marL="342900" lvl="0" indent="-342900" algn="just" fontAlgn="base">
              <a:buFont typeface="Courier New" panose="02070309020205020404" pitchFamily="49" charset="0"/>
              <a:buChar char="o"/>
            </a:pPr>
            <a:r>
              <a:rPr lang="it-IT" sz="1600" dirty="0">
                <a:effectLst/>
                <a:latin typeface="Calibri" panose="020F0502020204030204" pitchFamily="34" charset="0"/>
                <a:ea typeface="Times New Roman" panose="02020603050405020304" pitchFamily="18" charset="0"/>
                <a:cs typeface="Arial MT"/>
              </a:rPr>
              <a:t>Di iniziare nell’attuare le abitudini definibili come “pietre angolari” ovvero quelle che possono avere un effetto trainante anche sulle altre che volete mettere in pratica: ad esempio se vi siete posti come obiettivo di adottare uno stile di vita più salutare e quindi intendete fare attività fisica, mangiare meglio, dormire di più ed essere più produttivi al lavoro, allora potrebbe essere sufficiente iniziare solo con il fare un po' di esercizio fisico per stimolare anche le altre buone abitudini;</a:t>
            </a:r>
            <a:endParaRPr lang="it-IT" sz="1600" dirty="0">
              <a:effectLst/>
              <a:latin typeface="Arial MT"/>
              <a:ea typeface="Arial MT"/>
              <a:cs typeface="Arial MT"/>
            </a:endParaRPr>
          </a:p>
          <a:p>
            <a:endParaRPr lang="it-IT" sz="2000" b="1" i="1" dirty="0">
              <a:effectLst/>
              <a:latin typeface="Arial MT"/>
              <a:ea typeface="Arial MT"/>
              <a:cs typeface="Arial MT"/>
            </a:endParaRPr>
          </a:p>
        </p:txBody>
      </p:sp>
      <p:sp>
        <p:nvSpPr>
          <p:cNvPr id="16" name="TextBox 15">
            <a:extLst>
              <a:ext uri="{FF2B5EF4-FFF2-40B4-BE49-F238E27FC236}">
                <a16:creationId xmlns:a16="http://schemas.microsoft.com/office/drawing/2014/main" id="{4E93E846-97BC-8116-E163-DCEC406BFFAC}"/>
              </a:ext>
            </a:extLst>
          </p:cNvPr>
          <p:cNvSpPr txBox="1"/>
          <p:nvPr/>
        </p:nvSpPr>
        <p:spPr>
          <a:xfrm>
            <a:off x="762529" y="2339119"/>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#4</a:t>
            </a:r>
          </a:p>
        </p:txBody>
      </p:sp>
    </p:spTree>
    <p:extLst>
      <p:ext uri="{BB962C8B-B14F-4D97-AF65-F5344CB8AC3E}">
        <p14:creationId xmlns:p14="http://schemas.microsoft.com/office/powerpoint/2010/main" val="2105518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2066449" y="2332081"/>
            <a:ext cx="4084215" cy="4062651"/>
          </a:xfrm>
          <a:prstGeom prst="rect">
            <a:avLst/>
          </a:prstGeom>
          <a:noFill/>
        </p:spPr>
        <p:txBody>
          <a:bodyPr wrap="square" rtlCol="0">
            <a:spAutoFit/>
          </a:bodyPr>
          <a:lstStyle/>
          <a:p>
            <a:r>
              <a:rPr lang="it-IT" sz="2000" b="1" i="1" dirty="0">
                <a:effectLst/>
                <a:latin typeface="Calibri" panose="020F0502020204030204" pitchFamily="34" charset="0"/>
                <a:ea typeface="Arial MT"/>
                <a:cs typeface="Arial MT"/>
              </a:rPr>
              <a:t>Cerca condizioni di lavoro flessibili!</a:t>
            </a:r>
            <a:endParaRPr lang="it-IT" sz="2000" b="1" i="1" dirty="0">
              <a:effectLst/>
              <a:latin typeface="Arial MT"/>
              <a:ea typeface="Arial MT"/>
              <a:cs typeface="Arial MT"/>
            </a:endParaRPr>
          </a:p>
          <a:p>
            <a:endParaRPr lang="it-IT" sz="2000" b="1" i="1" dirty="0"/>
          </a:p>
          <a:p>
            <a:pPr algn="just" fontAlgn="base"/>
            <a:r>
              <a:rPr lang="it-IT" sz="1800" dirty="0">
                <a:effectLst/>
                <a:latin typeface="Calibri" panose="020F0502020204030204" pitchFamily="34" charset="0"/>
                <a:ea typeface="Times New Roman" panose="02020603050405020304" pitchFamily="18" charset="0"/>
                <a:cs typeface="Arial MT"/>
              </a:rPr>
              <a:t>Spesso la pressione di essere fisicamente "al lavoro" ci porta a lavorare troppo e a perdere di vista l'equilibrio che cerchiamo.</a:t>
            </a:r>
            <a:r>
              <a:rPr lang="it-IT" dirty="0">
                <a:latin typeface="Arial MT"/>
                <a:ea typeface="Times New Roman" panose="02020603050405020304" pitchFamily="18" charset="0"/>
                <a:cs typeface="Arial MT"/>
              </a:rPr>
              <a:t> </a:t>
            </a:r>
            <a:r>
              <a:rPr lang="it-IT" sz="1800" dirty="0">
                <a:effectLst/>
                <a:latin typeface="Calibri" panose="020F0502020204030204" pitchFamily="34" charset="0"/>
                <a:ea typeface="Times New Roman" panose="02020603050405020304" pitchFamily="18" charset="0"/>
                <a:cs typeface="Arial MT"/>
              </a:rPr>
              <a:t>Anche se non è assolutamente perfetto, il lavoro a distanza o la possibilità di avere un orario di lavoro flessibile vi permette di lavorare nel modo che vi è più congeniale, di programmare la vostra giornata in base a ciò che avete bisogno di fare e di avere tempo per attività significative per voi.</a:t>
            </a: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id="{4E93E846-97BC-8116-E163-DCEC406BFFAC}"/>
              </a:ext>
            </a:extLst>
          </p:cNvPr>
          <p:cNvSpPr txBox="1"/>
          <p:nvPr/>
        </p:nvSpPr>
        <p:spPr>
          <a:xfrm>
            <a:off x="1105930" y="2314634"/>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#5</a:t>
            </a:r>
          </a:p>
        </p:txBody>
      </p:sp>
      <p:sp>
        <p:nvSpPr>
          <p:cNvPr id="5" name="CasellaDiTesto 4">
            <a:extLst>
              <a:ext uri="{FF2B5EF4-FFF2-40B4-BE49-F238E27FC236}">
                <a16:creationId xmlns:a16="http://schemas.microsoft.com/office/drawing/2014/main" id="{0576C984-5693-0599-D078-7B1C046D74D7}"/>
              </a:ext>
            </a:extLst>
          </p:cNvPr>
          <p:cNvSpPr txBox="1"/>
          <p:nvPr/>
        </p:nvSpPr>
        <p:spPr>
          <a:xfrm>
            <a:off x="7227729" y="2360715"/>
            <a:ext cx="4084215" cy="2954655"/>
          </a:xfrm>
          <a:prstGeom prst="rect">
            <a:avLst/>
          </a:prstGeom>
          <a:noFill/>
        </p:spPr>
        <p:txBody>
          <a:bodyPr wrap="square" rtlCol="0">
            <a:spAutoFit/>
          </a:bodyPr>
          <a:lstStyle/>
          <a:p>
            <a:r>
              <a:rPr lang="it-IT" sz="2000" b="1" i="1" dirty="0">
                <a:latin typeface="Calibri" panose="020F0502020204030204" pitchFamily="34" charset="0"/>
                <a:ea typeface="Arial MT"/>
                <a:cs typeface="Arial MT"/>
              </a:rPr>
              <a:t>Concentrati su un compito alla volta</a:t>
            </a:r>
            <a:r>
              <a:rPr lang="it-IT" sz="2000" b="1" i="1" dirty="0">
                <a:effectLst/>
                <a:latin typeface="Calibri" panose="020F0502020204030204" pitchFamily="34" charset="0"/>
                <a:ea typeface="Arial MT"/>
                <a:cs typeface="Arial MT"/>
              </a:rPr>
              <a:t>!</a:t>
            </a:r>
            <a:endParaRPr lang="it-IT" sz="2000" b="1" i="1" dirty="0">
              <a:effectLst/>
              <a:latin typeface="Arial MT"/>
              <a:ea typeface="Arial MT"/>
              <a:cs typeface="Arial MT"/>
            </a:endParaRPr>
          </a:p>
          <a:p>
            <a:endParaRPr lang="it-IT" sz="2000" b="1" i="1" dirty="0"/>
          </a:p>
          <a:p>
            <a:pPr algn="just" fontAlgn="base"/>
            <a:r>
              <a:rPr lang="it-IT" sz="1800" dirty="0">
                <a:effectLst/>
                <a:latin typeface="Calibri" panose="020F0502020204030204" pitchFamily="34" charset="0"/>
                <a:ea typeface="Times New Roman" panose="02020603050405020304" pitchFamily="18" charset="0"/>
                <a:cs typeface="Arial MT"/>
              </a:rPr>
              <a:t>Concentrarti su un compito alla volta ti consentirà di completarlo più rapidamente e con meno errori. Concediti il giusto tempo e la giusta concentrazione per impegnarti maggiormente nel raggiungere i tuoi obiettivi e priorità.</a:t>
            </a:r>
            <a:endParaRPr lang="it-IT" sz="1800" dirty="0">
              <a:effectLst/>
              <a:latin typeface="Arial MT"/>
              <a:ea typeface="Arial MT"/>
              <a:cs typeface="Arial MT"/>
            </a:endParaRPr>
          </a:p>
          <a:p>
            <a:pPr algn="just" fontAlgn="base"/>
            <a:r>
              <a:rPr lang="it-IT" sz="1800" i="1"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endParaRPr lang="it-IT" sz="2000" b="1" i="1" dirty="0"/>
          </a:p>
        </p:txBody>
      </p:sp>
      <p:sp>
        <p:nvSpPr>
          <p:cNvPr id="6" name="TextBox 15">
            <a:extLst>
              <a:ext uri="{FF2B5EF4-FFF2-40B4-BE49-F238E27FC236}">
                <a16:creationId xmlns:a16="http://schemas.microsoft.com/office/drawing/2014/main" id="{0C772127-6352-0D33-AB36-B52929BCC221}"/>
              </a:ext>
            </a:extLst>
          </p:cNvPr>
          <p:cNvSpPr txBox="1"/>
          <p:nvPr/>
        </p:nvSpPr>
        <p:spPr>
          <a:xfrm>
            <a:off x="6267210" y="2332081"/>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#6</a:t>
            </a:r>
          </a:p>
        </p:txBody>
      </p:sp>
    </p:spTree>
    <p:extLst>
      <p:ext uri="{BB962C8B-B14F-4D97-AF65-F5344CB8AC3E}">
        <p14:creationId xmlns:p14="http://schemas.microsoft.com/office/powerpoint/2010/main" val="300988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2337010" y="2306793"/>
            <a:ext cx="8838990" cy="4616648"/>
          </a:xfrm>
          <a:prstGeom prst="rect">
            <a:avLst/>
          </a:prstGeom>
          <a:noFill/>
        </p:spPr>
        <p:txBody>
          <a:bodyPr wrap="square" rtlCol="0">
            <a:spAutoFit/>
          </a:bodyPr>
          <a:lstStyle/>
          <a:p>
            <a:r>
              <a:rPr lang="it-IT" sz="2000" b="1" i="1" dirty="0">
                <a:latin typeface="Calibri" panose="020F0502020204030204" pitchFamily="34" charset="0"/>
                <a:ea typeface="Arial MT"/>
                <a:cs typeface="Arial MT"/>
              </a:rPr>
              <a:t>Lascia andare il perfezionismo</a:t>
            </a:r>
            <a:r>
              <a:rPr lang="it-IT" sz="2000" b="1" i="1" dirty="0">
                <a:effectLst/>
                <a:latin typeface="Calibri" panose="020F0502020204030204" pitchFamily="34" charset="0"/>
                <a:ea typeface="Arial MT"/>
                <a:cs typeface="Arial MT"/>
              </a:rPr>
              <a:t>!</a:t>
            </a:r>
            <a:endParaRPr lang="it-IT" sz="2000" b="1" i="1" dirty="0">
              <a:effectLst/>
              <a:latin typeface="Arial MT"/>
              <a:ea typeface="Arial MT"/>
              <a:cs typeface="Arial MT"/>
            </a:endParaRPr>
          </a:p>
          <a:p>
            <a:endParaRPr lang="it-IT" sz="2000" b="1" i="1" dirty="0"/>
          </a:p>
          <a:p>
            <a:r>
              <a:rPr lang="it-IT" sz="1800" dirty="0">
                <a:effectLst/>
                <a:latin typeface="Calibri" panose="020F0502020204030204" pitchFamily="34" charset="0"/>
                <a:ea typeface="Times New Roman" panose="02020603050405020304" pitchFamily="18" charset="0"/>
                <a:cs typeface="Arial MT"/>
              </a:rPr>
              <a:t>Gran parte di ciò che ci spinge a lavorare in eccesso e a compromettere il nostro equilibrio vita-lavoro è il bisogno di fare il nostro lavoro al meglio. Ma soprattutto è la convinzione compulsiva che, se non ci impegniamo oltre le aspettative, falliremo, verremo penalizzati o addirittura perderemo il lavoro. Il problema è che i perfezionisti considerano gli errori come fallimenti personali, piuttosto che parte naturale del nostro apprendimento e della nostra crescita, ed è probabile che siano vittime di una delle due cattive abitudini:</a:t>
            </a:r>
          </a:p>
          <a:p>
            <a:endParaRPr lang="it-IT" sz="1800" dirty="0">
              <a:effectLst/>
              <a:latin typeface="Arial MT"/>
              <a:ea typeface="Arial MT"/>
              <a:cs typeface="Arial MT"/>
            </a:endParaRPr>
          </a:p>
          <a:p>
            <a:pPr marL="285750" indent="-285750">
              <a:buFontTx/>
              <a:buChar char="-"/>
            </a:pPr>
            <a:r>
              <a:rPr lang="it-IT" sz="1800" dirty="0">
                <a:effectLst/>
                <a:latin typeface="Calibri" panose="020F0502020204030204" pitchFamily="34" charset="0"/>
                <a:ea typeface="Times New Roman" panose="02020603050405020304" pitchFamily="18" charset="0"/>
                <a:cs typeface="Arial MT"/>
              </a:rPr>
              <a:t>Procrastinazione per paura di non essere in grado di portare a termine il compito al livello che ci aspettiamo da noi stessi;</a:t>
            </a:r>
          </a:p>
          <a:p>
            <a:pPr marL="285750" indent="-285750">
              <a:buFontTx/>
              <a:buChar char="-"/>
            </a:pPr>
            <a:r>
              <a:rPr lang="it-IT" sz="1800" dirty="0">
                <a:effectLst/>
                <a:latin typeface="Calibri" panose="020F0502020204030204" pitchFamily="34" charset="0"/>
                <a:ea typeface="Times New Roman" panose="02020603050405020304" pitchFamily="18" charset="0"/>
              </a:rPr>
              <a:t>Eccessiva preparazione per la convinzione che per svolgere il lavoro dobbiamo impegnarci più del previsto</a:t>
            </a:r>
            <a:endParaRPr lang="it-IT" sz="1800" dirty="0">
              <a:effectLst/>
              <a:latin typeface="Arial MT"/>
              <a:ea typeface="Arial MT"/>
              <a:cs typeface="Arial MT"/>
            </a:endParaRPr>
          </a:p>
          <a:p>
            <a:endParaRPr lang="it-IT" sz="1800" dirty="0">
              <a:effectLst/>
              <a:latin typeface="Arial MT"/>
              <a:ea typeface="Arial MT"/>
              <a:cs typeface="Arial MT"/>
            </a:endParaRPr>
          </a:p>
          <a:p>
            <a:pPr marL="285750" indent="-285750">
              <a:buFont typeface="Courier New" panose="02070309020205020404" pitchFamily="49" charset="0"/>
              <a:buChar char="o"/>
            </a:pP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id="{4E93E846-97BC-8116-E163-DCEC406BFFAC}"/>
              </a:ext>
            </a:extLst>
          </p:cNvPr>
          <p:cNvSpPr txBox="1"/>
          <p:nvPr/>
        </p:nvSpPr>
        <p:spPr>
          <a:xfrm>
            <a:off x="1376491" y="2314634"/>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#7</a:t>
            </a:r>
          </a:p>
        </p:txBody>
      </p:sp>
    </p:spTree>
    <p:extLst>
      <p:ext uri="{BB962C8B-B14F-4D97-AF65-F5344CB8AC3E}">
        <p14:creationId xmlns:p14="http://schemas.microsoft.com/office/powerpoint/2010/main" val="71009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2337010" y="2306793"/>
            <a:ext cx="8838990" cy="3816429"/>
          </a:xfrm>
          <a:prstGeom prst="rect">
            <a:avLst/>
          </a:prstGeom>
          <a:noFill/>
        </p:spPr>
        <p:txBody>
          <a:bodyPr wrap="square" rtlCol="0">
            <a:spAutoFit/>
          </a:bodyPr>
          <a:lstStyle/>
          <a:p>
            <a:r>
              <a:rPr lang="it-IT" sz="2000" b="1" i="1" dirty="0">
                <a:latin typeface="Calibri" panose="020F0502020204030204" pitchFamily="34" charset="0"/>
                <a:ea typeface="Arial MT"/>
                <a:cs typeface="Arial MT"/>
              </a:rPr>
              <a:t>Lascia andare il perfezionismo</a:t>
            </a:r>
            <a:r>
              <a:rPr lang="it-IT" sz="2000" b="1" i="1" dirty="0">
                <a:effectLst/>
                <a:latin typeface="Calibri" panose="020F0502020204030204" pitchFamily="34" charset="0"/>
                <a:ea typeface="Arial MT"/>
                <a:cs typeface="Arial MT"/>
              </a:rPr>
              <a:t>!</a:t>
            </a:r>
            <a:endParaRPr lang="it-IT" sz="2000" b="1" i="1" dirty="0">
              <a:effectLst/>
              <a:latin typeface="Arial MT"/>
              <a:ea typeface="Arial MT"/>
              <a:cs typeface="Arial MT"/>
            </a:endParaRPr>
          </a:p>
          <a:p>
            <a:endParaRPr lang="it-IT" sz="2000" b="1" i="1" dirty="0"/>
          </a:p>
          <a:p>
            <a:pPr algn="just" fontAlgn="base"/>
            <a:r>
              <a:rPr lang="it-IT" dirty="0">
                <a:effectLst/>
                <a:latin typeface="Calibri" panose="020F0502020204030204" pitchFamily="34" charset="0"/>
                <a:ea typeface="Times New Roman" panose="02020603050405020304" pitchFamily="18" charset="0"/>
                <a:cs typeface="Arial MT"/>
              </a:rPr>
              <a:t>Per rompere il circolo del perfezionismo, alcuni psicologi consigliano di:</a:t>
            </a:r>
            <a:endParaRPr lang="it-IT" dirty="0">
              <a:effectLst/>
              <a:latin typeface="Arial MT"/>
              <a:ea typeface="Arial MT"/>
              <a:cs typeface="Arial MT"/>
            </a:endParaRPr>
          </a:p>
          <a:p>
            <a:pPr algn="just" fontAlgn="base"/>
            <a:r>
              <a:rPr lang="it-IT" dirty="0">
                <a:effectLst/>
                <a:latin typeface="Calibri" panose="020F0502020204030204" pitchFamily="34" charset="0"/>
                <a:ea typeface="Times New Roman" panose="02020603050405020304" pitchFamily="18" charset="0"/>
                <a:cs typeface="Arial MT"/>
              </a:rPr>
              <a:t> </a:t>
            </a:r>
            <a:endParaRPr lang="it-IT" dirty="0">
              <a:effectLst/>
              <a:latin typeface="Arial MT"/>
              <a:ea typeface="Arial MT"/>
              <a:cs typeface="Arial MT"/>
            </a:endParaRPr>
          </a:p>
          <a:p>
            <a:pPr marL="342900" lvl="0" indent="-342900" algn="just" fontAlgn="base">
              <a:buFont typeface="+mj-lt"/>
              <a:buAutoNum type="arabicPeriod"/>
            </a:pPr>
            <a:r>
              <a:rPr lang="it-IT" dirty="0">
                <a:effectLst/>
                <a:latin typeface="Calibri" panose="020F0502020204030204" pitchFamily="34" charset="0"/>
                <a:ea typeface="Times New Roman" panose="02020603050405020304" pitchFamily="18" charset="0"/>
                <a:cs typeface="Arial MT"/>
              </a:rPr>
              <a:t>Diventare più consapevoli di questo dialogo negativo con sei stessi ed essere più compassionevoli nei propri riguardi</a:t>
            </a:r>
            <a:endParaRPr lang="it-IT" dirty="0">
              <a:effectLst/>
              <a:latin typeface="Arial MT"/>
              <a:ea typeface="Arial MT"/>
              <a:cs typeface="Arial MT"/>
            </a:endParaRPr>
          </a:p>
          <a:p>
            <a:pPr marL="342900" lvl="0" indent="-342900" algn="just" fontAlgn="base">
              <a:buFont typeface="+mj-lt"/>
              <a:buAutoNum type="arabicPeriod"/>
            </a:pPr>
            <a:r>
              <a:rPr lang="it-IT" dirty="0">
                <a:effectLst/>
                <a:latin typeface="Calibri" panose="020F0502020204030204" pitchFamily="34" charset="0"/>
                <a:ea typeface="Times New Roman" panose="02020603050405020304" pitchFamily="18" charset="0"/>
                <a:cs typeface="Arial MT"/>
              </a:rPr>
              <a:t>Prendersi del tempo per capire se gli obiettivi e le aspettative che ci si pone siano effettivamente fattibili</a:t>
            </a:r>
            <a:endParaRPr lang="it-IT" dirty="0">
              <a:effectLst/>
              <a:latin typeface="Arial MT"/>
              <a:ea typeface="Arial MT"/>
              <a:cs typeface="Arial MT"/>
            </a:endParaRPr>
          </a:p>
          <a:p>
            <a:pPr marL="342900" lvl="0" indent="-342900" algn="just" fontAlgn="base">
              <a:buFont typeface="+mj-lt"/>
              <a:buAutoNum type="arabicPeriod"/>
            </a:pPr>
            <a:r>
              <a:rPr lang="it-IT" dirty="0">
                <a:effectLst/>
                <a:latin typeface="Calibri" panose="020F0502020204030204" pitchFamily="34" charset="0"/>
                <a:ea typeface="Times New Roman" panose="02020603050405020304" pitchFamily="18" charset="0"/>
                <a:cs typeface="Arial MT"/>
              </a:rPr>
              <a:t>Parlare con qualcuno riguardo ai propri timori irrazionali di fallire e non essere all’altezza.</a:t>
            </a:r>
            <a:endParaRPr lang="it-IT" dirty="0">
              <a:effectLst/>
              <a:latin typeface="Arial MT"/>
              <a:ea typeface="Arial MT"/>
              <a:cs typeface="Arial MT"/>
            </a:endParaRPr>
          </a:p>
          <a:p>
            <a:endParaRPr lang="it-IT" sz="2000" b="1" i="1" dirty="0"/>
          </a:p>
          <a:p>
            <a:endParaRPr lang="it-IT" sz="1800" dirty="0">
              <a:effectLst/>
              <a:latin typeface="Arial MT"/>
              <a:ea typeface="Arial MT"/>
              <a:cs typeface="Arial MT"/>
            </a:endParaRPr>
          </a:p>
          <a:p>
            <a:pPr marL="285750" indent="-285750">
              <a:buFont typeface="Courier New" panose="02070309020205020404" pitchFamily="49" charset="0"/>
              <a:buChar char="o"/>
            </a:pP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id="{4E93E846-97BC-8116-E163-DCEC406BFFAC}"/>
              </a:ext>
            </a:extLst>
          </p:cNvPr>
          <p:cNvSpPr txBox="1"/>
          <p:nvPr/>
        </p:nvSpPr>
        <p:spPr>
          <a:xfrm>
            <a:off x="1376491" y="2314634"/>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#7</a:t>
            </a:r>
          </a:p>
        </p:txBody>
      </p:sp>
    </p:spTree>
    <p:extLst>
      <p:ext uri="{BB962C8B-B14F-4D97-AF65-F5344CB8AC3E}">
        <p14:creationId xmlns:p14="http://schemas.microsoft.com/office/powerpoint/2010/main" val="100961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2337010" y="2306793"/>
            <a:ext cx="8838990" cy="4308872"/>
          </a:xfrm>
          <a:prstGeom prst="rect">
            <a:avLst/>
          </a:prstGeom>
          <a:noFill/>
        </p:spPr>
        <p:txBody>
          <a:bodyPr wrap="square" rtlCol="0">
            <a:spAutoFit/>
          </a:bodyPr>
          <a:lstStyle/>
          <a:p>
            <a:r>
              <a:rPr lang="it-IT" sz="2000" b="1" i="1" dirty="0">
                <a:latin typeface="Calibri" panose="020F0502020204030204" pitchFamily="34" charset="0"/>
                <a:ea typeface="Arial MT"/>
                <a:cs typeface="Arial MT"/>
              </a:rPr>
              <a:t>Scollegati</a:t>
            </a:r>
            <a:r>
              <a:rPr lang="it-IT" sz="2000" b="1" i="1" dirty="0">
                <a:effectLst/>
                <a:latin typeface="Calibri" panose="020F0502020204030204" pitchFamily="34" charset="0"/>
                <a:ea typeface="Arial MT"/>
                <a:cs typeface="Arial MT"/>
              </a:rPr>
              <a:t>!</a:t>
            </a:r>
            <a:endParaRPr lang="it-IT" sz="2000" b="1" i="1" dirty="0">
              <a:effectLst/>
              <a:latin typeface="Arial MT"/>
              <a:ea typeface="Arial MT"/>
              <a:cs typeface="Arial MT"/>
            </a:endParaRPr>
          </a:p>
          <a:p>
            <a:endParaRPr lang="it-IT" sz="1800" dirty="0">
              <a:effectLst/>
              <a:latin typeface="Calibri" panose="020F0502020204030204" pitchFamily="34" charset="0"/>
              <a:ea typeface="Arial MT"/>
            </a:endParaRPr>
          </a:p>
          <a:p>
            <a:pPr algn="just" fontAlgn="base"/>
            <a:r>
              <a:rPr lang="it-IT" sz="1800" dirty="0">
                <a:effectLst/>
                <a:latin typeface="Calibri" panose="020F0502020204030204" pitchFamily="34" charset="0"/>
                <a:ea typeface="Times New Roman" panose="02020603050405020304" pitchFamily="18" charset="0"/>
              </a:rPr>
              <a:t>Hai mai sentito parlare del diritto alla disconnessione?</a:t>
            </a:r>
          </a:p>
          <a:p>
            <a:pPr algn="just" fontAlgn="base"/>
            <a:endParaRPr lang="it-IT" i="1" dirty="0">
              <a:latin typeface="Calibri" panose="020F0502020204030204" pitchFamily="34" charset="0"/>
              <a:ea typeface="Times New Roman" panose="02020603050405020304" pitchFamily="18" charset="0"/>
              <a:cs typeface="Arial MT"/>
            </a:endParaRPr>
          </a:p>
          <a:p>
            <a:pPr algn="just" fontAlgn="base"/>
            <a:r>
              <a:rPr lang="it-IT" sz="1800" i="1" dirty="0">
                <a:effectLst/>
                <a:latin typeface="Calibri" panose="020F0502020204030204" pitchFamily="34" charset="0"/>
                <a:ea typeface="Times New Roman" panose="02020603050405020304" pitchFamily="18" charset="0"/>
                <a:cs typeface="Arial MT"/>
              </a:rPr>
              <a:t>Per farla breve: quando si lavora si lavora e quando hai finito… hai finito! </a:t>
            </a:r>
            <a:r>
              <a:rPr lang="it-IT" sz="1800" dirty="0">
                <a:solidFill>
                  <a:srgbClr val="444444"/>
                </a:solidFill>
                <a:effectLst/>
                <a:latin typeface="Georgia" panose="02040502050405020303" pitchFamily="18" charset="0"/>
                <a:ea typeface="Arial MT"/>
                <a:cs typeface="Arial MT"/>
              </a:rPr>
              <a:t> </a:t>
            </a:r>
            <a:r>
              <a:rPr lang="it-IT" sz="1800" dirty="0">
                <a:effectLst/>
                <a:latin typeface="Calibri" panose="020F0502020204030204" pitchFamily="34" charset="0"/>
                <a:ea typeface="Arial MT"/>
                <a:cs typeface="Arial MT"/>
              </a:rPr>
              <a:t>In particolare per chi lavora da remoto, è importante tracciare un confine: essere a casa non è una scusa per essere sempre connessi e reperibili 24 ore al giorno. Ecco alcuni consigli:</a:t>
            </a:r>
            <a:endParaRPr lang="it-IT" sz="1800" dirty="0">
              <a:effectLst/>
              <a:latin typeface="Arial MT"/>
              <a:ea typeface="Arial MT"/>
              <a:cs typeface="Arial MT"/>
            </a:endParaRPr>
          </a:p>
          <a:p>
            <a:endParaRPr lang="it-IT" sz="1800" dirty="0">
              <a:effectLst/>
              <a:latin typeface="Calibri" panose="020F0502020204030204" pitchFamily="34" charset="0"/>
              <a:ea typeface="Arial MT"/>
              <a:cs typeface="Arial MT"/>
            </a:endParaRPr>
          </a:p>
          <a:p>
            <a:pPr marL="285750" indent="-285750">
              <a:buFont typeface="Courier New" panose="02070309020205020404" pitchFamily="49" charset="0"/>
              <a:buChar char="o"/>
            </a:pPr>
            <a:r>
              <a:rPr lang="it-IT" sz="1800" b="1" dirty="0">
                <a:effectLst/>
                <a:latin typeface="Calibri" panose="020F0502020204030204" pitchFamily="34" charset="0"/>
                <a:ea typeface="Times New Roman" panose="02020603050405020304" pitchFamily="18" charset="0"/>
                <a:cs typeface="Arial MT"/>
              </a:rPr>
              <a:t>Imponetevi di non usare schermi prima di andare a letto</a:t>
            </a:r>
            <a:r>
              <a:rPr lang="it-IT" sz="1800" dirty="0">
                <a:effectLst/>
                <a:latin typeface="Calibri" panose="020F0502020204030204" pitchFamily="34" charset="0"/>
                <a:ea typeface="Times New Roman" panose="02020603050405020304" pitchFamily="18" charset="0"/>
                <a:cs typeface="Arial MT"/>
              </a:rPr>
              <a:t>: l’uso dello smartphone o del pc prima di andare a letto ritarda l’orologio biologico del vostro corpo, il che significa che è più difficile prendere sonno o raggiungere lo stato REM del sonno più profondo e riposante. Provate a </a:t>
            </a:r>
            <a:r>
              <a:rPr lang="it-IT" sz="1800" dirty="0" err="1">
                <a:effectLst/>
                <a:latin typeface="Calibri" panose="020F0502020204030204" pitchFamily="34" charset="0"/>
                <a:ea typeface="Times New Roman" panose="02020603050405020304" pitchFamily="18" charset="0"/>
                <a:cs typeface="Arial MT"/>
              </a:rPr>
              <a:t>stasbilire</a:t>
            </a:r>
            <a:r>
              <a:rPr lang="it-IT" sz="1800" dirty="0">
                <a:effectLst/>
                <a:latin typeface="Calibri" panose="020F0502020204030204" pitchFamily="34" charset="0"/>
                <a:ea typeface="Times New Roman" panose="02020603050405020304" pitchFamily="18" charset="0"/>
                <a:cs typeface="Arial MT"/>
              </a:rPr>
              <a:t> la regola di non utilizzare schermi </a:t>
            </a:r>
            <a:r>
              <a:rPr lang="it-IT" sz="1800" b="1" dirty="0">
                <a:effectLst/>
                <a:latin typeface="Calibri" panose="020F0502020204030204" pitchFamily="34" charset="0"/>
                <a:ea typeface="Times New Roman" panose="02020603050405020304" pitchFamily="18" charset="0"/>
                <a:cs typeface="Arial MT"/>
              </a:rPr>
              <a:t>entro le 2 ore </a:t>
            </a:r>
            <a:r>
              <a:rPr lang="it-IT" sz="1800" dirty="0">
                <a:effectLst/>
                <a:latin typeface="Calibri" panose="020F0502020204030204" pitchFamily="34" charset="0"/>
                <a:ea typeface="Times New Roman" panose="02020603050405020304" pitchFamily="18" charset="0"/>
                <a:cs typeface="Arial MT"/>
              </a:rPr>
              <a:t>da quando andate a letto</a:t>
            </a:r>
            <a:endParaRPr lang="it-IT" sz="1800" dirty="0">
              <a:effectLst/>
              <a:latin typeface="Arial MT"/>
              <a:ea typeface="Arial MT"/>
              <a:cs typeface="Arial MT"/>
            </a:endParaRPr>
          </a:p>
          <a:p>
            <a:pPr marL="285750" indent="-285750">
              <a:buFont typeface="Courier New" panose="02070309020205020404" pitchFamily="49" charset="0"/>
              <a:buChar char="o"/>
            </a:pP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id="{4E93E846-97BC-8116-E163-DCEC406BFFAC}"/>
              </a:ext>
            </a:extLst>
          </p:cNvPr>
          <p:cNvSpPr txBox="1"/>
          <p:nvPr/>
        </p:nvSpPr>
        <p:spPr>
          <a:xfrm>
            <a:off x="1376491" y="2314634"/>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#8</a:t>
            </a:r>
          </a:p>
        </p:txBody>
      </p:sp>
    </p:spTree>
    <p:extLst>
      <p:ext uri="{BB962C8B-B14F-4D97-AF65-F5344CB8AC3E}">
        <p14:creationId xmlns:p14="http://schemas.microsoft.com/office/powerpoint/2010/main" val="150133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830997"/>
          </a:xfrm>
          <a:prstGeom prst="rect">
            <a:avLst/>
          </a:prstGeom>
          <a:noFill/>
        </p:spPr>
        <p:txBody>
          <a:bodyPr wrap="square" rtlCol="0">
            <a:spAutoFit/>
          </a:bodyPr>
          <a:lstStyle/>
          <a:p>
            <a:r>
              <a:rPr lang="es-ES" sz="2400" dirty="0">
                <a:solidFill>
                  <a:srgbClr val="21B4A9"/>
                </a:solidFill>
              </a:rPr>
              <a:t>Sezione 2: Consigli pratici per un buon work-life balance</a:t>
            </a:r>
            <a:endParaRPr lang="en-GB" sz="2400" dirty="0">
              <a:solidFill>
                <a:srgbClr val="21B4A9"/>
              </a:solidFill>
            </a:endParaRPr>
          </a:p>
          <a:p>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2337010" y="2306793"/>
            <a:ext cx="8838990" cy="3724096"/>
          </a:xfrm>
          <a:prstGeom prst="rect">
            <a:avLst/>
          </a:prstGeom>
          <a:noFill/>
        </p:spPr>
        <p:txBody>
          <a:bodyPr wrap="square" rtlCol="0">
            <a:spAutoFit/>
          </a:bodyPr>
          <a:lstStyle/>
          <a:p>
            <a:pPr marL="285750" indent="-285750">
              <a:buFont typeface="Courier New" panose="02070309020205020404" pitchFamily="49" charset="0"/>
              <a:buChar char="o"/>
            </a:pPr>
            <a:r>
              <a:rPr lang="it-IT" sz="1800" b="1" dirty="0">
                <a:effectLst/>
                <a:latin typeface="Calibri" panose="020F0502020204030204" pitchFamily="34" charset="0"/>
                <a:ea typeface="Times New Roman" panose="02020603050405020304" pitchFamily="18" charset="0"/>
              </a:rPr>
              <a:t>Regolate le impostazioni delle notifiche dello smartphone: </a:t>
            </a:r>
            <a:r>
              <a:rPr lang="it-IT" sz="1800" dirty="0">
                <a:effectLst/>
                <a:latin typeface="Calibri" panose="020F0502020204030204" pitchFamily="34" charset="0"/>
                <a:ea typeface="Times New Roman" panose="02020603050405020304" pitchFamily="18" charset="0"/>
              </a:rPr>
              <a:t>svegliarsi con il telefono pieno di notifiche o essere costantemente tempestati da e-mail, chat, social media o chiamate significa non essere mai veramente "fuori dal lavoro". Potete disattivarle completamente o mutarle</a:t>
            </a:r>
          </a:p>
          <a:p>
            <a:endParaRPr lang="it-IT" sz="1800" dirty="0">
              <a:effectLst/>
              <a:latin typeface="Arial MT"/>
              <a:ea typeface="Arial MT"/>
              <a:cs typeface="Arial MT"/>
            </a:endParaRPr>
          </a:p>
          <a:p>
            <a:pPr marL="285750" indent="-285750">
              <a:buFont typeface="Courier New" panose="02070309020205020404" pitchFamily="49" charset="0"/>
              <a:buChar char="o"/>
            </a:pPr>
            <a:r>
              <a:rPr lang="it-IT" sz="1800" b="1" dirty="0">
                <a:effectLst/>
                <a:latin typeface="Calibri" panose="020F0502020204030204" pitchFamily="34" charset="0"/>
                <a:ea typeface="Times New Roman" panose="02020603050405020304" pitchFamily="18" charset="0"/>
                <a:cs typeface="Arial MT"/>
              </a:rPr>
              <a:t>Trovate altre fonti per le vostre notizie o informazioni:</a:t>
            </a:r>
            <a:r>
              <a:rPr lang="it-IT" sz="1800" dirty="0">
                <a:effectLst/>
                <a:latin typeface="Calibri" panose="020F0502020204030204" pitchFamily="34" charset="0"/>
                <a:ea typeface="Times New Roman" panose="02020603050405020304" pitchFamily="18" charset="0"/>
                <a:cs typeface="Arial MT"/>
              </a:rPr>
              <a:t> molti di noi cadono nella trappola del bisogno di sentirsi informati su tutto ciò che accade nel mondo. Ma il ciclo delle notizie non si ferma mai, e cercare di recuperare il ritardo porta a un sovraccarico di informazioni e a un aumento del tempo trascorso lontano dalle attività "non lavorative". Per ritrovare l'equilibrio, provate a trovare fonti di "notizie lente", come libri e riviste, che non vi facciano sentire come se vi steste perdendo sempre qualcosa.</a:t>
            </a:r>
            <a:endParaRPr lang="it-IT" sz="1800" dirty="0">
              <a:effectLst/>
              <a:latin typeface="Arial MT"/>
              <a:ea typeface="Arial MT"/>
              <a:cs typeface="Arial MT"/>
            </a:endParaRPr>
          </a:p>
          <a:p>
            <a:pPr marL="285750" indent="-285750">
              <a:buFont typeface="Courier New" panose="02070309020205020404" pitchFamily="49" charset="0"/>
              <a:buChar char="o"/>
            </a:pP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id="{4E93E846-97BC-8116-E163-DCEC406BFFAC}"/>
              </a:ext>
            </a:extLst>
          </p:cNvPr>
          <p:cNvSpPr txBox="1"/>
          <p:nvPr/>
        </p:nvSpPr>
        <p:spPr>
          <a:xfrm>
            <a:off x="1376491" y="2314634"/>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TIP #8</a:t>
            </a:r>
          </a:p>
        </p:txBody>
      </p:sp>
    </p:spTree>
    <p:extLst>
      <p:ext uri="{BB962C8B-B14F-4D97-AF65-F5344CB8AC3E}">
        <p14:creationId xmlns:p14="http://schemas.microsoft.com/office/powerpoint/2010/main" val="149253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29">
            <a:extLst>
              <a:ext uri="{FF2B5EF4-FFF2-40B4-BE49-F238E27FC236}">
                <a16:creationId xmlns:a16="http://schemas.microsoft.com/office/drawing/2014/main" id="{14DD4DEF-8DB4-6053-837A-71D9AFB0B9C1}"/>
              </a:ext>
            </a:extLst>
          </p:cNvPr>
          <p:cNvSpPr txBox="1"/>
          <p:nvPr/>
        </p:nvSpPr>
        <p:spPr>
          <a:xfrm>
            <a:off x="7327324" y="1180147"/>
            <a:ext cx="2422433" cy="830997"/>
          </a:xfrm>
          <a:prstGeom prst="rect">
            <a:avLst/>
          </a:prstGeom>
          <a:noFill/>
        </p:spPr>
        <p:txBody>
          <a:bodyPr wrap="square" rtlCol="0">
            <a:spAutoFit/>
          </a:bodyPr>
          <a:lstStyle/>
          <a:p>
            <a:r>
              <a:rPr lang="en-US" sz="1600" b="1" dirty="0" err="1">
                <a:solidFill>
                  <a:srgbClr val="EA4E46"/>
                </a:solidFill>
                <a:latin typeface="Oxygen" panose="02000503000000090004" pitchFamily="2" charset="77"/>
                <a:ea typeface="Nunito Bold" charset="0"/>
                <a:cs typeface="Abhaya Libre SemiBold" panose="02000603000000000000" pitchFamily="2" charset="77"/>
              </a:rPr>
              <a:t>Strategie</a:t>
            </a:r>
            <a:r>
              <a:rPr lang="en-US" sz="1600" b="1" dirty="0">
                <a:solidFill>
                  <a:srgbClr val="EA4E46"/>
                </a:solidFill>
                <a:latin typeface="Oxygen" panose="02000503000000090004" pitchFamily="2" charset="77"/>
                <a:ea typeface="Nunito Bold" charset="0"/>
                <a:cs typeface="Abhaya Libre SemiBold" panose="02000603000000000000" pitchFamily="2" charset="77"/>
              </a:rPr>
              <a:t> e </a:t>
            </a:r>
            <a:r>
              <a:rPr lang="en-US" sz="1600" b="1" dirty="0" err="1">
                <a:solidFill>
                  <a:srgbClr val="EA4E46"/>
                </a:solidFill>
                <a:latin typeface="Oxygen" panose="02000503000000090004" pitchFamily="2" charset="77"/>
                <a:ea typeface="Nunito Bold" charset="0"/>
                <a:cs typeface="Abhaya Libre SemiBold" panose="02000603000000000000" pitchFamily="2" charset="77"/>
              </a:rPr>
              <a:t>consigli</a:t>
            </a:r>
            <a:r>
              <a:rPr lang="en-US" sz="1600" b="1" dirty="0">
                <a:solidFill>
                  <a:srgbClr val="EA4E46"/>
                </a:solidFill>
                <a:latin typeface="Oxygen" panose="02000503000000090004" pitchFamily="2" charset="77"/>
                <a:ea typeface="Nunito Bold" charset="0"/>
                <a:cs typeface="Abhaya Libre SemiBold" panose="02000603000000000000" pitchFamily="2" charset="77"/>
              </a:rPr>
              <a:t> per un </a:t>
            </a:r>
            <a:r>
              <a:rPr lang="en-US" sz="1600" b="1" dirty="0" err="1">
                <a:solidFill>
                  <a:srgbClr val="EA4E46"/>
                </a:solidFill>
                <a:latin typeface="Oxygen" panose="02000503000000090004" pitchFamily="2" charset="77"/>
                <a:ea typeface="Nunito Bold" charset="0"/>
                <a:cs typeface="Abhaya Libre SemiBold" panose="02000603000000000000" pitchFamily="2" charset="77"/>
              </a:rPr>
              <a:t>migliore</a:t>
            </a:r>
            <a:r>
              <a:rPr lang="en-US" sz="1600" b="1" dirty="0">
                <a:solidFill>
                  <a:srgbClr val="EA4E46"/>
                </a:solidFill>
                <a:latin typeface="Oxygen" panose="02000503000000090004" pitchFamily="2" charset="77"/>
                <a:ea typeface="Nunito Bold" charset="0"/>
                <a:cs typeface="Abhaya Libre SemiBold" panose="02000603000000000000" pitchFamily="2" charset="77"/>
              </a:rPr>
              <a:t> work-life balance</a:t>
            </a:r>
          </a:p>
        </p:txBody>
      </p:sp>
      <p:sp>
        <p:nvSpPr>
          <p:cNvPr id="7" name="TextBox 31">
            <a:extLst>
              <a:ext uri="{FF2B5EF4-FFF2-40B4-BE49-F238E27FC236}">
                <a16:creationId xmlns:a16="http://schemas.microsoft.com/office/drawing/2014/main" id="{8E8AC566-283A-0A1B-78D2-D3D0C0AD36C3}"/>
              </a:ext>
            </a:extLst>
          </p:cNvPr>
          <p:cNvSpPr txBox="1"/>
          <p:nvPr/>
        </p:nvSpPr>
        <p:spPr>
          <a:xfrm>
            <a:off x="1858144" y="1116600"/>
            <a:ext cx="2078594" cy="584775"/>
          </a:xfrm>
          <a:prstGeom prst="rect">
            <a:avLst/>
          </a:prstGeom>
          <a:noFill/>
        </p:spPr>
        <p:txBody>
          <a:bodyPr wrap="square" rtlCol="0">
            <a:spAutoFit/>
          </a:bodyPr>
          <a:lstStyle/>
          <a:p>
            <a:r>
              <a:rPr lang="en-US" sz="1600" b="1" dirty="0">
                <a:solidFill>
                  <a:srgbClr val="21B4A9"/>
                </a:solidFill>
                <a:latin typeface="Oxygen" panose="02000503000000090004" pitchFamily="2" charset="77"/>
                <a:ea typeface="Nunito Bold" charset="0"/>
                <a:cs typeface="Abhaya Libre SemiBold" panose="02000603000000000000" pitchFamily="2" charset="77"/>
              </a:rPr>
              <a:t>I </a:t>
            </a:r>
            <a:r>
              <a:rPr lang="en-US" sz="1600" b="1" dirty="0" err="1">
                <a:solidFill>
                  <a:srgbClr val="21B4A9"/>
                </a:solidFill>
                <a:latin typeface="Oxygen" panose="02000503000000090004" pitchFamily="2" charset="77"/>
                <a:ea typeface="Nunito Bold" charset="0"/>
                <a:cs typeface="Abhaya Libre SemiBold" panose="02000603000000000000" pitchFamily="2" charset="77"/>
              </a:rPr>
              <a:t>concetti</a:t>
            </a:r>
            <a:r>
              <a:rPr lang="en-US" sz="1600" b="1" dirty="0">
                <a:solidFill>
                  <a:srgbClr val="21B4A9"/>
                </a:solidFill>
                <a:latin typeface="Oxygen" panose="02000503000000090004" pitchFamily="2" charset="77"/>
                <a:ea typeface="Nunito Bold" charset="0"/>
                <a:cs typeface="Abhaya Libre SemiBold" panose="02000603000000000000" pitchFamily="2" charset="77"/>
              </a:rPr>
              <a:t> base del work-life balance </a:t>
            </a:r>
          </a:p>
        </p:txBody>
      </p:sp>
      <p:sp>
        <p:nvSpPr>
          <p:cNvPr id="9" name="TextBox 22">
            <a:extLst>
              <a:ext uri="{FF2B5EF4-FFF2-40B4-BE49-F238E27FC236}">
                <a16:creationId xmlns:a16="http://schemas.microsoft.com/office/drawing/2014/main" id="{C2F0F6C9-72D9-2CD8-3E03-942BD3E33F65}"/>
              </a:ext>
            </a:extLst>
          </p:cNvPr>
          <p:cNvSpPr txBox="1"/>
          <p:nvPr/>
        </p:nvSpPr>
        <p:spPr>
          <a:xfrm>
            <a:off x="4408126" y="3142674"/>
            <a:ext cx="3334476" cy="830997"/>
          </a:xfrm>
          <a:prstGeom prst="rect">
            <a:avLst/>
          </a:prstGeom>
          <a:noFill/>
        </p:spPr>
        <p:txBody>
          <a:bodyPr wrap="square" rtlCol="0">
            <a:spAutoFit/>
          </a:bodyPr>
          <a:lstStyle/>
          <a:p>
            <a:r>
              <a:rPr lang="en-US" sz="1600" b="1" dirty="0">
                <a:solidFill>
                  <a:srgbClr val="FAB632"/>
                </a:solidFill>
                <a:latin typeface="Oxygen" panose="02000503000000090004" pitchFamily="2" charset="77"/>
                <a:ea typeface="Nunito Bold" charset="0"/>
                <a:cs typeface="Abhaya Libre SemiBold" panose="02000603000000000000" pitchFamily="2" charset="77"/>
              </a:rPr>
              <a:t>Work-life balance </a:t>
            </a:r>
          </a:p>
          <a:p>
            <a:r>
              <a:rPr lang="en-US" sz="1600" b="1" dirty="0">
                <a:solidFill>
                  <a:srgbClr val="FAB632"/>
                </a:solidFill>
                <a:latin typeface="Oxygen" panose="02000503000000090004" pitchFamily="2" charset="77"/>
                <a:ea typeface="Nunito Bold" charset="0"/>
                <a:cs typeface="Abhaya Libre SemiBold" panose="02000603000000000000" pitchFamily="2" charset="77"/>
              </a:rPr>
              <a:t>e </a:t>
            </a:r>
            <a:r>
              <a:rPr lang="en-US" sz="1600" b="1" dirty="0" err="1">
                <a:solidFill>
                  <a:srgbClr val="FAB632"/>
                </a:solidFill>
                <a:latin typeface="Oxygen" panose="02000503000000090004" pitchFamily="2" charset="77"/>
                <a:ea typeface="Nunito Bold" charset="0"/>
                <a:cs typeface="Abhaya Libre SemiBold" panose="02000603000000000000" pitchFamily="2" charset="77"/>
              </a:rPr>
              <a:t>i</a:t>
            </a:r>
            <a:r>
              <a:rPr lang="en-US" sz="1600" b="1" dirty="0">
                <a:solidFill>
                  <a:srgbClr val="FAB632"/>
                </a:solidFill>
                <a:latin typeface="Oxygen" panose="02000503000000090004" pitchFamily="2" charset="77"/>
                <a:ea typeface="Nunito Bold" charset="0"/>
                <a:cs typeface="Abhaya Libre SemiBold" panose="02000603000000000000" pitchFamily="2" charset="77"/>
              </a:rPr>
              <a:t> </a:t>
            </a:r>
            <a:r>
              <a:rPr lang="en-US" sz="1600" b="1" dirty="0" err="1">
                <a:solidFill>
                  <a:srgbClr val="FAB632"/>
                </a:solidFill>
                <a:latin typeface="Oxygen" panose="02000503000000090004" pitchFamily="2" charset="77"/>
                <a:ea typeface="Nunito Bold" charset="0"/>
                <a:cs typeface="Abhaya Libre SemiBold" panose="02000603000000000000" pitchFamily="2" charset="77"/>
              </a:rPr>
              <a:t>diritti</a:t>
            </a:r>
            <a:r>
              <a:rPr lang="en-US" sz="1600" b="1" dirty="0">
                <a:solidFill>
                  <a:srgbClr val="FAB632"/>
                </a:solidFill>
                <a:latin typeface="Oxygen" panose="02000503000000090004" pitchFamily="2" charset="77"/>
                <a:ea typeface="Nunito Bold" charset="0"/>
                <a:cs typeface="Abhaya Libre SemiBold" panose="02000603000000000000" pitchFamily="2" charset="77"/>
              </a:rPr>
              <a:t> </a:t>
            </a:r>
            <a:r>
              <a:rPr lang="en-US" sz="1600" b="1" dirty="0" err="1">
                <a:solidFill>
                  <a:srgbClr val="FAB632"/>
                </a:solidFill>
                <a:latin typeface="Oxygen" panose="02000503000000090004" pitchFamily="2" charset="77"/>
                <a:ea typeface="Nunito Bold" charset="0"/>
                <a:cs typeface="Abhaya Libre SemiBold" panose="02000603000000000000" pitchFamily="2" charset="77"/>
              </a:rPr>
              <a:t>sociali</a:t>
            </a:r>
            <a:r>
              <a:rPr lang="en-US" sz="1600" b="1" dirty="0">
                <a:solidFill>
                  <a:srgbClr val="FAB632"/>
                </a:solidFill>
                <a:latin typeface="Oxygen" panose="02000503000000090004" pitchFamily="2" charset="77"/>
                <a:ea typeface="Nunito Bold" charset="0"/>
                <a:cs typeface="Abhaya Libre SemiBold" panose="02000603000000000000" pitchFamily="2" charset="77"/>
              </a:rPr>
              <a:t> </a:t>
            </a:r>
          </a:p>
          <a:p>
            <a:r>
              <a:rPr lang="en-US" sz="1600" b="1" dirty="0" err="1">
                <a:solidFill>
                  <a:srgbClr val="FAB632"/>
                </a:solidFill>
                <a:latin typeface="Oxygen" panose="02000503000000090004" pitchFamily="2" charset="77"/>
                <a:ea typeface="Nunito Bold" charset="0"/>
                <a:cs typeface="Abhaya Libre SemiBold" panose="02000603000000000000" pitchFamily="2" charset="77"/>
              </a:rPr>
              <a:t>delle</a:t>
            </a:r>
            <a:r>
              <a:rPr lang="en-US" sz="1600" b="1" dirty="0">
                <a:solidFill>
                  <a:srgbClr val="FAB632"/>
                </a:solidFill>
                <a:latin typeface="Oxygen" panose="02000503000000090004" pitchFamily="2" charset="77"/>
                <a:ea typeface="Nunito Bold" charset="0"/>
                <a:cs typeface="Abhaya Libre SemiBold" panose="02000603000000000000" pitchFamily="2" charset="77"/>
              </a:rPr>
              <a:t> </a:t>
            </a:r>
            <a:r>
              <a:rPr lang="en-US" sz="1600" b="1" dirty="0" err="1">
                <a:solidFill>
                  <a:srgbClr val="FAB632"/>
                </a:solidFill>
                <a:latin typeface="Oxygen" panose="02000503000000090004" pitchFamily="2" charset="77"/>
                <a:ea typeface="Nunito Bold" charset="0"/>
                <a:cs typeface="Abhaya Libre SemiBold" panose="02000603000000000000" pitchFamily="2" charset="77"/>
              </a:rPr>
              <a:t>donne</a:t>
            </a:r>
            <a:endParaRPr lang="en-US" sz="1600" b="1" dirty="0">
              <a:solidFill>
                <a:srgbClr val="FAB632"/>
              </a:solidFill>
              <a:latin typeface="Oxygen" panose="02000503000000090004" pitchFamily="2" charset="77"/>
              <a:ea typeface="Nunito Bold" charset="0"/>
              <a:cs typeface="Abhaya Libre SemiBold" panose="02000603000000000000" pitchFamily="2" charset="77"/>
            </a:endParaRPr>
          </a:p>
        </p:txBody>
      </p:sp>
      <p:sp>
        <p:nvSpPr>
          <p:cNvPr id="10" name="Hexágono 9">
            <a:extLst>
              <a:ext uri="{FF2B5EF4-FFF2-40B4-BE49-F238E27FC236}">
                <a16:creationId xmlns:a16="http://schemas.microsoft.com/office/drawing/2014/main" id="{700DD875-2451-F87D-A0F3-872600E8B8B5}"/>
              </a:ext>
            </a:extLst>
          </p:cNvPr>
          <p:cNvSpPr/>
          <p:nvPr/>
        </p:nvSpPr>
        <p:spPr>
          <a:xfrm>
            <a:off x="4123496" y="3372485"/>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2" name="Hexágono 11">
            <a:extLst>
              <a:ext uri="{FF2B5EF4-FFF2-40B4-BE49-F238E27FC236}">
                <a16:creationId xmlns:a16="http://schemas.microsoft.com/office/drawing/2014/main" id="{A1520AF7-7D75-4A99-4098-DF0F175E1FA0}"/>
              </a:ext>
            </a:extLst>
          </p:cNvPr>
          <p:cNvSpPr/>
          <p:nvPr/>
        </p:nvSpPr>
        <p:spPr>
          <a:xfrm>
            <a:off x="1566577" y="1298077"/>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id="{8C5AC1FB-85F9-44B7-5B73-59A274771E61}"/>
              </a:ext>
            </a:extLst>
          </p:cNvPr>
          <p:cNvSpPr/>
          <p:nvPr/>
        </p:nvSpPr>
        <p:spPr>
          <a:xfrm>
            <a:off x="7038038" y="1308403"/>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id="{2373009D-8EAD-DE54-C1F0-681E2DF05650}"/>
              </a:ext>
            </a:extLst>
          </p:cNvPr>
          <p:cNvSpPr/>
          <p:nvPr/>
        </p:nvSpPr>
        <p:spPr>
          <a:xfrm rot="5400000">
            <a:off x="3767736" y="2803819"/>
            <a:ext cx="2910378" cy="2669425"/>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Hexágono 16">
            <a:extLst>
              <a:ext uri="{FF2B5EF4-FFF2-40B4-BE49-F238E27FC236}">
                <a16:creationId xmlns:a16="http://schemas.microsoft.com/office/drawing/2014/main" id="{B46DE24D-9478-920F-864E-C09D9DEBE847}"/>
              </a:ext>
            </a:extLst>
          </p:cNvPr>
          <p:cNvSpPr/>
          <p:nvPr/>
        </p:nvSpPr>
        <p:spPr>
          <a:xfrm rot="5400000">
            <a:off x="1087083" y="872663"/>
            <a:ext cx="3035453" cy="2655971"/>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Hexágono 17">
            <a:extLst>
              <a:ext uri="{FF2B5EF4-FFF2-40B4-BE49-F238E27FC236}">
                <a16:creationId xmlns:a16="http://schemas.microsoft.com/office/drawing/2014/main" id="{01FC57E3-FDD7-55C3-B04B-DAFB2B4D9907}"/>
              </a:ext>
            </a:extLst>
          </p:cNvPr>
          <p:cNvSpPr/>
          <p:nvPr/>
        </p:nvSpPr>
        <p:spPr>
          <a:xfrm rot="5400000">
            <a:off x="6684494" y="848080"/>
            <a:ext cx="3035454" cy="2655971"/>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CuadroTexto 19">
            <a:extLst>
              <a:ext uri="{FF2B5EF4-FFF2-40B4-BE49-F238E27FC236}">
                <a16:creationId xmlns:a16="http://schemas.microsoft.com/office/drawing/2014/main" id="{0A38A549-76FD-6E57-D291-B6EED3BA8E98}"/>
              </a:ext>
            </a:extLst>
          </p:cNvPr>
          <p:cNvSpPr txBox="1"/>
          <p:nvPr/>
        </p:nvSpPr>
        <p:spPr>
          <a:xfrm>
            <a:off x="1492741" y="1740524"/>
            <a:ext cx="2704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1" name="CuadroTexto 20">
            <a:extLst>
              <a:ext uri="{FF2B5EF4-FFF2-40B4-BE49-F238E27FC236}">
                <a16:creationId xmlns:a16="http://schemas.microsoft.com/office/drawing/2014/main" id="{D2A906B8-07AF-E83A-010C-06828A587394}"/>
              </a:ext>
            </a:extLst>
          </p:cNvPr>
          <p:cNvSpPr txBox="1"/>
          <p:nvPr/>
        </p:nvSpPr>
        <p:spPr>
          <a:xfrm>
            <a:off x="7176912" y="1886557"/>
            <a:ext cx="2704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2" name="CuadroTexto 21">
            <a:extLst>
              <a:ext uri="{FF2B5EF4-FFF2-40B4-BE49-F238E27FC236}">
                <a16:creationId xmlns:a16="http://schemas.microsoft.com/office/drawing/2014/main" id="{8A7A2897-4C93-375F-D330-11BDCA564025}"/>
              </a:ext>
            </a:extLst>
          </p:cNvPr>
          <p:cNvSpPr txBox="1"/>
          <p:nvPr/>
        </p:nvSpPr>
        <p:spPr>
          <a:xfrm>
            <a:off x="4054193" y="3928221"/>
            <a:ext cx="255468"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7" name="CuadroTexto 26">
            <a:extLst>
              <a:ext uri="{FF2B5EF4-FFF2-40B4-BE49-F238E27FC236}">
                <a16:creationId xmlns:a16="http://schemas.microsoft.com/office/drawing/2014/main" id="{776D0560-21FD-4276-CEF9-64B27A0DAB74}"/>
              </a:ext>
            </a:extLst>
          </p:cNvPr>
          <p:cNvSpPr txBox="1"/>
          <p:nvPr/>
        </p:nvSpPr>
        <p:spPr>
          <a:xfrm rot="17903584">
            <a:off x="3029714" y="304527"/>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8" name="CuadroTexto 27">
            <a:extLst>
              <a:ext uri="{FF2B5EF4-FFF2-40B4-BE49-F238E27FC236}">
                <a16:creationId xmlns:a16="http://schemas.microsoft.com/office/drawing/2014/main" id="{ADB98AFC-723B-A99F-A41C-8D4F15196B24}"/>
              </a:ext>
            </a:extLst>
          </p:cNvPr>
          <p:cNvSpPr txBox="1"/>
          <p:nvPr/>
        </p:nvSpPr>
        <p:spPr>
          <a:xfrm rot="14709441">
            <a:off x="7117521" y="317694"/>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9" name="CuadroTexto 28">
            <a:extLst>
              <a:ext uri="{FF2B5EF4-FFF2-40B4-BE49-F238E27FC236}">
                <a16:creationId xmlns:a16="http://schemas.microsoft.com/office/drawing/2014/main" id="{AA0EC955-5892-1F46-4EFA-7FC0A00742AA}"/>
              </a:ext>
            </a:extLst>
          </p:cNvPr>
          <p:cNvSpPr txBox="1"/>
          <p:nvPr/>
        </p:nvSpPr>
        <p:spPr>
          <a:xfrm rot="17903584">
            <a:off x="8841091" y="284146"/>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30" name="CuadroTexto 29">
            <a:extLst>
              <a:ext uri="{FF2B5EF4-FFF2-40B4-BE49-F238E27FC236}">
                <a16:creationId xmlns:a16="http://schemas.microsoft.com/office/drawing/2014/main" id="{7901F1E1-1534-B3D9-62CB-D79BF5A9D49F}"/>
              </a:ext>
            </a:extLst>
          </p:cNvPr>
          <p:cNvSpPr txBox="1"/>
          <p:nvPr/>
        </p:nvSpPr>
        <p:spPr>
          <a:xfrm rot="17903584">
            <a:off x="4091455" y="4890911"/>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pic>
        <p:nvPicPr>
          <p:cNvPr id="26" name="Imagen 25" descr="Texto&#10;&#10;Descripción generada automáticamente">
            <a:extLst>
              <a:ext uri="{FF2B5EF4-FFF2-40B4-BE49-F238E27FC236}">
                <a16:creationId xmlns:a16="http://schemas.microsoft.com/office/drawing/2014/main" id="{15D52884-0333-5F02-2D1F-961C3A810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31" name="CuadroTexto 30">
            <a:extLst>
              <a:ext uri="{FF2B5EF4-FFF2-40B4-BE49-F238E27FC236}">
                <a16:creationId xmlns:a16="http://schemas.microsoft.com/office/drawing/2014/main" id="{6E036E8A-0857-0A63-B26D-BA67D5642BA7}"/>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CasellaDiTesto 13">
            <a:extLst>
              <a:ext uri="{FF2B5EF4-FFF2-40B4-BE49-F238E27FC236}">
                <a16:creationId xmlns:a16="http://schemas.microsoft.com/office/drawing/2014/main" id="{F370F780-DA9E-8A1F-6141-8CEC092CD995}"/>
              </a:ext>
            </a:extLst>
          </p:cNvPr>
          <p:cNvSpPr txBox="1"/>
          <p:nvPr/>
        </p:nvSpPr>
        <p:spPr>
          <a:xfrm>
            <a:off x="4265538" y="3965903"/>
            <a:ext cx="2036632" cy="584775"/>
          </a:xfrm>
          <a:prstGeom prst="rect">
            <a:avLst/>
          </a:prstGeom>
          <a:noFill/>
        </p:spPr>
        <p:txBody>
          <a:bodyPr wrap="square" rtlCol="0">
            <a:spAutoFit/>
          </a:bodyPr>
          <a:lstStyle/>
          <a:p>
            <a:r>
              <a:rPr lang="it-IT" sz="1600" dirty="0"/>
              <a:t>Il work-life balance per le donne</a:t>
            </a:r>
          </a:p>
        </p:txBody>
      </p:sp>
      <p:sp>
        <p:nvSpPr>
          <p:cNvPr id="15" name="CasellaDiTesto 14">
            <a:extLst>
              <a:ext uri="{FF2B5EF4-FFF2-40B4-BE49-F238E27FC236}">
                <a16:creationId xmlns:a16="http://schemas.microsoft.com/office/drawing/2014/main" id="{81286FF2-2183-DCAE-91B0-AEF5D77DCE7E}"/>
              </a:ext>
            </a:extLst>
          </p:cNvPr>
          <p:cNvSpPr txBox="1"/>
          <p:nvPr/>
        </p:nvSpPr>
        <p:spPr>
          <a:xfrm>
            <a:off x="1704758" y="2055835"/>
            <a:ext cx="1961561" cy="338554"/>
          </a:xfrm>
          <a:prstGeom prst="rect">
            <a:avLst/>
          </a:prstGeom>
          <a:noFill/>
        </p:spPr>
        <p:txBody>
          <a:bodyPr wrap="square" rtlCol="0">
            <a:spAutoFit/>
          </a:bodyPr>
          <a:lstStyle/>
          <a:p>
            <a:r>
              <a:rPr lang="it-IT" sz="1600" dirty="0"/>
              <a:t>Perché è importante</a:t>
            </a:r>
          </a:p>
        </p:txBody>
      </p:sp>
      <p:sp>
        <p:nvSpPr>
          <p:cNvPr id="24" name="CasellaDiTesto 23">
            <a:extLst>
              <a:ext uri="{FF2B5EF4-FFF2-40B4-BE49-F238E27FC236}">
                <a16:creationId xmlns:a16="http://schemas.microsoft.com/office/drawing/2014/main" id="{E35A42E6-2B08-1B50-E3C7-3FF05DEB0718}"/>
              </a:ext>
            </a:extLst>
          </p:cNvPr>
          <p:cNvSpPr txBox="1"/>
          <p:nvPr/>
        </p:nvSpPr>
        <p:spPr>
          <a:xfrm>
            <a:off x="1704758" y="2371146"/>
            <a:ext cx="2183455" cy="584775"/>
          </a:xfrm>
          <a:prstGeom prst="rect">
            <a:avLst/>
          </a:prstGeom>
          <a:noFill/>
        </p:spPr>
        <p:txBody>
          <a:bodyPr wrap="square" rtlCol="0">
            <a:spAutoFit/>
          </a:bodyPr>
          <a:lstStyle/>
          <a:p>
            <a:r>
              <a:rPr lang="it-IT" sz="1600" dirty="0"/>
              <a:t>Work-life balance o work-life </a:t>
            </a:r>
            <a:r>
              <a:rPr lang="it-IT" sz="1600" dirty="0" err="1"/>
              <a:t>integration</a:t>
            </a:r>
            <a:r>
              <a:rPr lang="it-IT" sz="1600" dirty="0"/>
              <a:t>?</a:t>
            </a:r>
          </a:p>
        </p:txBody>
      </p:sp>
      <p:sp>
        <p:nvSpPr>
          <p:cNvPr id="25" name="CasellaDiTesto 24">
            <a:extLst>
              <a:ext uri="{FF2B5EF4-FFF2-40B4-BE49-F238E27FC236}">
                <a16:creationId xmlns:a16="http://schemas.microsoft.com/office/drawing/2014/main" id="{2BD4CD57-33B5-912E-8246-4C3FBB093FA4}"/>
              </a:ext>
            </a:extLst>
          </p:cNvPr>
          <p:cNvSpPr txBox="1"/>
          <p:nvPr/>
        </p:nvSpPr>
        <p:spPr>
          <a:xfrm>
            <a:off x="1733959" y="1749889"/>
            <a:ext cx="1961561" cy="338554"/>
          </a:xfrm>
          <a:prstGeom prst="rect">
            <a:avLst/>
          </a:prstGeom>
          <a:noFill/>
        </p:spPr>
        <p:txBody>
          <a:bodyPr wrap="square" rtlCol="0">
            <a:spAutoFit/>
          </a:bodyPr>
          <a:lstStyle/>
          <a:p>
            <a:r>
              <a:rPr lang="it-IT" sz="1600" dirty="0"/>
              <a:t>Cos’è </a:t>
            </a:r>
          </a:p>
        </p:txBody>
      </p:sp>
      <p:sp>
        <p:nvSpPr>
          <p:cNvPr id="32" name="CasellaDiTesto 31">
            <a:extLst>
              <a:ext uri="{FF2B5EF4-FFF2-40B4-BE49-F238E27FC236}">
                <a16:creationId xmlns:a16="http://schemas.microsoft.com/office/drawing/2014/main" id="{B10F3785-C204-DF45-7409-C096397F73F9}"/>
              </a:ext>
            </a:extLst>
          </p:cNvPr>
          <p:cNvSpPr txBox="1"/>
          <p:nvPr/>
        </p:nvSpPr>
        <p:spPr>
          <a:xfrm>
            <a:off x="4242144" y="4512556"/>
            <a:ext cx="2315494" cy="584775"/>
          </a:xfrm>
          <a:prstGeom prst="rect">
            <a:avLst/>
          </a:prstGeom>
          <a:noFill/>
        </p:spPr>
        <p:txBody>
          <a:bodyPr wrap="square" rtlCol="0">
            <a:spAutoFit/>
          </a:bodyPr>
          <a:lstStyle/>
          <a:p>
            <a:r>
              <a:rPr lang="it-IT" sz="1600" dirty="0"/>
              <a:t>I diritti sociali e le responsabilità condivise</a:t>
            </a:r>
          </a:p>
        </p:txBody>
      </p:sp>
      <p:sp>
        <p:nvSpPr>
          <p:cNvPr id="34" name="CasellaDiTesto 33">
            <a:extLst>
              <a:ext uri="{FF2B5EF4-FFF2-40B4-BE49-F238E27FC236}">
                <a16:creationId xmlns:a16="http://schemas.microsoft.com/office/drawing/2014/main" id="{F5713D97-1CEB-F8C4-F173-E9B5EA84F25D}"/>
              </a:ext>
            </a:extLst>
          </p:cNvPr>
          <p:cNvSpPr txBox="1"/>
          <p:nvPr/>
        </p:nvSpPr>
        <p:spPr>
          <a:xfrm>
            <a:off x="7410449" y="1883677"/>
            <a:ext cx="2223911" cy="338554"/>
          </a:xfrm>
          <a:prstGeom prst="rect">
            <a:avLst/>
          </a:prstGeom>
          <a:noFill/>
        </p:spPr>
        <p:txBody>
          <a:bodyPr wrap="square" rtlCol="0">
            <a:spAutoFit/>
          </a:bodyPr>
          <a:lstStyle/>
          <a:p>
            <a:r>
              <a:rPr lang="it-IT" sz="1600" dirty="0"/>
              <a:t>Una strategia in 3 passi</a:t>
            </a:r>
          </a:p>
        </p:txBody>
      </p:sp>
      <p:sp>
        <p:nvSpPr>
          <p:cNvPr id="35" name="CasellaDiTesto 34">
            <a:extLst>
              <a:ext uri="{FF2B5EF4-FFF2-40B4-BE49-F238E27FC236}">
                <a16:creationId xmlns:a16="http://schemas.microsoft.com/office/drawing/2014/main" id="{55504739-C4F9-F916-C89A-CE913611B81C}"/>
              </a:ext>
            </a:extLst>
          </p:cNvPr>
          <p:cNvSpPr txBox="1"/>
          <p:nvPr/>
        </p:nvSpPr>
        <p:spPr>
          <a:xfrm>
            <a:off x="7410450" y="2228085"/>
            <a:ext cx="2422434" cy="584775"/>
          </a:xfrm>
          <a:prstGeom prst="rect">
            <a:avLst/>
          </a:prstGeom>
          <a:noFill/>
        </p:spPr>
        <p:txBody>
          <a:bodyPr wrap="square" rtlCol="0">
            <a:spAutoFit/>
          </a:bodyPr>
          <a:lstStyle/>
          <a:p>
            <a:r>
              <a:rPr lang="it-IT" sz="1600" dirty="0"/>
              <a:t>I nostri consigli per un </a:t>
            </a:r>
          </a:p>
          <a:p>
            <a:r>
              <a:rPr lang="it-IT" sz="1600" dirty="0"/>
              <a:t>miglior work-life balance</a:t>
            </a:r>
          </a:p>
        </p:txBody>
      </p:sp>
      <p:sp>
        <p:nvSpPr>
          <p:cNvPr id="36" name="CasellaDiTesto 35">
            <a:extLst>
              <a:ext uri="{FF2B5EF4-FFF2-40B4-BE49-F238E27FC236}">
                <a16:creationId xmlns:a16="http://schemas.microsoft.com/office/drawing/2014/main" id="{DF50324D-4623-C4CB-D37C-386AECEE2646}"/>
              </a:ext>
            </a:extLst>
          </p:cNvPr>
          <p:cNvSpPr txBox="1"/>
          <p:nvPr/>
        </p:nvSpPr>
        <p:spPr>
          <a:xfrm>
            <a:off x="7410450" y="2777623"/>
            <a:ext cx="2036632" cy="338554"/>
          </a:xfrm>
          <a:prstGeom prst="rect">
            <a:avLst/>
          </a:prstGeom>
          <a:noFill/>
        </p:spPr>
        <p:txBody>
          <a:bodyPr wrap="square" rtlCol="0">
            <a:spAutoFit/>
          </a:bodyPr>
          <a:lstStyle/>
          <a:p>
            <a:r>
              <a:rPr lang="it-IT" sz="1600" dirty="0"/>
              <a:t>Conclusioni</a:t>
            </a:r>
          </a:p>
        </p:txBody>
      </p:sp>
    </p:spTree>
    <p:extLst>
      <p:ext uri="{BB962C8B-B14F-4D97-AF65-F5344CB8AC3E}">
        <p14:creationId xmlns:p14="http://schemas.microsoft.com/office/powerpoint/2010/main" val="2186135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754326"/>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a:t>
            </a:r>
            <a:r>
              <a:rPr lang="en-US" sz="3600" b="1" dirty="0" err="1">
                <a:solidFill>
                  <a:srgbClr val="FAB632"/>
                </a:solidFill>
                <a:ea typeface="Nunito Bold" charset="0"/>
                <a:cs typeface="Arima Madurai Semi" pitchFamily="2" charset="77"/>
              </a:rPr>
              <a:t>Strategie</a:t>
            </a:r>
            <a:r>
              <a:rPr lang="en-US" sz="3600" b="1" dirty="0">
                <a:solidFill>
                  <a:srgbClr val="FAB632"/>
                </a:solidFill>
                <a:ea typeface="Nunito Bold" charset="0"/>
                <a:cs typeface="Arima Madurai Semi" pitchFamily="2" charset="77"/>
              </a:rPr>
              <a:t> e </a:t>
            </a:r>
            <a:r>
              <a:rPr lang="en-US" sz="3600" b="1" dirty="0" err="1">
                <a:solidFill>
                  <a:srgbClr val="FAB632"/>
                </a:solidFill>
                <a:ea typeface="Nunito Bold" charset="0"/>
                <a:cs typeface="Arima Madurai Semi" pitchFamily="2" charset="77"/>
              </a:rPr>
              <a:t>consigli</a:t>
            </a:r>
            <a:r>
              <a:rPr lang="en-US" sz="3600" b="1" dirty="0">
                <a:solidFill>
                  <a:srgbClr val="FAB632"/>
                </a:solidFill>
                <a:ea typeface="Nunito Bold" charset="0"/>
                <a:cs typeface="Arima Madurai Semi" pitchFamily="2" charset="77"/>
              </a:rPr>
              <a:t> per un work-life balance </a:t>
            </a:r>
            <a:r>
              <a:rPr lang="en-US" sz="3600" b="1" dirty="0" err="1">
                <a:solidFill>
                  <a:srgbClr val="FAB632"/>
                </a:solidFill>
                <a:ea typeface="Nunito Bold" charset="0"/>
                <a:cs typeface="Arima Madurai Semi" pitchFamily="2" charset="77"/>
              </a:rPr>
              <a:t>personalizzato</a:t>
            </a:r>
            <a:endParaRPr lang="en-US" sz="3600" b="1" dirty="0">
              <a:solidFill>
                <a:srgbClr val="FAB632"/>
              </a:solidFill>
              <a:ea typeface="Nunito Bold" charset="0"/>
              <a:cs typeface="Arima Madurai Semi" pitchFamily="2" charset="77"/>
            </a:endParaRP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Sezione 3: Conclusioni</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3" name="CasellaDiTesto 12">
            <a:extLst>
              <a:ext uri="{FF2B5EF4-FFF2-40B4-BE49-F238E27FC236}">
                <a16:creationId xmlns:a16="http://schemas.microsoft.com/office/drawing/2014/main" id="{B41428F2-6793-2B4F-8394-A4089DCFE669}"/>
              </a:ext>
            </a:extLst>
          </p:cNvPr>
          <p:cNvSpPr txBox="1"/>
          <p:nvPr/>
        </p:nvSpPr>
        <p:spPr>
          <a:xfrm>
            <a:off x="998942" y="2291824"/>
            <a:ext cx="7578831" cy="3724096"/>
          </a:xfrm>
          <a:prstGeom prst="rect">
            <a:avLst/>
          </a:prstGeom>
          <a:noFill/>
        </p:spPr>
        <p:txBody>
          <a:bodyPr wrap="square" rtlCol="0">
            <a:spAutoFit/>
          </a:bodyPr>
          <a:lstStyle/>
          <a:p>
            <a:r>
              <a:rPr lang="it-IT" sz="1800" dirty="0">
                <a:effectLst/>
                <a:latin typeface="Calibri" panose="020F0502020204030204" pitchFamily="34" charset="0"/>
                <a:ea typeface="Times New Roman" panose="02020603050405020304" pitchFamily="18" charset="0"/>
                <a:cs typeface="Arial MT"/>
              </a:rPr>
              <a:t>Dopo aver compreso cos’è il work-life balance, perché è importante per la nostra vita e quali possono essere le strategie che possiamo mettere in pratica, è bene sempre ricordare </a:t>
            </a:r>
            <a:r>
              <a:rPr lang="it-IT" sz="1800" b="1" dirty="0">
                <a:effectLst/>
                <a:latin typeface="Calibri" panose="020F0502020204030204" pitchFamily="34" charset="0"/>
                <a:ea typeface="Times New Roman" panose="02020603050405020304" pitchFamily="18" charset="0"/>
                <a:cs typeface="Arial MT"/>
              </a:rPr>
              <a:t>che il work-life balance non è uno stato che si raggiunge una volta per tutte</a:t>
            </a:r>
            <a:r>
              <a:rPr lang="it-IT" sz="1800" dirty="0">
                <a:effectLst/>
                <a:latin typeface="Calibri" panose="020F0502020204030204" pitchFamily="34" charset="0"/>
                <a:ea typeface="Times New Roman" panose="02020603050405020304" pitchFamily="18" charset="0"/>
                <a:cs typeface="Arial MT"/>
              </a:rPr>
              <a:t>. </a:t>
            </a:r>
            <a:r>
              <a:rPr lang="it-IT" sz="1800" b="1" dirty="0">
                <a:effectLst/>
                <a:latin typeface="Calibri" panose="020F0502020204030204" pitchFamily="34" charset="0"/>
                <a:ea typeface="Times New Roman" panose="02020603050405020304" pitchFamily="18" charset="0"/>
                <a:cs typeface="Arial MT"/>
              </a:rPr>
              <a:t>Si tratta invece di un percorso, un equilibrio da ristabilire ogni volta che ci sono dei cambiamenti o che le nostre esigenze cambiano.</a:t>
            </a:r>
            <a:endParaRPr lang="it-IT" sz="1800" b="1" dirty="0">
              <a:effectLst/>
              <a:latin typeface="Arial MT"/>
              <a:ea typeface="Arial MT"/>
              <a:cs typeface="Arial MT"/>
            </a:endParaRPr>
          </a:p>
          <a:p>
            <a:r>
              <a:rPr lang="it-IT"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r>
              <a:rPr lang="it-IT" sz="1800" dirty="0">
                <a:effectLst/>
                <a:latin typeface="Calibri" panose="020F0502020204030204" pitchFamily="34" charset="0"/>
                <a:ea typeface="Arial MT"/>
                <a:cs typeface="Arial MT"/>
              </a:rPr>
              <a:t>E’ vero però, come sostengono diverse teorie psicologiche, che maggiore è la presenza e l’investimento in aree differenziate della nostra esistenza, maggiore sarà la qualità complessiva della nostra vita e conseguentemente il nostro benessere. Per questo </a:t>
            </a:r>
            <a:r>
              <a:rPr lang="it-IT" sz="1800" b="1" dirty="0">
                <a:effectLst/>
                <a:latin typeface="Calibri" panose="020F0502020204030204" pitchFamily="34" charset="0"/>
                <a:ea typeface="Arial MT"/>
                <a:cs typeface="Arial MT"/>
              </a:rPr>
              <a:t>abbiamo bisogno di sperimentarci in diversi ambiti, e non solo in quello lavorativo o familiare.</a:t>
            </a:r>
            <a:endParaRPr lang="it-IT" sz="1800" b="1" dirty="0">
              <a:effectLst/>
              <a:latin typeface="Arial MT"/>
              <a:ea typeface="Arial MT"/>
              <a:cs typeface="Arial MT"/>
            </a:endParaRPr>
          </a:p>
          <a:p>
            <a:endParaRPr lang="it-IT" sz="2000" b="1" i="1" dirty="0"/>
          </a:p>
        </p:txBody>
      </p:sp>
      <p:pic>
        <p:nvPicPr>
          <p:cNvPr id="3" name="Immagine 2" descr="Immagine che contiene testo, grafica vettoriale&#10;&#10;Descrizione generata automaticamente">
            <a:extLst>
              <a:ext uri="{FF2B5EF4-FFF2-40B4-BE49-F238E27FC236}">
                <a16:creationId xmlns:a16="http://schemas.microsoft.com/office/drawing/2014/main" id="{597577E3-77B5-6496-10E9-7C95C3410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858" y="1967042"/>
            <a:ext cx="4846101" cy="3634576"/>
          </a:xfrm>
          <a:prstGeom prst="rect">
            <a:avLst/>
          </a:prstGeom>
        </p:spPr>
      </p:pic>
    </p:spTree>
    <p:extLst>
      <p:ext uri="{BB962C8B-B14F-4D97-AF65-F5344CB8AC3E}">
        <p14:creationId xmlns:p14="http://schemas.microsoft.com/office/powerpoint/2010/main" val="1355785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57">
            <a:extLst>
              <a:ext uri="{FF2B5EF4-FFF2-40B4-BE49-F238E27FC236}">
                <a16:creationId xmlns:a16="http://schemas.microsoft.com/office/drawing/2014/main" id="{937ADA07-67DE-E5D0-B252-9995FF3ABB92}"/>
              </a:ext>
            </a:extLst>
          </p:cNvPr>
          <p:cNvSpPr txBox="1"/>
          <p:nvPr/>
        </p:nvSpPr>
        <p:spPr>
          <a:xfrm>
            <a:off x="1466520" y="1910211"/>
            <a:ext cx="1829006" cy="4324261"/>
          </a:xfrm>
          <a:prstGeom prst="rect">
            <a:avLst/>
          </a:prstGeom>
          <a:noFill/>
        </p:spPr>
        <p:txBody>
          <a:bodyPr wrap="square" rtlCol="0">
            <a:spAutoFit/>
          </a:bodyPr>
          <a:lstStyle/>
          <a:p>
            <a:pPr algn="ctr">
              <a:lnSpc>
                <a:spcPts val="2220"/>
              </a:lnSpc>
            </a:pPr>
            <a:r>
              <a:rPr lang="en-GB" b="1" i="1" dirty="0">
                <a:latin typeface="Calibri" panose="020F0502020204030204" pitchFamily="34" charset="0"/>
                <a:ea typeface="Times New Roman" panose="02020603050405020304" pitchFamily="18" charset="0"/>
                <a:cs typeface="Arial MT"/>
              </a:rPr>
              <a:t>L</a:t>
            </a:r>
            <a:r>
              <a:rPr lang="en-GB" sz="1800" i="1" dirty="0">
                <a:effectLst/>
                <a:latin typeface="Calibri" panose="020F0502020204030204" pitchFamily="34" charset="0"/>
                <a:ea typeface="Arial MT"/>
                <a:cs typeface="Arial MT"/>
              </a:rPr>
              <a:t>a quantità di tempo </a:t>
            </a:r>
            <a:r>
              <a:rPr lang="en-GB" sz="1800" i="1" dirty="0" err="1">
                <a:effectLst/>
                <a:latin typeface="Calibri" panose="020F0502020204030204" pitchFamily="34" charset="0"/>
                <a:ea typeface="Arial MT"/>
                <a:cs typeface="Arial MT"/>
              </a:rPr>
              <a:t>che</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dedichiamo</a:t>
            </a:r>
            <a:r>
              <a:rPr lang="en-GB" sz="1800" i="1" dirty="0">
                <a:effectLst/>
                <a:latin typeface="Calibri" panose="020F0502020204030204" pitchFamily="34" charset="0"/>
                <a:ea typeface="Arial MT"/>
                <a:cs typeface="Arial MT"/>
              </a:rPr>
              <a:t> al </a:t>
            </a:r>
            <a:r>
              <a:rPr lang="en-GB" sz="1800" i="1" dirty="0" err="1">
                <a:effectLst/>
                <a:latin typeface="Calibri" panose="020F0502020204030204" pitchFamily="34" charset="0"/>
                <a:ea typeface="Arial MT"/>
                <a:cs typeface="Arial MT"/>
              </a:rPr>
              <a:t>lavoro</a:t>
            </a:r>
            <a:r>
              <a:rPr lang="en-GB" sz="1800" i="1" dirty="0">
                <a:effectLst/>
                <a:latin typeface="Calibri" panose="020F0502020204030204" pitchFamily="34" charset="0"/>
                <a:ea typeface="Arial MT"/>
                <a:cs typeface="Arial MT"/>
              </a:rPr>
              <a:t> rispetto a </a:t>
            </a:r>
            <a:r>
              <a:rPr lang="en-GB" sz="1800" i="1" dirty="0" err="1">
                <a:effectLst/>
                <a:latin typeface="Calibri" panose="020F0502020204030204" pitchFamily="34" charset="0"/>
                <a:ea typeface="Arial MT"/>
                <a:cs typeface="Arial MT"/>
              </a:rPr>
              <a:t>quello</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che</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dedichiamo</a:t>
            </a:r>
            <a:r>
              <a:rPr lang="en-GB" sz="1800" i="1" dirty="0">
                <a:effectLst/>
                <a:latin typeface="Calibri" panose="020F0502020204030204" pitchFamily="34" charset="0"/>
                <a:ea typeface="Arial MT"/>
                <a:cs typeface="Arial MT"/>
              </a:rPr>
              <a:t> ai </a:t>
            </a:r>
            <a:r>
              <a:rPr lang="en-GB" sz="1800" i="1" dirty="0" err="1">
                <a:effectLst/>
                <a:latin typeface="Calibri" panose="020F0502020204030204" pitchFamily="34" charset="0"/>
                <a:ea typeface="Arial MT"/>
                <a:cs typeface="Arial MT"/>
              </a:rPr>
              <a:t>rapporti</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familiari</a:t>
            </a:r>
            <a:r>
              <a:rPr lang="en-GB" sz="1800" i="1" dirty="0">
                <a:effectLst/>
                <a:latin typeface="Calibri" panose="020F0502020204030204" pitchFamily="34" charset="0"/>
                <a:ea typeface="Arial MT"/>
                <a:cs typeface="Arial MT"/>
              </a:rPr>
              <a:t> e </a:t>
            </a:r>
            <a:r>
              <a:rPr lang="en-GB" sz="1800" i="1" dirty="0" err="1">
                <a:effectLst/>
                <a:latin typeface="Calibri" panose="020F0502020204030204" pitchFamily="34" charset="0"/>
                <a:ea typeface="Arial MT"/>
                <a:cs typeface="Arial MT"/>
              </a:rPr>
              <a:t>sociali</a:t>
            </a:r>
            <a:r>
              <a:rPr lang="en-GB" sz="1800" i="1" dirty="0">
                <a:effectLst/>
                <a:latin typeface="Calibri" panose="020F0502020204030204" pitchFamily="34" charset="0"/>
                <a:ea typeface="Arial MT"/>
                <a:cs typeface="Arial MT"/>
              </a:rPr>
              <a:t>, ma </a:t>
            </a:r>
            <a:r>
              <a:rPr lang="en-GB" sz="1800" i="1" dirty="0" err="1">
                <a:effectLst/>
                <a:latin typeface="Calibri" panose="020F0502020204030204" pitchFamily="34" charset="0"/>
                <a:ea typeface="Arial MT"/>
                <a:cs typeface="Arial MT"/>
              </a:rPr>
              <a:t>anche</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alla</a:t>
            </a:r>
            <a:r>
              <a:rPr lang="en-GB" sz="1800" i="1" dirty="0">
                <a:effectLst/>
                <a:latin typeface="Calibri" panose="020F0502020204030204" pitchFamily="34" charset="0"/>
                <a:ea typeface="Arial MT"/>
                <a:cs typeface="Arial MT"/>
              </a:rPr>
              <a:t> salute e al </a:t>
            </a:r>
            <a:r>
              <a:rPr lang="en-GB" sz="1800" i="1" dirty="0" err="1">
                <a:effectLst/>
                <a:latin typeface="Calibri" panose="020F0502020204030204" pitchFamily="34" charset="0"/>
                <a:ea typeface="Arial MT"/>
                <a:cs typeface="Arial MT"/>
              </a:rPr>
              <a:t>perseguimento</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dei</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nostri</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interessi</a:t>
            </a:r>
            <a:r>
              <a:rPr lang="en-GB" sz="1800" i="1" dirty="0">
                <a:effectLst/>
                <a:latin typeface="Calibri" panose="020F0502020204030204" pitchFamily="34" charset="0"/>
                <a:ea typeface="Arial MT"/>
                <a:cs typeface="Arial MT"/>
              </a:rPr>
              <a:t> </a:t>
            </a:r>
            <a:r>
              <a:rPr lang="en-GB" sz="1800" i="1" dirty="0" err="1">
                <a:effectLst/>
                <a:latin typeface="Calibri" panose="020F0502020204030204" pitchFamily="34" charset="0"/>
                <a:ea typeface="Arial MT"/>
                <a:cs typeface="Arial MT"/>
              </a:rPr>
              <a:t>personali</a:t>
            </a:r>
            <a:r>
              <a:rPr lang="en-GB" sz="1800" i="1" dirty="0">
                <a:effectLst/>
                <a:latin typeface="Calibri" panose="020F0502020204030204" pitchFamily="34" charset="0"/>
                <a:ea typeface="Arial MT"/>
                <a:cs typeface="Arial MT"/>
              </a:rPr>
              <a:t>.</a:t>
            </a:r>
            <a:endParaRPr lang="it-IT" sz="1800" dirty="0">
              <a:effectLst/>
              <a:latin typeface="Arial MT"/>
              <a:ea typeface="Arial MT"/>
              <a:cs typeface="Arial MT"/>
            </a:endParaRPr>
          </a:p>
          <a:p>
            <a:pPr algn="ctr">
              <a:lnSpc>
                <a:spcPts val="2220"/>
              </a:lnSpc>
            </a:pPr>
            <a:endParaRPr lang="en-US" sz="2000" dirty="0">
              <a:ea typeface="Lato Light" charset="0"/>
              <a:cs typeface="Poppins" pitchFamily="2" charset="77"/>
            </a:endParaRPr>
          </a:p>
        </p:txBody>
      </p:sp>
      <p:sp>
        <p:nvSpPr>
          <p:cNvPr id="3" name="Rectangle 58">
            <a:extLst>
              <a:ext uri="{FF2B5EF4-FFF2-40B4-BE49-F238E27FC236}">
                <a16:creationId xmlns:a16="http://schemas.microsoft.com/office/drawing/2014/main" id="{6B319258-F16B-2EB0-0E29-9B57F9FAD53D}"/>
              </a:ext>
            </a:extLst>
          </p:cNvPr>
          <p:cNvSpPr/>
          <p:nvPr/>
        </p:nvSpPr>
        <p:spPr>
          <a:xfrm>
            <a:off x="1350979" y="1465145"/>
            <a:ext cx="2056910" cy="400110"/>
          </a:xfrm>
          <a:prstGeom prst="rect">
            <a:avLst/>
          </a:prstGeom>
        </p:spPr>
        <p:txBody>
          <a:bodyPr wrap="none">
            <a:spAutoFit/>
          </a:bodyPr>
          <a:lstStyle/>
          <a:p>
            <a:pPr algn="ctr"/>
            <a:r>
              <a:rPr lang="en-US" sz="2000" b="1" dirty="0">
                <a:solidFill>
                  <a:srgbClr val="FAB632"/>
                </a:solidFill>
                <a:ea typeface="Roboto" charset="0"/>
                <a:cs typeface="Poppins" pitchFamily="2" charset="77"/>
              </a:rPr>
              <a:t>Work-life balance</a:t>
            </a:r>
          </a:p>
        </p:txBody>
      </p:sp>
      <p:sp>
        <p:nvSpPr>
          <p:cNvPr id="4" name="Rectangle 28">
            <a:extLst>
              <a:ext uri="{FF2B5EF4-FFF2-40B4-BE49-F238E27FC236}">
                <a16:creationId xmlns:a16="http://schemas.microsoft.com/office/drawing/2014/main" id="{95B9E180-2BEC-1766-D9F4-930972205FFC}"/>
              </a:ext>
            </a:extLst>
          </p:cNvPr>
          <p:cNvSpPr>
            <a:spLocks/>
          </p:cNvSpPr>
          <p:nvPr/>
        </p:nvSpPr>
        <p:spPr bwMode="auto">
          <a:xfrm>
            <a:off x="550864" y="563441"/>
            <a:ext cx="824547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r>
              <a:rPr lang="en-US" sz="3600" b="1" dirty="0">
                <a:solidFill>
                  <a:srgbClr val="EA4E46"/>
                </a:solidFill>
                <a:ea typeface="Roboto" charset="0"/>
                <a:cs typeface="Poppins" pitchFamily="2" charset="77"/>
                <a:sym typeface="Bebas Neue" charset="0"/>
              </a:rPr>
              <a:t>Summing up</a:t>
            </a:r>
          </a:p>
        </p:txBody>
      </p:sp>
      <p:sp>
        <p:nvSpPr>
          <p:cNvPr id="7" name="CuadroTexto 6">
            <a:extLst>
              <a:ext uri="{FF2B5EF4-FFF2-40B4-BE49-F238E27FC236}">
                <a16:creationId xmlns:a16="http://schemas.microsoft.com/office/drawing/2014/main" id="{3D1A44CC-5B66-0C31-488E-20E25E214311}"/>
              </a:ext>
            </a:extLst>
          </p:cNvPr>
          <p:cNvSpPr txBox="1"/>
          <p:nvPr/>
        </p:nvSpPr>
        <p:spPr>
          <a:xfrm>
            <a:off x="1070003" y="1634644"/>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8" name="TextBox 57">
            <a:extLst>
              <a:ext uri="{FF2B5EF4-FFF2-40B4-BE49-F238E27FC236}">
                <a16:creationId xmlns:a16="http://schemas.microsoft.com/office/drawing/2014/main" id="{BAAEBED9-E80A-3482-6CBD-7DD6EAF70752}"/>
              </a:ext>
            </a:extLst>
          </p:cNvPr>
          <p:cNvSpPr txBox="1"/>
          <p:nvPr/>
        </p:nvSpPr>
        <p:spPr>
          <a:xfrm>
            <a:off x="3616292" y="2650307"/>
            <a:ext cx="1829006" cy="2621872"/>
          </a:xfrm>
          <a:prstGeom prst="rect">
            <a:avLst/>
          </a:prstGeom>
          <a:noFill/>
        </p:spPr>
        <p:txBody>
          <a:bodyPr wrap="square" rtlCol="0">
            <a:spAutoFit/>
          </a:bodyPr>
          <a:lstStyle/>
          <a:p>
            <a:pPr algn="ctr">
              <a:lnSpc>
                <a:spcPts val="2220"/>
              </a:lnSpc>
            </a:pPr>
            <a:r>
              <a:rPr lang="it-IT" i="1" dirty="0">
                <a:ea typeface="Lato Light" charset="0"/>
                <a:cs typeface="Poppins" pitchFamily="2" charset="77"/>
              </a:rPr>
              <a:t>Una serie di benefici e sussidi previsti dalla legge per meglio distribuire le responsabilità familiari e di cura tra donne e uomini</a:t>
            </a:r>
            <a:endParaRPr lang="en-US" i="1" dirty="0">
              <a:ea typeface="Lato Light" charset="0"/>
              <a:cs typeface="Poppins" pitchFamily="2" charset="77"/>
            </a:endParaRPr>
          </a:p>
        </p:txBody>
      </p:sp>
      <p:sp>
        <p:nvSpPr>
          <p:cNvPr id="9" name="Rectangle 58">
            <a:extLst>
              <a:ext uri="{FF2B5EF4-FFF2-40B4-BE49-F238E27FC236}">
                <a16:creationId xmlns:a16="http://schemas.microsoft.com/office/drawing/2014/main" id="{0C877272-F220-4842-4D58-DD7C1CFC4750}"/>
              </a:ext>
            </a:extLst>
          </p:cNvPr>
          <p:cNvSpPr/>
          <p:nvPr/>
        </p:nvSpPr>
        <p:spPr>
          <a:xfrm>
            <a:off x="3662046" y="1942421"/>
            <a:ext cx="2023118" cy="707886"/>
          </a:xfrm>
          <a:prstGeom prst="rect">
            <a:avLst/>
          </a:prstGeom>
        </p:spPr>
        <p:txBody>
          <a:bodyPr wrap="none">
            <a:spAutoFit/>
          </a:bodyPr>
          <a:lstStyle/>
          <a:p>
            <a:pPr algn="ctr"/>
            <a:r>
              <a:rPr lang="en-US" sz="2000" b="1" dirty="0">
                <a:solidFill>
                  <a:srgbClr val="FAB632"/>
                </a:solidFill>
                <a:ea typeface="Roboto" charset="0"/>
                <a:cs typeface="Poppins" pitchFamily="2" charset="77"/>
              </a:rPr>
              <a:t>I </a:t>
            </a:r>
            <a:r>
              <a:rPr lang="en-US" sz="2000" b="1" dirty="0" err="1">
                <a:solidFill>
                  <a:srgbClr val="FAB632"/>
                </a:solidFill>
                <a:ea typeface="Roboto" charset="0"/>
                <a:cs typeface="Poppins" pitchFamily="2" charset="77"/>
              </a:rPr>
              <a:t>dirissi</a:t>
            </a:r>
            <a:r>
              <a:rPr lang="en-US" sz="2000" b="1" dirty="0">
                <a:solidFill>
                  <a:srgbClr val="FAB632"/>
                </a:solidFill>
                <a:ea typeface="Roboto" charset="0"/>
                <a:cs typeface="Poppins" pitchFamily="2" charset="77"/>
              </a:rPr>
              <a:t> </a:t>
            </a:r>
            <a:r>
              <a:rPr lang="en-US" sz="2000" b="1" dirty="0" err="1">
                <a:solidFill>
                  <a:srgbClr val="FAB632"/>
                </a:solidFill>
                <a:ea typeface="Roboto" charset="0"/>
                <a:cs typeface="Poppins" pitchFamily="2" charset="77"/>
              </a:rPr>
              <a:t>sociali</a:t>
            </a:r>
            <a:r>
              <a:rPr lang="en-US" sz="2000" b="1" dirty="0">
                <a:solidFill>
                  <a:srgbClr val="FAB632"/>
                </a:solidFill>
                <a:ea typeface="Roboto" charset="0"/>
                <a:cs typeface="Poppins" pitchFamily="2" charset="77"/>
              </a:rPr>
              <a:t> di </a:t>
            </a:r>
          </a:p>
          <a:p>
            <a:pPr algn="ctr"/>
            <a:r>
              <a:rPr lang="en-US" sz="2000" b="1" dirty="0">
                <a:solidFill>
                  <a:srgbClr val="FAB632"/>
                </a:solidFill>
                <a:ea typeface="Roboto" charset="0"/>
                <a:cs typeface="Poppins" pitchFamily="2" charset="77"/>
              </a:rPr>
              <a:t>work-life balance</a:t>
            </a:r>
          </a:p>
        </p:txBody>
      </p:sp>
      <p:sp>
        <p:nvSpPr>
          <p:cNvPr id="10" name="CuadroTexto 9">
            <a:extLst>
              <a:ext uri="{FF2B5EF4-FFF2-40B4-BE49-F238E27FC236}">
                <a16:creationId xmlns:a16="http://schemas.microsoft.com/office/drawing/2014/main" id="{4247263D-2F68-6194-71DF-873CAFA5448C}"/>
              </a:ext>
            </a:extLst>
          </p:cNvPr>
          <p:cNvSpPr txBox="1"/>
          <p:nvPr/>
        </p:nvSpPr>
        <p:spPr>
          <a:xfrm>
            <a:off x="3548671" y="2367793"/>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17" name="TextBox 57">
            <a:extLst>
              <a:ext uri="{FF2B5EF4-FFF2-40B4-BE49-F238E27FC236}">
                <a16:creationId xmlns:a16="http://schemas.microsoft.com/office/drawing/2014/main" id="{3613FFA6-CD4C-3149-E2EC-25BA75B76A3E}"/>
              </a:ext>
            </a:extLst>
          </p:cNvPr>
          <p:cNvSpPr txBox="1"/>
          <p:nvPr/>
        </p:nvSpPr>
        <p:spPr>
          <a:xfrm>
            <a:off x="5838574" y="2800723"/>
            <a:ext cx="1829006" cy="2904000"/>
          </a:xfrm>
          <a:prstGeom prst="rect">
            <a:avLst/>
          </a:prstGeom>
          <a:noFill/>
        </p:spPr>
        <p:txBody>
          <a:bodyPr wrap="square" rtlCol="0">
            <a:spAutoFit/>
          </a:bodyPr>
          <a:lstStyle/>
          <a:p>
            <a:pPr algn="ctr">
              <a:lnSpc>
                <a:spcPts val="2220"/>
              </a:lnSpc>
            </a:pPr>
            <a:r>
              <a:rPr lang="it-IT" i="1" dirty="0">
                <a:ea typeface="Lato Light" charset="0"/>
                <a:cs typeface="Poppins" pitchFamily="2" charset="77"/>
              </a:rPr>
              <a:t>Ridefinire le proprie priorità, separando ciò che è urgente e/o importante da ciò che non lo è (la matrice di Eisenhower è un buon strumento per farlo)</a:t>
            </a:r>
            <a:endParaRPr lang="en-US" i="1" dirty="0">
              <a:ea typeface="Lato Light" charset="0"/>
              <a:cs typeface="Poppins" pitchFamily="2" charset="77"/>
            </a:endParaRPr>
          </a:p>
        </p:txBody>
      </p:sp>
      <p:sp>
        <p:nvSpPr>
          <p:cNvPr id="18" name="Rectangle 58">
            <a:extLst>
              <a:ext uri="{FF2B5EF4-FFF2-40B4-BE49-F238E27FC236}">
                <a16:creationId xmlns:a16="http://schemas.microsoft.com/office/drawing/2014/main" id="{7FD63D42-58E3-1CA9-9C37-E9B4648A7975}"/>
              </a:ext>
            </a:extLst>
          </p:cNvPr>
          <p:cNvSpPr/>
          <p:nvPr/>
        </p:nvSpPr>
        <p:spPr>
          <a:xfrm>
            <a:off x="5946238" y="2433027"/>
            <a:ext cx="1342034" cy="400110"/>
          </a:xfrm>
          <a:prstGeom prst="rect">
            <a:avLst/>
          </a:prstGeom>
        </p:spPr>
        <p:txBody>
          <a:bodyPr wrap="none">
            <a:spAutoFit/>
          </a:bodyPr>
          <a:lstStyle/>
          <a:p>
            <a:pPr algn="ctr"/>
            <a:r>
              <a:rPr lang="en-US" sz="2000" b="1" dirty="0">
                <a:solidFill>
                  <a:srgbClr val="FAB632"/>
                </a:solidFill>
                <a:ea typeface="Roboto" charset="0"/>
                <a:cs typeface="Poppins" pitchFamily="2" charset="77"/>
              </a:rPr>
              <a:t>Prioritizing</a:t>
            </a:r>
          </a:p>
        </p:txBody>
      </p:sp>
      <p:sp>
        <p:nvSpPr>
          <p:cNvPr id="19" name="CuadroTexto 18">
            <a:extLst>
              <a:ext uri="{FF2B5EF4-FFF2-40B4-BE49-F238E27FC236}">
                <a16:creationId xmlns:a16="http://schemas.microsoft.com/office/drawing/2014/main" id="{F83558B3-24CD-4182-C0A9-97857EB83CDA}"/>
              </a:ext>
            </a:extLst>
          </p:cNvPr>
          <p:cNvSpPr txBox="1"/>
          <p:nvPr/>
        </p:nvSpPr>
        <p:spPr>
          <a:xfrm>
            <a:off x="5673799" y="2633082"/>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1" name="Rectangle 58">
            <a:extLst>
              <a:ext uri="{FF2B5EF4-FFF2-40B4-BE49-F238E27FC236}">
                <a16:creationId xmlns:a16="http://schemas.microsoft.com/office/drawing/2014/main" id="{5A5FAAA9-7316-ABD8-30B5-73E3456F8876}"/>
              </a:ext>
            </a:extLst>
          </p:cNvPr>
          <p:cNvSpPr/>
          <p:nvPr/>
        </p:nvSpPr>
        <p:spPr>
          <a:xfrm>
            <a:off x="8060856" y="2689777"/>
            <a:ext cx="1684565" cy="400110"/>
          </a:xfrm>
          <a:prstGeom prst="rect">
            <a:avLst/>
          </a:prstGeom>
        </p:spPr>
        <p:txBody>
          <a:bodyPr wrap="none">
            <a:spAutoFit/>
          </a:bodyPr>
          <a:lstStyle/>
          <a:p>
            <a:pPr algn="ctr"/>
            <a:r>
              <a:rPr lang="en-US" sz="2000" b="1" dirty="0" err="1">
                <a:solidFill>
                  <a:srgbClr val="FAB632"/>
                </a:solidFill>
                <a:ea typeface="Roboto" charset="0"/>
                <a:cs typeface="Poppins" pitchFamily="2" charset="77"/>
              </a:rPr>
              <a:t>Smartworking</a:t>
            </a:r>
            <a:endParaRPr lang="en-US" sz="2000" b="1" dirty="0">
              <a:solidFill>
                <a:srgbClr val="FAB632"/>
              </a:solidFill>
              <a:ea typeface="Roboto" charset="0"/>
              <a:cs typeface="Poppins" pitchFamily="2" charset="77"/>
            </a:endParaRPr>
          </a:p>
        </p:txBody>
      </p:sp>
      <p:sp>
        <p:nvSpPr>
          <p:cNvPr id="22" name="CuadroTexto 21">
            <a:extLst>
              <a:ext uri="{FF2B5EF4-FFF2-40B4-BE49-F238E27FC236}">
                <a16:creationId xmlns:a16="http://schemas.microsoft.com/office/drawing/2014/main" id="{71BFE534-9019-E1B9-2D08-AF217A517A4A}"/>
              </a:ext>
            </a:extLst>
          </p:cNvPr>
          <p:cNvSpPr txBox="1"/>
          <p:nvPr/>
        </p:nvSpPr>
        <p:spPr>
          <a:xfrm>
            <a:off x="7832355" y="3187365"/>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pic>
        <p:nvPicPr>
          <p:cNvPr id="15" name="Imagen 14" descr="Texto&#10;&#10;Descripción generada automáticamente">
            <a:extLst>
              <a:ext uri="{FF2B5EF4-FFF2-40B4-BE49-F238E27FC236}">
                <a16:creationId xmlns:a16="http://schemas.microsoft.com/office/drawing/2014/main" id="{7F086D7C-C045-2D30-C4A9-E35EB5F14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1E22DC3C-CF0F-15CB-F7B9-32AD9CA4A23B}"/>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CasellaDiTesto 5">
            <a:extLst>
              <a:ext uri="{FF2B5EF4-FFF2-40B4-BE49-F238E27FC236}">
                <a16:creationId xmlns:a16="http://schemas.microsoft.com/office/drawing/2014/main" id="{584B3E68-FE0D-1A87-AEDF-8AD1E4A930A1}"/>
              </a:ext>
            </a:extLst>
          </p:cNvPr>
          <p:cNvSpPr txBox="1"/>
          <p:nvPr/>
        </p:nvSpPr>
        <p:spPr>
          <a:xfrm>
            <a:off x="7997130" y="3155740"/>
            <a:ext cx="1959670" cy="2308324"/>
          </a:xfrm>
          <a:prstGeom prst="rect">
            <a:avLst/>
          </a:prstGeom>
          <a:noFill/>
        </p:spPr>
        <p:txBody>
          <a:bodyPr wrap="square">
            <a:spAutoFit/>
          </a:bodyPr>
          <a:lstStyle/>
          <a:p>
            <a:pPr algn="ctr" fontAlgn="base"/>
            <a:r>
              <a:rPr lang="it-IT" i="1" dirty="0">
                <a:effectLst/>
                <a:latin typeface="Calibri" panose="020F0502020204030204" pitchFamily="34" charset="0"/>
                <a:ea typeface="Calibri" panose="020F0502020204030204" pitchFamily="34" charset="0"/>
                <a:cs typeface="Calibri" panose="020F0502020204030204" pitchFamily="34" charset="0"/>
              </a:rPr>
              <a:t>È una modalità di esecuzione del lavoro che non ha precisi vincoli di tempo e di luogo ed è eseguita per mezzo di strumenti tecnologici;</a:t>
            </a:r>
          </a:p>
        </p:txBody>
      </p:sp>
    </p:spTree>
    <p:extLst>
      <p:ext uri="{BB962C8B-B14F-4D97-AF65-F5344CB8AC3E}">
        <p14:creationId xmlns:p14="http://schemas.microsoft.com/office/powerpoint/2010/main" val="111748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id="{FD367A6C-EBA9-79A8-7837-B419AB6D5FF0}"/>
              </a:ext>
            </a:extLst>
          </p:cNvPr>
          <p:cNvSpPr/>
          <p:nvPr/>
        </p:nvSpPr>
        <p:spPr>
          <a:xfrm>
            <a:off x="523348" y="924321"/>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Cos’è il work-life balance?</a:t>
            </a:r>
            <a:endParaRPr lang="en-GB" dirty="0"/>
          </a:p>
        </p:txBody>
      </p:sp>
      <p:sp>
        <p:nvSpPr>
          <p:cNvPr id="8" name="TextBox 59">
            <a:extLst>
              <a:ext uri="{FF2B5EF4-FFF2-40B4-BE49-F238E27FC236}">
                <a16:creationId xmlns:a16="http://schemas.microsoft.com/office/drawing/2014/main" id="{36E3134E-5D90-7486-82EB-DDE31CCFC4A8}"/>
              </a:ext>
            </a:extLst>
          </p:cNvPr>
          <p:cNvSpPr txBox="1"/>
          <p:nvPr/>
        </p:nvSpPr>
        <p:spPr>
          <a:xfrm>
            <a:off x="5359798" y="1381520"/>
            <a:ext cx="4518286" cy="1600438"/>
          </a:xfrm>
          <a:prstGeom prst="rect">
            <a:avLst/>
          </a:prstGeom>
          <a:noFill/>
        </p:spPr>
        <p:txBody>
          <a:bodyPr wrap="square" rtlCol="0">
            <a:spAutoFit/>
          </a:bodyPr>
          <a:lstStyle/>
          <a:p>
            <a:pPr fontAlgn="base"/>
            <a:r>
              <a:rPr lang="en-GB" sz="1200" dirty="0">
                <a:effectLst/>
                <a:latin typeface="Calibri" panose="020F0502020204030204" pitchFamily="34" charset="0"/>
                <a:ea typeface="Arial MT"/>
                <a:cs typeface="Arial MT"/>
              </a:rPr>
              <a:t>a) Il primo è un </a:t>
            </a:r>
            <a:r>
              <a:rPr lang="en-GB" sz="1200" dirty="0" err="1">
                <a:effectLst/>
                <a:latin typeface="Calibri" panose="020F0502020204030204" pitchFamily="34" charset="0"/>
                <a:ea typeface="Arial MT"/>
                <a:cs typeface="Arial MT"/>
              </a:rPr>
              <a:t>approccio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che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si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applica</a:t>
            </a:r>
            <a:r>
              <a:rPr lang="en-GB" sz="1200" dirty="0">
                <a:effectLst/>
                <a:latin typeface="Calibri" panose="020F0502020204030204" pitchFamily="34" charset="0"/>
                <a:ea typeface="Arial MT"/>
                <a:cs typeface="Arial MT"/>
              </a:rPr>
              <a:t> solo ai </a:t>
            </a:r>
            <a:r>
              <a:rPr lang="en-GB" sz="1200" dirty="0" err="1">
                <a:effectLst/>
                <a:latin typeface="Calibri" panose="020F0502020204030204" pitchFamily="34" charset="0"/>
                <a:ea typeface="Arial MT"/>
                <a:cs typeface="Arial MT"/>
              </a:rPr>
              <a:t>dipendenti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mentre</a:t>
            </a:r>
            <a:r>
              <a:rPr lang="en-GB" sz="1200" dirty="0">
                <a:effectLst/>
                <a:latin typeface="Calibri" panose="020F0502020204030204" pitchFamily="34" charset="0"/>
                <a:ea typeface="Arial MT"/>
                <a:cs typeface="Arial MT"/>
              </a:rPr>
              <a:t> il secondo </a:t>
            </a:r>
            <a:r>
              <a:rPr lang="en-GB" sz="1200" dirty="0" err="1">
                <a:effectLst/>
                <a:latin typeface="Calibri" panose="020F0502020204030204" pitchFamily="34" charset="0"/>
                <a:ea typeface="Arial MT"/>
                <a:cs typeface="Arial MT"/>
              </a:rPr>
              <a:t>si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applica</a:t>
            </a:r>
            <a:r>
              <a:rPr lang="en-GB" sz="1200" dirty="0">
                <a:effectLst/>
                <a:latin typeface="Calibri" panose="020F0502020204030204" pitchFamily="34" charset="0"/>
                <a:ea typeface="Arial MT"/>
                <a:cs typeface="Arial MT"/>
              </a:rPr>
              <a:t> a chi </a:t>
            </a:r>
            <a:r>
              <a:rPr lang="en-GB" sz="1200" dirty="0" err="1">
                <a:effectLst/>
                <a:latin typeface="Calibri" panose="020F0502020204030204" pitchFamily="34" charset="0"/>
                <a:ea typeface="Arial MT"/>
                <a:cs typeface="Arial MT"/>
              </a:rPr>
              <a:t>lavora</a:t>
            </a:r>
            <a:r>
              <a:rPr lang="en-GB" sz="1200" dirty="0">
                <a:effectLst/>
                <a:latin typeface="Calibri" panose="020F0502020204030204" pitchFamily="34" charset="0"/>
                <a:ea typeface="Arial MT"/>
                <a:cs typeface="Arial MT"/>
              </a:rPr>
              <a:t> in </a:t>
            </a:r>
            <a:r>
              <a:rPr lang="en-GB" sz="1200" dirty="0" err="1">
                <a:effectLst/>
                <a:latin typeface="Calibri" panose="020F0502020204030204" pitchFamily="34" charset="0"/>
                <a:ea typeface="Arial MT"/>
                <a:cs typeface="Arial MT"/>
              </a:rPr>
              <a:t>maniera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autonoma</a:t>
            </a:r>
            <a:endParaRPr lang="it-IT" sz="1200" dirty="0">
              <a:effectLst/>
              <a:latin typeface="Arial MT"/>
              <a:ea typeface="Arial MT"/>
              <a:cs typeface="Arial MT"/>
            </a:endParaRPr>
          </a:p>
          <a:p>
            <a:pPr fontAlgn="base"/>
            <a:r>
              <a:rPr lang="en-GB" sz="1200" dirty="0">
                <a:effectLst/>
                <a:latin typeface="Calibri" panose="020F0502020204030204" pitchFamily="34" charset="0"/>
                <a:ea typeface="Arial MT"/>
                <a:cs typeface="Arial MT"/>
              </a:rPr>
              <a:t>b) Il primo è un </a:t>
            </a:r>
            <a:r>
              <a:rPr lang="en-GB" sz="1200" dirty="0" err="1">
                <a:effectLst/>
                <a:latin typeface="Calibri" panose="020F0502020204030204" pitchFamily="34" charset="0"/>
                <a:ea typeface="Arial MT"/>
                <a:cs typeface="Arial MT"/>
              </a:rPr>
              <a:t>approccio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che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si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concentra</a:t>
            </a:r>
            <a:r>
              <a:rPr lang="en-GB" sz="1200" dirty="0">
                <a:effectLst/>
                <a:latin typeface="Calibri" panose="020F0502020204030204" pitchFamily="34" charset="0"/>
                <a:ea typeface="Arial MT"/>
                <a:cs typeface="Arial MT"/>
              </a:rPr>
              <a:t> di </a:t>
            </a:r>
            <a:r>
              <a:rPr lang="en-GB" sz="1200" dirty="0" err="1">
                <a:effectLst/>
                <a:latin typeface="Calibri" panose="020F0502020204030204" pitchFamily="34" charset="0"/>
                <a:ea typeface="Arial MT"/>
                <a:cs typeface="Arial MT"/>
              </a:rPr>
              <a:t>più</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sull’equilibrio</a:t>
            </a:r>
            <a:r>
              <a:rPr lang="en-GB" sz="1200" dirty="0">
                <a:effectLst/>
                <a:latin typeface="Calibri" panose="020F0502020204030204" pitchFamily="34" charset="0"/>
                <a:ea typeface="Arial MT"/>
                <a:cs typeface="Arial MT"/>
              </a:rPr>
              <a:t> come </a:t>
            </a:r>
            <a:r>
              <a:rPr lang="en-GB" sz="1200" dirty="0" err="1">
                <a:effectLst/>
                <a:latin typeface="Calibri" panose="020F0502020204030204" pitchFamily="34" charset="0"/>
                <a:ea typeface="Arial MT"/>
                <a:cs typeface="Arial MT"/>
              </a:rPr>
              <a:t>bilanciamento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equo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tra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vari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aspetti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della</a:t>
            </a:r>
            <a:r>
              <a:rPr lang="en-GB" sz="1200" dirty="0">
                <a:effectLst/>
                <a:latin typeface="Calibri" panose="020F0502020204030204" pitchFamily="34" charset="0"/>
                <a:ea typeface="Arial MT"/>
                <a:cs typeface="Arial MT"/>
              </a:rPr>
              <a:t> vita, </a:t>
            </a:r>
            <a:r>
              <a:rPr lang="en-GB" sz="1200" dirty="0" err="1">
                <a:effectLst/>
                <a:latin typeface="Calibri" panose="020F0502020204030204" pitchFamily="34" charset="0"/>
                <a:ea typeface="Arial MT"/>
                <a:cs typeface="Arial MT"/>
              </a:rPr>
              <a:t>mentre</a:t>
            </a:r>
            <a:r>
              <a:rPr lang="en-GB" sz="1200" dirty="0">
                <a:effectLst/>
                <a:latin typeface="Calibri" panose="020F0502020204030204" pitchFamily="34" charset="0"/>
                <a:ea typeface="Arial MT"/>
                <a:cs typeface="Arial MT"/>
              </a:rPr>
              <a:t> il secondo </a:t>
            </a:r>
            <a:r>
              <a:rPr lang="en-GB" sz="1200" dirty="0" err="1">
                <a:effectLst/>
                <a:latin typeface="Calibri" panose="020F0502020204030204" pitchFamily="34" charset="0"/>
                <a:ea typeface="Arial MT"/>
                <a:cs typeface="Arial MT"/>
              </a:rPr>
              <a:t>approccio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si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concentra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su</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una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combinazione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più</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flessibile</a:t>
            </a:r>
            <a:r>
              <a:rPr lang="en-GB" sz="1200" dirty="0">
                <a:effectLst/>
                <a:latin typeface="Calibri" panose="020F0502020204030204" pitchFamily="34" charset="0"/>
                <a:ea typeface="Arial MT"/>
                <a:cs typeface="Arial MT"/>
              </a:rPr>
              <a:t> e </a:t>
            </a:r>
            <a:r>
              <a:rPr lang="en-GB" sz="1200" dirty="0" err="1">
                <a:effectLst/>
                <a:latin typeface="Calibri" panose="020F0502020204030204" pitchFamily="34" charset="0"/>
                <a:ea typeface="Arial MT"/>
                <a:cs typeface="Arial MT"/>
              </a:rPr>
              <a:t>personalizzata</a:t>
            </a:r>
            <a:r>
              <a:rPr lang="en-GB" sz="1200" dirty="0">
                <a:effectLst/>
                <a:latin typeface="Calibri" panose="020F0502020204030204" pitchFamily="34" charset="0"/>
                <a:ea typeface="Arial MT"/>
                <a:cs typeface="Arial MT"/>
              </a:rPr>
              <a:t> al </a:t>
            </a:r>
            <a:r>
              <a:rPr lang="en-GB" sz="1200" dirty="0" err="1">
                <a:effectLst/>
                <a:latin typeface="Calibri" panose="020F0502020204030204" pitchFamily="34" charset="0"/>
                <a:ea typeface="Arial MT"/>
                <a:cs typeface="Arial MT"/>
              </a:rPr>
              <a:t>lavoro</a:t>
            </a:r>
            <a:r>
              <a:rPr lang="en-GB" sz="1200" dirty="0">
                <a:effectLst/>
                <a:latin typeface="Calibri" panose="020F0502020204030204" pitchFamily="34" charset="0"/>
                <a:ea typeface="Arial MT"/>
                <a:cs typeface="Arial MT"/>
              </a:rPr>
              <a:t> e la vita </a:t>
            </a:r>
            <a:r>
              <a:rPr lang="en-GB" sz="1200" dirty="0" err="1">
                <a:effectLst/>
                <a:latin typeface="Calibri" panose="020F0502020204030204" pitchFamily="34" charset="0"/>
                <a:ea typeface="Arial MT"/>
                <a:cs typeface="Arial MT"/>
              </a:rPr>
              <a:t>privata</a:t>
            </a:r>
            <a:endParaRPr lang="it-IT" sz="1200" dirty="0">
              <a:effectLst/>
              <a:latin typeface="Arial MT"/>
              <a:ea typeface="Arial MT"/>
              <a:cs typeface="Arial MT"/>
            </a:endParaRPr>
          </a:p>
          <a:p>
            <a:pPr fontAlgn="base"/>
            <a:r>
              <a:rPr lang="en-GB" sz="1200" dirty="0">
                <a:effectLst/>
                <a:latin typeface="Calibri" panose="020F0502020204030204" pitchFamily="34" charset="0"/>
                <a:ea typeface="Arial MT"/>
                <a:cs typeface="Arial MT"/>
              </a:rPr>
              <a:t>c) </a:t>
            </a:r>
            <a:r>
              <a:rPr lang="en-GB" sz="1200" dirty="0" err="1">
                <a:effectLst/>
                <a:latin typeface="Calibri" panose="020F0502020204030204" pitchFamily="34" charset="0"/>
                <a:ea typeface="Arial MT"/>
                <a:cs typeface="Arial MT"/>
              </a:rPr>
              <a:t>Sono</a:t>
            </a:r>
            <a:r>
              <a:rPr lang="en-GB" sz="1200" dirty="0">
                <a:effectLst/>
                <a:latin typeface="Calibri" panose="020F0502020204030204" pitchFamily="34" charset="0"/>
                <a:ea typeface="Arial MT"/>
                <a:cs typeface="Arial MT"/>
              </a:rPr>
              <a:t> due termini </a:t>
            </a:r>
            <a:r>
              <a:rPr lang="en-GB" sz="1200" dirty="0" err="1">
                <a:effectLst/>
                <a:latin typeface="Calibri" panose="020F0502020204030204" pitchFamily="34" charset="0"/>
                <a:ea typeface="Arial MT"/>
                <a:cs typeface="Arial MT"/>
              </a:rPr>
              <a:t>che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esprimono</a:t>
            </a:r>
            <a:r>
              <a:rPr lang="en-GB" sz="1200" dirty="0">
                <a:effectLst/>
                <a:latin typeface="Calibri" panose="020F0502020204030204" pitchFamily="34" charset="0"/>
                <a:ea typeface="Arial MT"/>
                <a:cs typeface="Arial MT"/>
              </a:rPr>
              <a:t> lo </a:t>
            </a:r>
            <a:r>
              <a:rPr lang="en-GB" sz="1200" dirty="0" err="1">
                <a:effectLst/>
                <a:latin typeface="Calibri" panose="020F0502020204030204" pitchFamily="34" charset="0"/>
                <a:ea typeface="Arial MT"/>
                <a:cs typeface="Arial MT"/>
              </a:rPr>
              <a:t>stesso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concetto</a:t>
            </a:r>
            <a:endParaRPr lang="it-IT" sz="12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10" name="Rectangle 28">
            <a:extLst>
              <a:ext uri="{FF2B5EF4-FFF2-40B4-BE49-F238E27FC236}">
                <a16:creationId xmlns:a16="http://schemas.microsoft.com/office/drawing/2014/main"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r>
              <a:rPr lang="es-ES" sz="3600" b="1" dirty="0">
                <a:solidFill>
                  <a:srgbClr val="21B4A9"/>
                </a:solidFill>
              </a:rPr>
              <a:t>Test di auto-valutazione:</a:t>
            </a:r>
            <a:endParaRPr lang="en-GB" sz="3600" b="1" dirty="0">
              <a:solidFill>
                <a:srgbClr val="21B4A9"/>
              </a:solidFill>
            </a:endParaRPr>
          </a:p>
        </p:txBody>
      </p:sp>
      <p:sp>
        <p:nvSpPr>
          <p:cNvPr id="12" name="Rectángulo 11">
            <a:extLst>
              <a:ext uri="{FF2B5EF4-FFF2-40B4-BE49-F238E27FC236}">
                <a16:creationId xmlns:a16="http://schemas.microsoft.com/office/drawing/2014/main"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effectLst/>
                <a:latin typeface="Calibri" panose="020F0502020204030204" pitchFamily="34" charset="0"/>
                <a:ea typeface="Arial MT"/>
                <a:cs typeface="Arial MT"/>
              </a:rPr>
              <a:t>Qual è la </a:t>
            </a:r>
            <a:r>
              <a:rPr lang="en-GB" sz="1600" dirty="0" err="1">
                <a:effectLst/>
                <a:latin typeface="Calibri" panose="020F0502020204030204" pitchFamily="34" charset="0"/>
                <a:ea typeface="Arial MT"/>
                <a:cs typeface="Arial MT"/>
              </a:rPr>
              <a:t>differenza</a:t>
            </a:r>
            <a:r>
              <a:rPr lang="en-GB" sz="1600" dirty="0">
                <a:effectLst/>
                <a:latin typeface="Calibri" panose="020F0502020204030204" pitchFamily="34" charset="0"/>
                <a:ea typeface="Arial MT"/>
                <a:cs typeface="Arial MT"/>
              </a:rPr>
              <a:t> </a:t>
            </a:r>
            <a:r>
              <a:rPr lang="en-GB" sz="1600" dirty="0" err="1">
                <a:effectLst/>
                <a:latin typeface="Calibri" panose="020F0502020204030204" pitchFamily="34" charset="0"/>
                <a:ea typeface="Arial MT"/>
                <a:cs typeface="Arial MT"/>
              </a:rPr>
              <a:t>tra</a:t>
            </a:r>
            <a:r>
              <a:rPr lang="en-GB" sz="1600" dirty="0">
                <a:effectLst/>
                <a:latin typeface="Calibri" panose="020F0502020204030204" pitchFamily="34" charset="0"/>
                <a:ea typeface="Arial MT"/>
                <a:cs typeface="Arial MT"/>
              </a:rPr>
              <a:t> work-life balance e work-life integration?</a:t>
            </a:r>
            <a:endParaRPr lang="it-IT" sz="1600" dirty="0">
              <a:effectLst/>
              <a:latin typeface="Arial MT"/>
              <a:ea typeface="Arial MT"/>
              <a:cs typeface="Arial MT"/>
            </a:endParaRPr>
          </a:p>
        </p:txBody>
      </p:sp>
      <p:sp>
        <p:nvSpPr>
          <p:cNvPr id="17" name="Rectángulo 16">
            <a:extLst>
              <a:ext uri="{FF2B5EF4-FFF2-40B4-BE49-F238E27FC236}">
                <a16:creationId xmlns:a16="http://schemas.microsoft.com/office/drawing/2014/main"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id="{9B376885-B5A0-0D84-31FF-068CA7DB7104}"/>
              </a:ext>
            </a:extLst>
          </p:cNvPr>
          <p:cNvSpPr/>
          <p:nvPr/>
        </p:nvSpPr>
        <p:spPr>
          <a:xfrm>
            <a:off x="523348" y="3011510"/>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effectLst/>
                <a:latin typeface="Calibri" panose="020F0502020204030204" pitchFamily="34" charset="0"/>
                <a:ea typeface="Arial MT"/>
              </a:rPr>
              <a:t>Cosa </a:t>
            </a:r>
            <a:r>
              <a:rPr lang="en-GB" sz="1600" dirty="0" err="1">
                <a:effectLst/>
                <a:latin typeface="Calibri" panose="020F0502020204030204" pitchFamily="34" charset="0"/>
                <a:ea typeface="Arial MT"/>
              </a:rPr>
              <a:t>si</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intende</a:t>
            </a:r>
            <a:r>
              <a:rPr lang="en-GB" sz="1600" dirty="0">
                <a:effectLst/>
                <a:latin typeface="Calibri" panose="020F0502020204030204" pitchFamily="34" charset="0"/>
                <a:ea typeface="Arial MT"/>
              </a:rPr>
              <a:t> per </a:t>
            </a:r>
            <a:r>
              <a:rPr lang="en-GB" sz="1600" dirty="0" err="1">
                <a:effectLst/>
                <a:latin typeface="Calibri" panose="020F0502020204030204" pitchFamily="34" charset="0"/>
                <a:ea typeface="Arial MT"/>
              </a:rPr>
              <a:t>responsabilità</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condivisa</a:t>
            </a:r>
            <a:r>
              <a:rPr lang="en-GB" sz="1600" dirty="0">
                <a:effectLst/>
                <a:latin typeface="Calibri" panose="020F0502020204030204" pitchFamily="34" charset="0"/>
                <a:ea typeface="Arial MT"/>
              </a:rPr>
              <a:t> in termini di </a:t>
            </a:r>
            <a:r>
              <a:rPr lang="en-GB" sz="1600" dirty="0" err="1">
                <a:effectLst/>
                <a:latin typeface="Calibri" panose="020F0502020204030204" pitchFamily="34" charset="0"/>
                <a:ea typeface="Arial MT"/>
              </a:rPr>
              <a:t>diritti</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sociali</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delle</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donne</a:t>
            </a:r>
            <a:r>
              <a:rPr lang="en-GB" sz="1600" dirty="0">
                <a:effectLst/>
                <a:latin typeface="Calibri" panose="020F0502020204030204" pitchFamily="34" charset="0"/>
                <a:ea typeface="Arial MT"/>
              </a:rPr>
              <a:t>? </a:t>
            </a:r>
            <a:endParaRPr lang="en-GB" sz="1600" dirty="0"/>
          </a:p>
        </p:txBody>
      </p:sp>
      <p:sp>
        <p:nvSpPr>
          <p:cNvPr id="22" name="Rectángulo 21">
            <a:extLst>
              <a:ext uri="{FF2B5EF4-FFF2-40B4-BE49-F238E27FC236}">
                <a16:creationId xmlns:a16="http://schemas.microsoft.com/office/drawing/2014/main"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id="{7AA4056B-DE9C-25A0-B7EA-7CC004411C2D}"/>
              </a:ext>
            </a:extLst>
          </p:cNvPr>
          <p:cNvSpPr/>
          <p:nvPr/>
        </p:nvSpPr>
        <p:spPr>
          <a:xfrm>
            <a:off x="5331590" y="3021670"/>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it-IT" sz="1800" dirty="0">
              <a:effectLst/>
              <a:latin typeface="Calibri" panose="020F0502020204030204" pitchFamily="34" charset="0"/>
              <a:ea typeface="Arial MT"/>
              <a:cs typeface="Arial MT"/>
            </a:endParaRPr>
          </a:p>
          <a:p>
            <a:pPr fontAlgn="base"/>
            <a:endParaRPr lang="it-IT" dirty="0">
              <a:latin typeface="Calibri" panose="020F0502020204030204" pitchFamily="34" charset="0"/>
              <a:ea typeface="Arial MT"/>
              <a:cs typeface="Arial MT"/>
            </a:endParaRPr>
          </a:p>
          <a:p>
            <a:pPr fontAlgn="base"/>
            <a:r>
              <a:rPr lang="en-GB" sz="1800" dirty="0">
                <a:effectLst/>
                <a:latin typeface="Calibri" panose="020F0502020204030204" pitchFamily="34" charset="0"/>
                <a:ea typeface="Arial MT"/>
                <a:cs typeface="Arial MT"/>
              </a:rPr>
              <a:t>Cosa non è la </a:t>
            </a:r>
            <a:r>
              <a:rPr lang="en-GB" sz="1800" dirty="0" err="1">
                <a:effectLst/>
                <a:latin typeface="Calibri" panose="020F0502020204030204" pitchFamily="34" charset="0"/>
                <a:ea typeface="Arial MT"/>
                <a:cs typeface="Arial MT"/>
              </a:rPr>
              <a:t>matrice</a:t>
            </a:r>
            <a:r>
              <a:rPr lang="en-GB" sz="1800" dirty="0">
                <a:effectLst/>
                <a:latin typeface="Calibri" panose="020F0502020204030204" pitchFamily="34" charset="0"/>
                <a:ea typeface="Arial MT"/>
                <a:cs typeface="Arial MT"/>
              </a:rPr>
              <a:t> di </a:t>
            </a:r>
            <a:r>
              <a:rPr lang="en-GB" sz="1800" dirty="0" err="1">
                <a:effectLst/>
                <a:latin typeface="Calibri" panose="020F0502020204030204" pitchFamily="34" charset="0"/>
                <a:ea typeface="Arial MT"/>
                <a:cs typeface="Arial MT"/>
              </a:rPr>
              <a:t>Eisehower</a:t>
            </a:r>
            <a:r>
              <a:rPr lang="en-GB" sz="1800" dirty="0">
                <a:effectLst/>
                <a:latin typeface="Calibri" panose="020F0502020204030204" pitchFamily="34" charset="0"/>
                <a:ea typeface="Arial MT"/>
                <a:cs typeface="Arial MT"/>
              </a:rPr>
              <a:t>? </a:t>
            </a:r>
            <a:r>
              <a:rPr lang="it-IT"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pPr marL="449580" fontAlgn="base"/>
            <a:r>
              <a:rPr lang="en-GB"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pPr algn="ctr"/>
            <a:endParaRPr lang="en-GB" dirty="0"/>
          </a:p>
        </p:txBody>
      </p:sp>
      <p:sp>
        <p:nvSpPr>
          <p:cNvPr id="32" name="Rectángulo 31">
            <a:extLst>
              <a:ext uri="{FF2B5EF4-FFF2-40B4-BE49-F238E27FC236}">
                <a16:creationId xmlns:a16="http://schemas.microsoft.com/office/drawing/2014/main" id="{7FD24C3A-1E71-1242-AB69-73DE74EC3031}"/>
              </a:ext>
            </a:extLst>
          </p:cNvPr>
          <p:cNvSpPr/>
          <p:nvPr/>
        </p:nvSpPr>
        <p:spPr>
          <a:xfrm>
            <a:off x="2954985" y="4949288"/>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id="{F874651E-567B-3E48-135B-076292839DE2}"/>
              </a:ext>
            </a:extLst>
          </p:cNvPr>
          <p:cNvSpPr/>
          <p:nvPr/>
        </p:nvSpPr>
        <p:spPr>
          <a:xfrm>
            <a:off x="2961527" y="4950179"/>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effectLst/>
              <a:latin typeface="Calibri" panose="020F0502020204030204" pitchFamily="34" charset="0"/>
              <a:ea typeface="Arial MT"/>
              <a:cs typeface="Arial MT"/>
            </a:endParaRPr>
          </a:p>
          <a:p>
            <a:r>
              <a:rPr lang="en-GB" sz="1600" dirty="0">
                <a:effectLst/>
                <a:latin typeface="Calibri" panose="020F0502020204030204" pitchFamily="34" charset="0"/>
                <a:ea typeface="Arial MT"/>
                <a:cs typeface="Arial MT"/>
              </a:rPr>
              <a:t>Per </a:t>
            </a:r>
            <a:r>
              <a:rPr lang="en-GB" sz="1600" dirty="0" err="1">
                <a:effectLst/>
                <a:latin typeface="Calibri" panose="020F0502020204030204" pitchFamily="34" charset="0"/>
                <a:ea typeface="Arial MT"/>
                <a:cs typeface="Arial MT"/>
              </a:rPr>
              <a:t>migliorare</a:t>
            </a:r>
            <a:r>
              <a:rPr lang="en-GB" sz="1600" dirty="0">
                <a:effectLst/>
                <a:latin typeface="Calibri" panose="020F0502020204030204" pitchFamily="34" charset="0"/>
                <a:ea typeface="Arial MT"/>
                <a:cs typeface="Arial MT"/>
              </a:rPr>
              <a:t> il proprio work-life balance è </a:t>
            </a:r>
            <a:r>
              <a:rPr lang="en-GB" sz="1600" dirty="0" err="1">
                <a:effectLst/>
                <a:latin typeface="Calibri" panose="020F0502020204030204" pitchFamily="34" charset="0"/>
                <a:ea typeface="Arial MT"/>
                <a:cs typeface="Arial MT"/>
              </a:rPr>
              <a:t>consigliabile</a:t>
            </a:r>
            <a:r>
              <a:rPr lang="en-GB" sz="1600" dirty="0">
                <a:effectLst/>
                <a:latin typeface="Calibri" panose="020F0502020204030204" pitchFamily="34" charset="0"/>
                <a:ea typeface="Arial MT"/>
                <a:cs typeface="Arial MT"/>
              </a:rPr>
              <a:t>…</a:t>
            </a:r>
            <a:endParaRPr lang="it-IT" sz="1600" dirty="0">
              <a:effectLst/>
              <a:latin typeface="Arial MT"/>
              <a:ea typeface="Arial MT"/>
              <a:cs typeface="Arial MT"/>
            </a:endParaRPr>
          </a:p>
          <a:p>
            <a:endParaRPr lang="en-GB" sz="1600" dirty="0"/>
          </a:p>
        </p:txBody>
      </p:sp>
      <p:pic>
        <p:nvPicPr>
          <p:cNvPr id="30" name="Imagen 29" descr="Texto&#10;&#10;Descripción generada automáticamente">
            <a:extLst>
              <a:ext uri="{FF2B5EF4-FFF2-40B4-BE49-F238E27FC236}">
                <a16:creationId xmlns:a16="http://schemas.microsoft.com/office/drawing/2014/main" id="{2CD2DA1F-F93E-DD6A-B93E-B1DBE9118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652" y="6251079"/>
            <a:ext cx="2304176" cy="483405"/>
          </a:xfrm>
          <a:prstGeom prst="rect">
            <a:avLst/>
          </a:prstGeom>
        </p:spPr>
      </p:pic>
      <p:sp>
        <p:nvSpPr>
          <p:cNvPr id="31" name="CuadroTexto 30">
            <a:extLst>
              <a:ext uri="{FF2B5EF4-FFF2-40B4-BE49-F238E27FC236}">
                <a16:creationId xmlns:a16="http://schemas.microsoft.com/office/drawing/2014/main" id="{591E0879-F5D8-F205-88D2-66149FF1940F}"/>
              </a:ext>
            </a:extLst>
          </p:cNvPr>
          <p:cNvSpPr txBox="1"/>
          <p:nvPr/>
        </p:nvSpPr>
        <p:spPr>
          <a:xfrm>
            <a:off x="7684316" y="5153235"/>
            <a:ext cx="4433415" cy="938719"/>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2" name="TextBox 59">
            <a:extLst>
              <a:ext uri="{FF2B5EF4-FFF2-40B4-BE49-F238E27FC236}">
                <a16:creationId xmlns:a16="http://schemas.microsoft.com/office/drawing/2014/main" id="{A9EA97DF-C097-5D9D-57E1-DFC6A8F42806}"/>
              </a:ext>
            </a:extLst>
          </p:cNvPr>
          <p:cNvSpPr txBox="1"/>
          <p:nvPr/>
        </p:nvSpPr>
        <p:spPr>
          <a:xfrm>
            <a:off x="551556" y="1357861"/>
            <a:ext cx="4650364" cy="1600438"/>
          </a:xfrm>
          <a:prstGeom prst="rect">
            <a:avLst/>
          </a:prstGeom>
          <a:noFill/>
        </p:spPr>
        <p:txBody>
          <a:bodyPr wrap="square" rtlCol="0">
            <a:spAutoFit/>
          </a:bodyPr>
          <a:lstStyle/>
          <a:p>
            <a:pPr fontAlgn="base"/>
            <a:r>
              <a:rPr lang="en-GB" sz="1400" dirty="0">
                <a:effectLst/>
                <a:latin typeface="Calibri" panose="020F0502020204030204" pitchFamily="34" charset="0"/>
                <a:ea typeface="Arial MT"/>
                <a:cs typeface="Arial MT"/>
              </a:rPr>
              <a:t>a) </a:t>
            </a:r>
            <a:r>
              <a:rPr lang="en-GB" sz="1400" dirty="0" err="1">
                <a:effectLst/>
                <a:latin typeface="Calibri" panose="020F0502020204030204" pitchFamily="34" charset="0"/>
                <a:ea typeface="Arial MT"/>
                <a:cs typeface="Arial MT"/>
              </a:rPr>
              <a:t>una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condizione</a:t>
            </a:r>
            <a:r>
              <a:rPr lang="en-GB" sz="1400" dirty="0">
                <a:effectLst/>
                <a:latin typeface="Calibri" panose="020F0502020204030204" pitchFamily="34" charset="0"/>
                <a:ea typeface="Arial MT"/>
                <a:cs typeface="Arial MT"/>
              </a:rPr>
              <a:t> di </a:t>
            </a:r>
            <a:r>
              <a:rPr lang="en-GB" sz="1400" dirty="0" err="1">
                <a:effectLst/>
                <a:latin typeface="Calibri" panose="020F0502020204030204" pitchFamily="34" charset="0"/>
                <a:ea typeface="Arial MT"/>
                <a:cs typeface="Arial MT"/>
              </a:rPr>
              <a:t>equilibrio</a:t>
            </a:r>
            <a:r>
              <a:rPr lang="en-GB" sz="1400" dirty="0">
                <a:effectLst/>
                <a:latin typeface="Calibri" panose="020F0502020204030204" pitchFamily="34" charset="0"/>
                <a:ea typeface="Arial MT"/>
                <a:cs typeface="Arial MT"/>
              </a:rPr>
              <a:t> e </a:t>
            </a:r>
            <a:r>
              <a:rPr lang="en-GB" sz="1400" dirty="0" err="1">
                <a:effectLst/>
                <a:latin typeface="Calibri" panose="020F0502020204030204" pitchFamily="34" charset="0"/>
                <a:ea typeface="Arial MT"/>
                <a:cs typeface="Arial MT"/>
              </a:rPr>
              <a:t>soddisfazione</a:t>
            </a:r>
            <a:r>
              <a:rPr lang="en-GB" sz="1400" dirty="0">
                <a:effectLst/>
                <a:latin typeface="Calibri" panose="020F0502020204030204" pitchFamily="34" charset="0"/>
                <a:ea typeface="Arial MT"/>
                <a:cs typeface="Arial MT"/>
              </a:rPr>
              <a:t> in cui le </a:t>
            </a:r>
            <a:r>
              <a:rPr lang="en-GB" sz="1400" dirty="0" err="1">
                <a:effectLst/>
                <a:latin typeface="Calibri" panose="020F0502020204030204" pitchFamily="34" charset="0"/>
                <a:ea typeface="Arial MT"/>
                <a:cs typeface="Arial MT"/>
              </a:rPr>
              <a:t>esigenze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lavorative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si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conciliano</a:t>
            </a:r>
            <a:r>
              <a:rPr lang="en-GB" sz="1400" dirty="0">
                <a:effectLst/>
                <a:latin typeface="Calibri" panose="020F0502020204030204" pitchFamily="34" charset="0"/>
                <a:ea typeface="Arial MT"/>
                <a:cs typeface="Arial MT"/>
              </a:rPr>
              <a:t> con quelle </a:t>
            </a:r>
            <a:r>
              <a:rPr lang="en-GB" sz="1400" dirty="0" err="1">
                <a:effectLst/>
                <a:latin typeface="Calibri" panose="020F0502020204030204" pitchFamily="34" charset="0"/>
                <a:ea typeface="Arial MT"/>
                <a:cs typeface="Arial MT"/>
              </a:rPr>
              <a:t>personali</a:t>
            </a:r>
            <a:r>
              <a:rPr lang="en-GB" sz="1400" dirty="0">
                <a:effectLst/>
                <a:latin typeface="Calibri" panose="020F0502020204030204" pitchFamily="34" charset="0"/>
                <a:ea typeface="Arial MT"/>
                <a:cs typeface="Arial MT"/>
              </a:rPr>
              <a:t> e private</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b) </a:t>
            </a:r>
            <a:r>
              <a:rPr lang="en-GB" sz="1400" dirty="0" err="1">
                <a:effectLst/>
                <a:latin typeface="Calibri" panose="020F0502020204030204" pitchFamily="34" charset="0"/>
                <a:ea typeface="Arial MT"/>
                <a:cs typeface="Arial MT"/>
              </a:rPr>
              <a:t>una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situazione</a:t>
            </a:r>
            <a:r>
              <a:rPr lang="en-GB" sz="1400" dirty="0">
                <a:effectLst/>
                <a:latin typeface="Calibri" panose="020F0502020204030204" pitchFamily="34" charset="0"/>
                <a:ea typeface="Arial MT"/>
                <a:cs typeface="Arial MT"/>
              </a:rPr>
              <a:t> di </a:t>
            </a:r>
            <a:r>
              <a:rPr lang="en-GB" sz="1400" dirty="0" err="1">
                <a:effectLst/>
                <a:latin typeface="Calibri" panose="020F0502020204030204" pitchFamily="34" charset="0"/>
                <a:ea typeface="Arial MT"/>
                <a:cs typeface="Arial MT"/>
              </a:rPr>
              <a:t>perfetto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bilanciamento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tra</a:t>
            </a:r>
            <a:r>
              <a:rPr lang="en-GB" sz="1400" dirty="0">
                <a:effectLst/>
                <a:latin typeface="Calibri" panose="020F0502020204030204" pitchFamily="34" charset="0"/>
                <a:ea typeface="Arial MT"/>
                <a:cs typeface="Arial MT"/>
              </a:rPr>
              <a:t> il </a:t>
            </a:r>
            <a:r>
              <a:rPr lang="en-GB" sz="1400" dirty="0" err="1">
                <a:effectLst/>
                <a:latin typeface="Calibri" panose="020F0502020204030204" pitchFamily="34" charset="0"/>
                <a:ea typeface="Arial MT"/>
                <a:cs typeface="Arial MT"/>
              </a:rPr>
              <a:t>numero</a:t>
            </a:r>
            <a:r>
              <a:rPr lang="en-GB" sz="1400" dirty="0">
                <a:effectLst/>
                <a:latin typeface="Calibri" panose="020F0502020204030204" pitchFamily="34" charset="0"/>
                <a:ea typeface="Arial MT"/>
                <a:cs typeface="Arial MT"/>
              </a:rPr>
              <a:t> di ore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dedichiamo</a:t>
            </a:r>
            <a:r>
              <a:rPr lang="en-GB" sz="1400" dirty="0">
                <a:effectLst/>
                <a:latin typeface="Calibri" panose="020F0502020204030204" pitchFamily="34" charset="0"/>
                <a:ea typeface="Arial MT"/>
                <a:cs typeface="Arial MT"/>
              </a:rPr>
              <a:t> al </a:t>
            </a:r>
            <a:r>
              <a:rPr lang="en-GB" sz="1400" dirty="0" err="1">
                <a:effectLst/>
                <a:latin typeface="Calibri" panose="020F0502020204030204" pitchFamily="34" charset="0"/>
                <a:ea typeface="Arial MT"/>
                <a:cs typeface="Arial MT"/>
              </a:rPr>
              <a:t>lavoro</a:t>
            </a:r>
            <a:r>
              <a:rPr lang="en-GB" sz="1400" dirty="0">
                <a:effectLst/>
                <a:latin typeface="Calibri" panose="020F0502020204030204" pitchFamily="34" charset="0"/>
                <a:ea typeface="Arial MT"/>
                <a:cs typeface="Arial MT"/>
              </a:rPr>
              <a:t> e quelle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dedichiamo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alla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famiglia</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c) un </a:t>
            </a:r>
            <a:r>
              <a:rPr lang="en-GB" sz="1400" dirty="0" err="1">
                <a:effectLst/>
                <a:latin typeface="Calibri" panose="020F0502020204030204" pitchFamily="34" charset="0"/>
                <a:ea typeface="Arial MT"/>
                <a:cs typeface="Arial MT"/>
              </a:rPr>
              <a:t>metodo</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incrementare</a:t>
            </a:r>
            <a:r>
              <a:rPr lang="en-GB" sz="1400" dirty="0">
                <a:effectLst/>
                <a:latin typeface="Calibri" panose="020F0502020204030204" pitchFamily="34" charset="0"/>
                <a:ea typeface="Arial MT"/>
                <a:cs typeface="Arial MT"/>
              </a:rPr>
              <a:t> la </a:t>
            </a:r>
            <a:r>
              <a:rPr lang="en-GB" sz="1400" dirty="0" err="1">
                <a:effectLst/>
                <a:latin typeface="Calibri" panose="020F0502020204030204" pitchFamily="34" charset="0"/>
                <a:ea typeface="Arial MT"/>
                <a:cs typeface="Arial MT"/>
              </a:rPr>
              <a:t>produttività</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lavorativa</a:t>
            </a:r>
            <a:endParaRPr lang="it-IT" sz="14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4" name="CasellaDiTesto 3">
            <a:extLst>
              <a:ext uri="{FF2B5EF4-FFF2-40B4-BE49-F238E27FC236}">
                <a16:creationId xmlns:a16="http://schemas.microsoft.com/office/drawing/2014/main" id="{B0F19F11-D074-1230-8C58-F114F385ACB7}"/>
              </a:ext>
            </a:extLst>
          </p:cNvPr>
          <p:cNvSpPr txBox="1"/>
          <p:nvPr/>
        </p:nvSpPr>
        <p:spPr>
          <a:xfrm>
            <a:off x="523348" y="3429224"/>
            <a:ext cx="4518286" cy="1600438"/>
          </a:xfrm>
          <a:prstGeom prst="rect">
            <a:avLst/>
          </a:prstGeom>
          <a:noFill/>
        </p:spPr>
        <p:txBody>
          <a:bodyPr wrap="square">
            <a:spAutoFit/>
          </a:bodyPr>
          <a:lstStyle/>
          <a:p>
            <a:pPr fontAlgn="base"/>
            <a:r>
              <a:rPr lang="en-GB" sz="1200" dirty="0">
                <a:effectLst/>
                <a:latin typeface="Calibri" panose="020F0502020204030204" pitchFamily="34" charset="0"/>
                <a:ea typeface="Arial MT"/>
                <a:cs typeface="Arial MT"/>
              </a:rPr>
              <a:t>a) Si </a:t>
            </a:r>
            <a:r>
              <a:rPr lang="en-GB" sz="1200" dirty="0" err="1">
                <a:effectLst/>
                <a:latin typeface="Calibri" panose="020F0502020204030204" pitchFamily="34" charset="0"/>
                <a:ea typeface="Arial MT"/>
                <a:cs typeface="Arial MT"/>
              </a:rPr>
              <a:t>intende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una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distribuzione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più</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equa</a:t>
            </a:r>
            <a:r>
              <a:rPr lang="en-GB" sz="1200" dirty="0">
                <a:effectLst/>
                <a:latin typeface="Calibri" panose="020F0502020204030204" pitchFamily="34" charset="0"/>
                <a:ea typeface="Arial MT"/>
                <a:cs typeface="Arial MT"/>
              </a:rPr>
              <a:t> del </a:t>
            </a:r>
            <a:r>
              <a:rPr lang="en-GB" sz="1200" dirty="0" err="1">
                <a:effectLst/>
                <a:latin typeface="Calibri" panose="020F0502020204030204" pitchFamily="34" charset="0"/>
                <a:ea typeface="Arial MT"/>
                <a:cs typeface="Arial MT"/>
              </a:rPr>
              <a:t>lavoro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domestico</a:t>
            </a:r>
            <a:r>
              <a:rPr lang="en-GB" sz="1200" dirty="0">
                <a:effectLst/>
                <a:latin typeface="Calibri" panose="020F0502020204030204" pitchFamily="34" charset="0"/>
                <a:ea typeface="Arial MT"/>
                <a:cs typeface="Arial MT"/>
              </a:rPr>
              <a:t> e di </a:t>
            </a:r>
            <a:r>
              <a:rPr lang="en-GB" sz="1200" dirty="0" err="1">
                <a:effectLst/>
                <a:latin typeface="Calibri" panose="020F0502020204030204" pitchFamily="34" charset="0"/>
                <a:ea typeface="Arial MT"/>
                <a:cs typeface="Arial MT"/>
              </a:rPr>
              <a:t>accudimento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familiare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nell’ambito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della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coppia</a:t>
            </a:r>
            <a:endParaRPr lang="it-IT" sz="1200" dirty="0">
              <a:effectLst/>
              <a:latin typeface="Arial MT"/>
              <a:ea typeface="Arial MT"/>
              <a:cs typeface="Arial MT"/>
            </a:endParaRPr>
          </a:p>
          <a:p>
            <a:pPr fontAlgn="base"/>
            <a:r>
              <a:rPr lang="en-GB" sz="1200" dirty="0">
                <a:effectLst/>
                <a:latin typeface="Calibri" panose="020F0502020204030204" pitchFamily="34" charset="0"/>
                <a:ea typeface="Arial MT"/>
                <a:cs typeface="Arial MT"/>
              </a:rPr>
              <a:t>b) Si </a:t>
            </a:r>
            <a:r>
              <a:rPr lang="en-GB" sz="1200" dirty="0" err="1">
                <a:effectLst/>
                <a:latin typeface="Calibri" panose="020F0502020204030204" pitchFamily="34" charset="0"/>
                <a:ea typeface="Arial MT"/>
                <a:cs typeface="Arial MT"/>
              </a:rPr>
              <a:t>intende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una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distribuzione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più</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equa</a:t>
            </a:r>
            <a:r>
              <a:rPr lang="en-GB" sz="1200" dirty="0">
                <a:effectLst/>
                <a:latin typeface="Calibri" panose="020F0502020204030204" pitchFamily="34" charset="0"/>
                <a:ea typeface="Arial MT"/>
                <a:cs typeface="Arial MT"/>
              </a:rPr>
              <a:t> del </a:t>
            </a:r>
            <a:r>
              <a:rPr lang="en-GB" sz="1200" dirty="0" err="1">
                <a:effectLst/>
                <a:latin typeface="Calibri" panose="020F0502020204030204" pitchFamily="34" charset="0"/>
                <a:ea typeface="Arial MT"/>
                <a:cs typeface="Arial MT"/>
              </a:rPr>
              <a:t>lavoro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domestico</a:t>
            </a:r>
            <a:r>
              <a:rPr lang="en-GB" sz="1200" dirty="0">
                <a:effectLst/>
                <a:latin typeface="Calibri" panose="020F0502020204030204" pitchFamily="34" charset="0"/>
                <a:ea typeface="Arial MT"/>
                <a:cs typeface="Arial MT"/>
              </a:rPr>
              <a:t> e di </a:t>
            </a:r>
            <a:r>
              <a:rPr lang="en-GB" sz="1200" dirty="0" err="1">
                <a:effectLst/>
                <a:latin typeface="Calibri" panose="020F0502020204030204" pitchFamily="34" charset="0"/>
                <a:ea typeface="Arial MT"/>
                <a:cs typeface="Arial MT"/>
              </a:rPr>
              <a:t>accudimento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familiare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tra</a:t>
            </a:r>
            <a:r>
              <a:rPr lang="en-GB" sz="1200" dirty="0">
                <a:effectLst/>
                <a:latin typeface="Calibri" panose="020F0502020204030204" pitchFamily="34" charset="0"/>
                <a:ea typeface="Arial MT"/>
                <a:cs typeface="Arial MT"/>
              </a:rPr>
              <a:t> le </a:t>
            </a:r>
            <a:r>
              <a:rPr lang="en-GB" sz="1200" dirty="0" err="1">
                <a:effectLst/>
                <a:latin typeface="Calibri" panose="020F0502020204030204" pitchFamily="34" charset="0"/>
                <a:ea typeface="Arial MT"/>
                <a:cs typeface="Arial MT"/>
              </a:rPr>
              <a:t>varie</a:t>
            </a:r>
            <a:r>
              <a:rPr lang="en-GB" sz="1200" dirty="0">
                <a:effectLst/>
                <a:latin typeface="Calibri" panose="020F0502020204030204" pitchFamily="34" charset="0"/>
                <a:ea typeface="Arial MT"/>
                <a:cs typeface="Arial MT"/>
              </a:rPr>
              <a:t> parti </a:t>
            </a:r>
            <a:r>
              <a:rPr lang="en-GB" sz="1200" dirty="0" err="1">
                <a:effectLst/>
                <a:latin typeface="Calibri" panose="020F0502020204030204" pitchFamily="34" charset="0"/>
                <a:ea typeface="Arial MT"/>
                <a:cs typeface="Arial MT"/>
              </a:rPr>
              <a:t>sociali</a:t>
            </a:r>
            <a:r>
              <a:rPr lang="en-GB" sz="1200" dirty="0">
                <a:effectLst/>
                <a:latin typeface="Calibri" panose="020F0502020204030204" pitchFamily="34" charset="0"/>
                <a:ea typeface="Arial MT"/>
                <a:cs typeface="Arial MT"/>
              </a:rPr>
              <a:t> (partner, </a:t>
            </a:r>
            <a:r>
              <a:rPr lang="en-GB" sz="1200" dirty="0" err="1">
                <a:effectLst/>
                <a:latin typeface="Calibri" panose="020F0502020204030204" pitchFamily="34" charset="0"/>
                <a:ea typeface="Arial MT"/>
                <a:cs typeface="Arial MT"/>
              </a:rPr>
              <a:t>familiari</a:t>
            </a:r>
            <a:r>
              <a:rPr lang="en-GB" sz="1200" dirty="0">
                <a:effectLst/>
                <a:latin typeface="Calibri" panose="020F0502020204030204" pitchFamily="34" charset="0"/>
                <a:ea typeface="Arial MT"/>
                <a:cs typeface="Arial MT"/>
              </a:rPr>
              <a:t>, amici, </a:t>
            </a:r>
            <a:r>
              <a:rPr lang="en-GB" sz="1200" dirty="0" err="1">
                <a:effectLst/>
                <a:latin typeface="Calibri" panose="020F0502020204030204" pitchFamily="34" charset="0"/>
                <a:ea typeface="Arial MT"/>
                <a:cs typeface="Arial MT"/>
              </a:rPr>
              <a:t>scuola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enti</a:t>
            </a:r>
            <a:r>
              <a:rPr lang="en-GB" sz="1200" dirty="0">
                <a:effectLst/>
                <a:latin typeface="Calibri" panose="020F0502020204030204" pitchFamily="34" charset="0"/>
                <a:ea typeface="Arial MT"/>
                <a:cs typeface="Arial MT"/>
              </a:rPr>
              <a:t> no profit e </a:t>
            </a:r>
            <a:r>
              <a:rPr lang="en-GB" sz="1200" dirty="0" err="1">
                <a:effectLst/>
                <a:latin typeface="Calibri" panose="020F0502020204030204" pitchFamily="34" charset="0"/>
                <a:ea typeface="Arial MT"/>
                <a:cs typeface="Arial MT"/>
              </a:rPr>
              <a:t>istituzioni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pubbliche</a:t>
            </a:r>
            <a:r>
              <a:rPr lang="en-GB" sz="1200" dirty="0">
                <a:effectLst/>
                <a:latin typeface="Calibri" panose="020F0502020204030204" pitchFamily="34" charset="0"/>
                <a:ea typeface="Arial MT"/>
                <a:cs typeface="Arial MT"/>
              </a:rPr>
              <a:t>)</a:t>
            </a:r>
            <a:endParaRPr lang="it-IT" sz="1200" dirty="0">
              <a:effectLst/>
              <a:latin typeface="Arial MT"/>
              <a:ea typeface="Arial MT"/>
              <a:cs typeface="Arial MT"/>
            </a:endParaRPr>
          </a:p>
          <a:p>
            <a:pPr fontAlgn="base"/>
            <a:r>
              <a:rPr lang="en-GB" sz="1200" dirty="0">
                <a:effectLst/>
                <a:latin typeface="Calibri" panose="020F0502020204030204" pitchFamily="34" charset="0"/>
                <a:ea typeface="Arial MT"/>
                <a:cs typeface="Arial MT"/>
              </a:rPr>
              <a:t>c) Si </a:t>
            </a:r>
            <a:r>
              <a:rPr lang="en-GB" sz="1200" dirty="0" err="1">
                <a:effectLst/>
                <a:latin typeface="Calibri" panose="020F0502020204030204" pitchFamily="34" charset="0"/>
                <a:ea typeface="Arial MT"/>
                <a:cs typeface="Arial MT"/>
              </a:rPr>
              <a:t>intende</a:t>
            </a:r>
            <a:r>
              <a:rPr lang="en-GB" sz="1200" dirty="0">
                <a:effectLst/>
                <a:latin typeface="Calibri" panose="020F0502020204030204" pitchFamily="34" charset="0"/>
                <a:ea typeface="Arial MT"/>
                <a:cs typeface="Arial MT"/>
              </a:rPr>
              <a:t> la </a:t>
            </a:r>
            <a:r>
              <a:rPr lang="en-GB" sz="1200" dirty="0" err="1">
                <a:effectLst/>
                <a:latin typeface="Calibri" panose="020F0502020204030204" pitchFamily="34" charset="0"/>
                <a:ea typeface="Arial MT"/>
                <a:cs typeface="Arial MT"/>
              </a:rPr>
              <a:t>possibilità</a:t>
            </a:r>
            <a:r>
              <a:rPr lang="en-GB" sz="1200" dirty="0">
                <a:effectLst/>
                <a:latin typeface="Calibri" panose="020F0502020204030204" pitchFamily="34" charset="0"/>
                <a:ea typeface="Arial MT"/>
                <a:cs typeface="Arial MT"/>
              </a:rPr>
              <a:t> di </a:t>
            </a:r>
            <a:r>
              <a:rPr lang="en-GB" sz="1200" dirty="0" err="1">
                <a:effectLst/>
                <a:latin typeface="Calibri" panose="020F0502020204030204" pitchFamily="34" charset="0"/>
                <a:ea typeface="Arial MT"/>
                <a:cs typeface="Arial MT"/>
              </a:rPr>
              <a:t>chiedere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aiuto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ogni</a:t>
            </a:r>
            <a:r>
              <a:rPr lang="en-GB" sz="1200" dirty="0">
                <a:effectLst/>
                <a:latin typeface="Calibri" panose="020F0502020204030204" pitchFamily="34" charset="0"/>
                <a:ea typeface="Arial MT"/>
                <a:cs typeface="Arial MT"/>
              </a:rPr>
              <a:t> tanto alle </a:t>
            </a:r>
            <a:r>
              <a:rPr lang="en-GB" sz="1200" dirty="0" err="1">
                <a:effectLst/>
                <a:latin typeface="Calibri" panose="020F0502020204030204" pitchFamily="34" charset="0"/>
                <a:ea typeface="Arial MT"/>
                <a:cs typeface="Arial MT"/>
              </a:rPr>
              <a:t>persone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che</a:t>
            </a:r>
            <a:r>
              <a:rPr lang="en-GB" sz="1200" dirty="0">
                <a:effectLst/>
                <a:latin typeface="Calibri" panose="020F0502020204030204" pitchFamily="34" charset="0"/>
                <a:ea typeface="Arial MT"/>
                <a:cs typeface="Arial MT"/>
              </a:rPr>
              <a:t> ci </a:t>
            </a:r>
            <a:r>
              <a:rPr lang="en-GB" sz="1200" dirty="0" err="1">
                <a:effectLst/>
                <a:latin typeface="Calibri" panose="020F0502020204030204" pitchFamily="34" charset="0"/>
                <a:ea typeface="Arial MT"/>
                <a:cs typeface="Arial MT"/>
              </a:rPr>
              <a:t>stanno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vicino</a:t>
            </a:r>
            <a:endParaRPr lang="it-IT" sz="12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27" name="CasellaDiTesto 26">
            <a:extLst>
              <a:ext uri="{FF2B5EF4-FFF2-40B4-BE49-F238E27FC236}">
                <a16:creationId xmlns:a16="http://schemas.microsoft.com/office/drawing/2014/main" id="{E4BD0471-305C-2219-2658-B5A2C46342CB}"/>
              </a:ext>
            </a:extLst>
          </p:cNvPr>
          <p:cNvSpPr txBox="1"/>
          <p:nvPr/>
        </p:nvSpPr>
        <p:spPr>
          <a:xfrm>
            <a:off x="5322922" y="3480872"/>
            <a:ext cx="4518286" cy="1815882"/>
          </a:xfrm>
          <a:prstGeom prst="rect">
            <a:avLst/>
          </a:prstGeom>
          <a:noFill/>
        </p:spPr>
        <p:txBody>
          <a:bodyPr wrap="square">
            <a:spAutoFit/>
          </a:bodyPr>
          <a:lstStyle/>
          <a:p>
            <a:pPr fontAlgn="base"/>
            <a:r>
              <a:rPr lang="en-GB" sz="1400" dirty="0">
                <a:effectLst/>
                <a:latin typeface="Calibri" panose="020F0502020204030204" pitchFamily="34" charset="0"/>
                <a:ea typeface="Arial MT"/>
                <a:cs typeface="Arial MT"/>
              </a:rPr>
              <a:t>a) uno </a:t>
            </a:r>
            <a:r>
              <a:rPr lang="en-GB" sz="1400" dirty="0" err="1">
                <a:effectLst/>
                <a:latin typeface="Calibri" panose="020F0502020204030204" pitchFamily="34" charset="0"/>
                <a:ea typeface="Arial MT"/>
                <a:cs typeface="Arial MT"/>
              </a:rPr>
              <a:t>strumento</a:t>
            </a:r>
            <a:r>
              <a:rPr lang="en-GB" sz="1400" dirty="0">
                <a:effectLst/>
                <a:latin typeface="Calibri" panose="020F0502020204030204" pitchFamily="34" charset="0"/>
                <a:ea typeface="Arial MT"/>
                <a:cs typeface="Arial MT"/>
              </a:rPr>
              <a:t> di </a:t>
            </a:r>
            <a:r>
              <a:rPr lang="en-GB" sz="1400" dirty="0" err="1">
                <a:effectLst/>
                <a:latin typeface="Calibri" panose="020F0502020204030204" pitchFamily="34" charset="0"/>
                <a:ea typeface="Arial MT"/>
                <a:cs typeface="Arial MT"/>
              </a:rPr>
              <a:t>calcolo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matematico</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b) </a:t>
            </a:r>
            <a:r>
              <a:rPr lang="en-GB" sz="1400" dirty="0" err="1">
                <a:effectLst/>
                <a:latin typeface="Calibri" panose="020F0502020204030204" pitchFamily="34" charset="0"/>
                <a:ea typeface="Arial MT"/>
                <a:cs typeface="Arial MT"/>
              </a:rPr>
              <a:t>una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matrice</a:t>
            </a:r>
            <a:r>
              <a:rPr lang="en-GB" sz="1400" dirty="0">
                <a:effectLst/>
                <a:latin typeface="Calibri" panose="020F0502020204030204" pitchFamily="34" charset="0"/>
                <a:ea typeface="Arial MT"/>
                <a:cs typeface="Arial MT"/>
              </a:rPr>
              <a:t> a 4 </a:t>
            </a:r>
            <a:r>
              <a:rPr lang="en-GB" sz="1400" dirty="0" err="1">
                <a:effectLst/>
                <a:latin typeface="Calibri" panose="020F0502020204030204" pitchFamily="34" charset="0"/>
                <a:ea typeface="Arial MT"/>
                <a:cs typeface="Arial MT"/>
              </a:rPr>
              <a:t>quadranti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inventata</a:t>
            </a:r>
            <a:r>
              <a:rPr lang="en-GB" sz="1400" dirty="0">
                <a:effectLst/>
                <a:latin typeface="Calibri" panose="020F0502020204030204" pitchFamily="34" charset="0"/>
                <a:ea typeface="Arial MT"/>
                <a:cs typeface="Arial MT"/>
              </a:rPr>
              <a:t> dal </a:t>
            </a:r>
            <a:r>
              <a:rPr lang="en-GB" sz="1400" dirty="0" err="1">
                <a:effectLst/>
                <a:latin typeface="Calibri" panose="020F0502020204030204" pitchFamily="34" charset="0"/>
                <a:ea typeface="Arial MT"/>
                <a:cs typeface="Arial MT"/>
              </a:rPr>
              <a:t>presidente</a:t>
            </a:r>
            <a:r>
              <a:rPr lang="en-GB" sz="1400" dirty="0">
                <a:effectLst/>
                <a:latin typeface="Calibri" panose="020F0502020204030204" pitchFamily="34" charset="0"/>
                <a:ea typeface="Arial MT"/>
                <a:cs typeface="Arial MT"/>
              </a:rPr>
              <a:t> americano D. Eisenhower </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c) un </a:t>
            </a:r>
            <a:r>
              <a:rPr lang="en-GB" sz="1400" dirty="0" err="1">
                <a:effectLst/>
                <a:latin typeface="Calibri" panose="020F0502020204030204" pitchFamily="34" charset="0"/>
                <a:ea typeface="Arial MT"/>
                <a:cs typeface="Arial MT"/>
              </a:rPr>
              <a:t>diagramma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ci </a:t>
            </a:r>
            <a:r>
              <a:rPr lang="en-GB" sz="1400" dirty="0" err="1">
                <a:effectLst/>
                <a:latin typeface="Calibri" panose="020F0502020204030204" pitchFamily="34" charset="0"/>
                <a:ea typeface="Arial MT"/>
                <a:cs typeface="Arial MT"/>
              </a:rPr>
              <a:t>può</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aiutare</a:t>
            </a:r>
            <a:r>
              <a:rPr lang="en-GB" sz="1400" dirty="0">
                <a:effectLst/>
                <a:latin typeface="Calibri" panose="020F0502020204030204" pitchFamily="34" charset="0"/>
                <a:ea typeface="Arial MT"/>
                <a:cs typeface="Arial MT"/>
              </a:rPr>
              <a:t> a </a:t>
            </a:r>
            <a:r>
              <a:rPr lang="en-GB" sz="1400" dirty="0" err="1">
                <a:effectLst/>
                <a:latin typeface="Calibri" panose="020F0502020204030204" pitchFamily="34" charset="0"/>
                <a:ea typeface="Arial MT"/>
                <a:cs typeface="Arial MT"/>
              </a:rPr>
              <a:t>categorizzare</a:t>
            </a:r>
            <a:r>
              <a:rPr lang="en-GB" sz="1400" dirty="0">
                <a:effectLst/>
                <a:latin typeface="Calibri" panose="020F0502020204030204" pitchFamily="34" charset="0"/>
                <a:ea typeface="Arial MT"/>
                <a:cs typeface="Arial MT"/>
              </a:rPr>
              <a:t> e </a:t>
            </a:r>
            <a:r>
              <a:rPr lang="en-GB" sz="1400" dirty="0" err="1">
                <a:effectLst/>
                <a:latin typeface="Calibri" panose="020F0502020204030204" pitchFamily="34" charset="0"/>
                <a:ea typeface="Arial MT"/>
                <a:cs typeface="Arial MT"/>
              </a:rPr>
              <a:t>prioritizzare</a:t>
            </a:r>
            <a:r>
              <a:rPr lang="en-GB" sz="1400" dirty="0">
                <a:effectLst/>
                <a:latin typeface="Calibri" panose="020F0502020204030204" pitchFamily="34" charset="0"/>
                <a:ea typeface="Arial MT"/>
                <a:cs typeface="Arial MT"/>
              </a:rPr>
              <a:t> le </a:t>
            </a:r>
            <a:r>
              <a:rPr lang="en-GB" sz="1400" dirty="0" err="1">
                <a:effectLst/>
                <a:latin typeface="Calibri" panose="020F0502020204030204" pitchFamily="34" charset="0"/>
                <a:ea typeface="Arial MT"/>
                <a:cs typeface="Arial MT"/>
              </a:rPr>
              <a:t>attività</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dobbiamo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svolgere</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urgenza</a:t>
            </a:r>
            <a:r>
              <a:rPr lang="en-GB" sz="1400" dirty="0">
                <a:effectLst/>
                <a:latin typeface="Calibri" panose="020F0502020204030204" pitchFamily="34" charset="0"/>
                <a:ea typeface="Arial MT"/>
                <a:cs typeface="Arial MT"/>
              </a:rPr>
              <a:t> e </a:t>
            </a:r>
            <a:r>
              <a:rPr lang="en-GB" sz="1400" dirty="0" err="1">
                <a:effectLst/>
                <a:latin typeface="Calibri" panose="020F0502020204030204" pitchFamily="34" charset="0"/>
                <a:ea typeface="Arial MT"/>
                <a:cs typeface="Arial MT"/>
              </a:rPr>
              <a:t>importanza</a:t>
            </a:r>
            <a:endParaRPr lang="it-IT" sz="1400" dirty="0">
              <a:effectLst/>
              <a:latin typeface="Arial MT"/>
              <a:ea typeface="Arial MT"/>
              <a:cs typeface="Arial MT"/>
            </a:endParaRPr>
          </a:p>
          <a:p>
            <a:pPr fontAlgn="base"/>
            <a:r>
              <a:rPr lang="en-GB" sz="1400" b="1" dirty="0">
                <a:effectLst/>
                <a:latin typeface="Calibri" panose="020F0502020204030204" pitchFamily="34" charset="0"/>
                <a:ea typeface="Arial MT"/>
                <a:cs typeface="Arial MT"/>
              </a:rPr>
              <a:t> </a:t>
            </a:r>
            <a:endParaRPr lang="it-IT" sz="14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29" name="CasellaDiTesto 28">
            <a:extLst>
              <a:ext uri="{FF2B5EF4-FFF2-40B4-BE49-F238E27FC236}">
                <a16:creationId xmlns:a16="http://schemas.microsoft.com/office/drawing/2014/main" id="{A7F2AC1D-0F06-8123-ACCA-48468E72DD4E}"/>
              </a:ext>
            </a:extLst>
          </p:cNvPr>
          <p:cNvSpPr txBox="1"/>
          <p:nvPr/>
        </p:nvSpPr>
        <p:spPr>
          <a:xfrm>
            <a:off x="2938740" y="5412087"/>
            <a:ext cx="4427260" cy="1600438"/>
          </a:xfrm>
          <a:prstGeom prst="rect">
            <a:avLst/>
          </a:prstGeom>
          <a:noFill/>
        </p:spPr>
        <p:txBody>
          <a:bodyPr wrap="square">
            <a:spAutoFit/>
          </a:bodyPr>
          <a:lstStyle/>
          <a:p>
            <a:pPr fontAlgn="base"/>
            <a:r>
              <a:rPr lang="en-GB" sz="1400" dirty="0">
                <a:effectLst/>
                <a:latin typeface="Calibri" panose="020F0502020204030204" pitchFamily="34" charset="0"/>
                <a:ea typeface="Arial MT"/>
                <a:cs typeface="Arial MT"/>
              </a:rPr>
              <a:t>a) </a:t>
            </a:r>
            <a:r>
              <a:rPr lang="en-GB" sz="1400" dirty="0" err="1">
                <a:effectLst/>
                <a:latin typeface="Calibri" panose="020F0502020204030204" pitchFamily="34" charset="0"/>
                <a:ea typeface="Arial MT"/>
                <a:cs typeface="Arial MT"/>
              </a:rPr>
              <a:t>Cercare</a:t>
            </a:r>
            <a:r>
              <a:rPr lang="en-GB" sz="1400" dirty="0">
                <a:effectLst/>
                <a:latin typeface="Calibri" panose="020F0502020204030204" pitchFamily="34" charset="0"/>
                <a:ea typeface="Arial MT"/>
                <a:cs typeface="Arial MT"/>
              </a:rPr>
              <a:t> di fare </a:t>
            </a:r>
            <a:r>
              <a:rPr lang="en-GB" sz="1400" dirty="0" err="1">
                <a:effectLst/>
                <a:latin typeface="Calibri" panose="020F0502020204030204" pitchFamily="34" charset="0"/>
                <a:ea typeface="Arial MT"/>
                <a:cs typeface="Arial MT"/>
              </a:rPr>
              <a:t>più</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cose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nel</a:t>
            </a:r>
            <a:r>
              <a:rPr lang="en-GB" sz="1400" dirty="0">
                <a:effectLst/>
                <a:latin typeface="Calibri" panose="020F0502020204030204" pitchFamily="34" charset="0"/>
                <a:ea typeface="Arial MT"/>
                <a:cs typeface="Arial MT"/>
              </a:rPr>
              <a:t> minor modo </a:t>
            </a:r>
            <a:r>
              <a:rPr lang="en-GB" sz="1400" dirty="0" err="1">
                <a:effectLst/>
                <a:latin typeface="Calibri" panose="020F0502020204030204" pitchFamily="34" charset="0"/>
                <a:ea typeface="Arial MT"/>
                <a:cs typeface="Arial MT"/>
              </a:rPr>
              <a:t>possibile</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avere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più</a:t>
            </a:r>
            <a:r>
              <a:rPr lang="en-GB" sz="1400" dirty="0">
                <a:effectLst/>
                <a:latin typeface="Calibri" panose="020F0502020204030204" pitchFamily="34" charset="0"/>
                <a:ea typeface="Arial MT"/>
                <a:cs typeface="Arial MT"/>
              </a:rPr>
              <a:t> tempo libero</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b) </a:t>
            </a:r>
            <a:r>
              <a:rPr lang="en-GB" sz="1400" dirty="0" err="1">
                <a:effectLst/>
                <a:latin typeface="Calibri" panose="020F0502020204030204" pitchFamily="34" charset="0"/>
                <a:ea typeface="Arial MT"/>
                <a:cs typeface="Arial MT"/>
              </a:rPr>
              <a:t>Impiegare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maggiormente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gli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strumenti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digitali</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rendere</a:t>
            </a:r>
            <a:r>
              <a:rPr lang="en-GB" sz="1400" dirty="0">
                <a:effectLst/>
                <a:latin typeface="Calibri" panose="020F0502020204030204" pitchFamily="34" charset="0"/>
                <a:ea typeface="Arial MT"/>
                <a:cs typeface="Arial MT"/>
              </a:rPr>
              <a:t> il </a:t>
            </a:r>
            <a:r>
              <a:rPr lang="en-GB" sz="1400" dirty="0" err="1">
                <a:effectLst/>
                <a:latin typeface="Calibri" panose="020F0502020204030204" pitchFamily="34" charset="0"/>
                <a:ea typeface="Arial MT"/>
                <a:cs typeface="Arial MT"/>
              </a:rPr>
              <a:t>lavoro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più</a:t>
            </a:r>
            <a:r>
              <a:rPr lang="en-GB" sz="1400" dirty="0">
                <a:effectLst/>
                <a:latin typeface="Calibri" panose="020F0502020204030204" pitchFamily="34" charset="0"/>
                <a:ea typeface="Arial MT"/>
                <a:cs typeface="Arial MT"/>
              </a:rPr>
              <a:t> veloce e semplice</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c) </a:t>
            </a:r>
            <a:r>
              <a:rPr lang="en-GB" sz="1400" dirty="0" err="1">
                <a:effectLst/>
                <a:latin typeface="Calibri" panose="020F0502020204030204" pitchFamily="34" charset="0"/>
                <a:ea typeface="Arial MT"/>
                <a:cs typeface="Arial MT"/>
              </a:rPr>
              <a:t>modificare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delle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cattive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abitudini</a:t>
            </a:r>
            <a:r>
              <a:rPr lang="en-GB" sz="1400" dirty="0">
                <a:effectLst/>
                <a:latin typeface="Calibri" panose="020F0502020204030204" pitchFamily="34" charset="0"/>
                <a:ea typeface="Arial MT"/>
                <a:cs typeface="Arial MT"/>
              </a:rPr>
              <a:t> in </a:t>
            </a:r>
            <a:r>
              <a:rPr lang="en-GB" sz="1400" dirty="0" err="1">
                <a:effectLst/>
                <a:latin typeface="Calibri" panose="020F0502020204030204" pitchFamily="34" charset="0"/>
                <a:ea typeface="Arial MT"/>
                <a:cs typeface="Arial MT"/>
              </a:rPr>
              <a:t>piccoli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passi</a:t>
            </a:r>
            <a:r>
              <a:rPr lang="en-GB" sz="1400" dirty="0">
                <a:effectLst/>
                <a:latin typeface="Calibri" panose="020F0502020204030204" pitchFamily="34" charset="0"/>
                <a:ea typeface="Arial MT"/>
                <a:cs typeface="Arial MT"/>
              </a:rPr>
              <a:t> e </a:t>
            </a:r>
            <a:r>
              <a:rPr lang="en-GB" sz="1400" dirty="0" err="1">
                <a:effectLst/>
                <a:latin typeface="Calibri" panose="020F0502020204030204" pitchFamily="34" charset="0"/>
                <a:ea typeface="Arial MT"/>
                <a:cs typeface="Arial MT"/>
              </a:rPr>
              <a:t>dandoci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obiettivi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realistici</a:t>
            </a:r>
            <a:r>
              <a:rPr lang="en-GB" sz="1400" dirty="0">
                <a:effectLst/>
                <a:latin typeface="Calibri" panose="020F0502020204030204" pitchFamily="34" charset="0"/>
                <a:ea typeface="Arial MT"/>
                <a:cs typeface="Arial MT"/>
              </a:rPr>
              <a:t> e </a:t>
            </a:r>
            <a:r>
              <a:rPr lang="en-GB" sz="1400" dirty="0" err="1">
                <a:effectLst/>
                <a:latin typeface="Calibri" panose="020F0502020204030204" pitchFamily="34" charset="0"/>
                <a:ea typeface="Arial MT"/>
                <a:cs typeface="Arial MT"/>
              </a:rPr>
              <a:t>alla</a:t>
            </a:r>
            <a:r>
              <a:rPr lang="en-GB" sz="1400" dirty="0">
                <a:effectLst/>
                <a:latin typeface="Calibri" panose="020F0502020204030204" pitchFamily="34" charset="0"/>
                <a:ea typeface="Arial MT"/>
                <a:cs typeface="Arial MT"/>
              </a:rPr>
              <a:t> nostra </a:t>
            </a:r>
            <a:r>
              <a:rPr lang="en-GB" sz="1400" dirty="0" err="1">
                <a:effectLst/>
                <a:latin typeface="Calibri" panose="020F0502020204030204" pitchFamily="34" charset="0"/>
                <a:ea typeface="Arial MT"/>
                <a:cs typeface="Arial MT"/>
              </a:rPr>
              <a:t>portata</a:t>
            </a:r>
            <a:endParaRPr lang="it-IT" sz="1400" dirty="0">
              <a:effectLst/>
              <a:latin typeface="Arial MT"/>
              <a:ea typeface="Arial MT"/>
              <a:cs typeface="Arial MT"/>
            </a:endParaRPr>
          </a:p>
          <a:p>
            <a:pPr fontAlgn="base"/>
            <a:endParaRPr lang="it-IT" sz="1400" dirty="0">
              <a:effectLst/>
              <a:latin typeface="Arial MT"/>
              <a:ea typeface="Arial MT"/>
              <a:cs typeface="Arial MT"/>
            </a:endParaRPr>
          </a:p>
        </p:txBody>
      </p:sp>
    </p:spTree>
    <p:extLst>
      <p:ext uri="{BB962C8B-B14F-4D97-AF65-F5344CB8AC3E}">
        <p14:creationId xmlns:p14="http://schemas.microsoft.com/office/powerpoint/2010/main" val="3371436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id="{FD367A6C-EBA9-79A8-7837-B419AB6D5FF0}"/>
              </a:ext>
            </a:extLst>
          </p:cNvPr>
          <p:cNvSpPr/>
          <p:nvPr/>
        </p:nvSpPr>
        <p:spPr>
          <a:xfrm>
            <a:off x="523348" y="924321"/>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Cos’è il work-life balance?</a:t>
            </a:r>
            <a:endParaRPr lang="en-GB" dirty="0"/>
          </a:p>
        </p:txBody>
      </p:sp>
      <p:sp>
        <p:nvSpPr>
          <p:cNvPr id="8" name="TextBox 59">
            <a:extLst>
              <a:ext uri="{FF2B5EF4-FFF2-40B4-BE49-F238E27FC236}">
                <a16:creationId xmlns:a16="http://schemas.microsoft.com/office/drawing/2014/main" id="{36E3134E-5D90-7486-82EB-DDE31CCFC4A8}"/>
              </a:ext>
            </a:extLst>
          </p:cNvPr>
          <p:cNvSpPr txBox="1"/>
          <p:nvPr/>
        </p:nvSpPr>
        <p:spPr>
          <a:xfrm>
            <a:off x="5359798" y="1381520"/>
            <a:ext cx="4518286" cy="1600438"/>
          </a:xfrm>
          <a:prstGeom prst="rect">
            <a:avLst/>
          </a:prstGeom>
          <a:noFill/>
        </p:spPr>
        <p:txBody>
          <a:bodyPr wrap="square" rtlCol="0">
            <a:spAutoFit/>
          </a:bodyPr>
          <a:lstStyle/>
          <a:p>
            <a:pPr fontAlgn="base"/>
            <a:r>
              <a:rPr lang="en-GB" sz="1200" dirty="0">
                <a:effectLst/>
                <a:latin typeface="Calibri" panose="020F0502020204030204" pitchFamily="34" charset="0"/>
                <a:ea typeface="Arial MT"/>
                <a:cs typeface="Arial MT"/>
              </a:rPr>
              <a:t>a) Il primo è un </a:t>
            </a:r>
            <a:r>
              <a:rPr lang="en-GB" sz="1200" dirty="0" err="1">
                <a:effectLst/>
                <a:latin typeface="Calibri" panose="020F0502020204030204" pitchFamily="34" charset="0"/>
                <a:ea typeface="Arial MT"/>
                <a:cs typeface="Arial MT"/>
              </a:rPr>
              <a:t>approccio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che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si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applica</a:t>
            </a:r>
            <a:r>
              <a:rPr lang="en-GB" sz="1200" dirty="0">
                <a:effectLst/>
                <a:latin typeface="Calibri" panose="020F0502020204030204" pitchFamily="34" charset="0"/>
                <a:ea typeface="Arial MT"/>
                <a:cs typeface="Arial MT"/>
              </a:rPr>
              <a:t> solo ai </a:t>
            </a:r>
            <a:r>
              <a:rPr lang="en-GB" sz="1200" dirty="0" err="1">
                <a:effectLst/>
                <a:latin typeface="Calibri" panose="020F0502020204030204" pitchFamily="34" charset="0"/>
                <a:ea typeface="Arial MT"/>
                <a:cs typeface="Arial MT"/>
              </a:rPr>
              <a:t>dipendenti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mentre</a:t>
            </a:r>
            <a:r>
              <a:rPr lang="en-GB" sz="1200" dirty="0">
                <a:effectLst/>
                <a:latin typeface="Calibri" panose="020F0502020204030204" pitchFamily="34" charset="0"/>
                <a:ea typeface="Arial MT"/>
                <a:cs typeface="Arial MT"/>
              </a:rPr>
              <a:t> il secondo </a:t>
            </a:r>
            <a:r>
              <a:rPr lang="en-GB" sz="1200" dirty="0" err="1">
                <a:effectLst/>
                <a:latin typeface="Calibri" panose="020F0502020204030204" pitchFamily="34" charset="0"/>
                <a:ea typeface="Arial MT"/>
                <a:cs typeface="Arial MT"/>
              </a:rPr>
              <a:t>si</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applica</a:t>
            </a:r>
            <a:r>
              <a:rPr lang="en-GB" sz="1200" dirty="0">
                <a:effectLst/>
                <a:latin typeface="Calibri" panose="020F0502020204030204" pitchFamily="34" charset="0"/>
                <a:ea typeface="Arial MT"/>
                <a:cs typeface="Arial MT"/>
              </a:rPr>
              <a:t> a chi </a:t>
            </a:r>
            <a:r>
              <a:rPr lang="en-GB" sz="1200" dirty="0" err="1">
                <a:effectLst/>
                <a:latin typeface="Calibri" panose="020F0502020204030204" pitchFamily="34" charset="0"/>
                <a:ea typeface="Arial MT"/>
                <a:cs typeface="Arial MT"/>
              </a:rPr>
              <a:t>lavora</a:t>
            </a:r>
            <a:r>
              <a:rPr lang="en-GB" sz="1200" dirty="0">
                <a:effectLst/>
                <a:latin typeface="Calibri" panose="020F0502020204030204" pitchFamily="34" charset="0"/>
                <a:ea typeface="Arial MT"/>
                <a:cs typeface="Arial MT"/>
              </a:rPr>
              <a:t> in </a:t>
            </a:r>
            <a:r>
              <a:rPr lang="en-GB" sz="1200" dirty="0" err="1">
                <a:effectLst/>
                <a:latin typeface="Calibri" panose="020F0502020204030204" pitchFamily="34" charset="0"/>
                <a:ea typeface="Arial MT"/>
                <a:cs typeface="Arial MT"/>
              </a:rPr>
              <a:t>maniera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autonoma</a:t>
            </a:r>
            <a:endParaRPr lang="it-IT" sz="1200" dirty="0">
              <a:effectLst/>
              <a:latin typeface="Arial MT"/>
              <a:ea typeface="Arial MT"/>
              <a:cs typeface="Arial MT"/>
            </a:endParaRPr>
          </a:p>
          <a:p>
            <a:pPr fontAlgn="base"/>
            <a:r>
              <a:rPr lang="en-GB" sz="1200" b="1" dirty="0">
                <a:effectLst/>
                <a:latin typeface="Calibri" panose="020F0502020204030204" pitchFamily="34" charset="0"/>
                <a:ea typeface="Arial MT"/>
                <a:cs typeface="Arial MT"/>
              </a:rPr>
              <a:t>b) Il primo è un </a:t>
            </a:r>
            <a:r>
              <a:rPr lang="en-GB" sz="1200" b="1" dirty="0" err="1">
                <a:effectLst/>
                <a:latin typeface="Calibri" panose="020F0502020204030204" pitchFamily="34" charset="0"/>
                <a:ea typeface="Arial MT"/>
                <a:cs typeface="Arial MT"/>
              </a:rPr>
              <a:t>approccio</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che</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si</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concentra</a:t>
            </a:r>
            <a:r>
              <a:rPr lang="en-GB" sz="1200" b="1" dirty="0">
                <a:effectLst/>
                <a:latin typeface="Calibri" panose="020F0502020204030204" pitchFamily="34" charset="0"/>
                <a:ea typeface="Arial MT"/>
                <a:cs typeface="Arial MT"/>
              </a:rPr>
              <a:t> di </a:t>
            </a:r>
            <a:r>
              <a:rPr lang="en-GB" sz="1200" b="1" dirty="0" err="1">
                <a:effectLst/>
                <a:latin typeface="Calibri" panose="020F0502020204030204" pitchFamily="34" charset="0"/>
                <a:ea typeface="Arial MT"/>
                <a:cs typeface="Arial MT"/>
              </a:rPr>
              <a:t>più</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sull’equilibrio</a:t>
            </a:r>
            <a:r>
              <a:rPr lang="en-GB" sz="1200" b="1" dirty="0">
                <a:effectLst/>
                <a:latin typeface="Calibri" panose="020F0502020204030204" pitchFamily="34" charset="0"/>
                <a:ea typeface="Arial MT"/>
                <a:cs typeface="Arial MT"/>
              </a:rPr>
              <a:t> come </a:t>
            </a:r>
            <a:r>
              <a:rPr lang="en-GB" sz="1200" b="1" dirty="0" err="1">
                <a:effectLst/>
                <a:latin typeface="Calibri" panose="020F0502020204030204" pitchFamily="34" charset="0"/>
                <a:ea typeface="Arial MT"/>
                <a:cs typeface="Arial MT"/>
              </a:rPr>
              <a:t>bilanciamento</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equo</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tra</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i</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vari</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aspetti</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della</a:t>
            </a:r>
            <a:r>
              <a:rPr lang="en-GB" sz="1200" b="1" dirty="0">
                <a:effectLst/>
                <a:latin typeface="Calibri" panose="020F0502020204030204" pitchFamily="34" charset="0"/>
                <a:ea typeface="Arial MT"/>
                <a:cs typeface="Arial MT"/>
              </a:rPr>
              <a:t> vita, </a:t>
            </a:r>
            <a:r>
              <a:rPr lang="en-GB" sz="1200" b="1" dirty="0" err="1">
                <a:effectLst/>
                <a:latin typeface="Calibri" panose="020F0502020204030204" pitchFamily="34" charset="0"/>
                <a:ea typeface="Arial MT"/>
                <a:cs typeface="Arial MT"/>
              </a:rPr>
              <a:t>mentre</a:t>
            </a:r>
            <a:r>
              <a:rPr lang="en-GB" sz="1200" b="1" dirty="0">
                <a:effectLst/>
                <a:latin typeface="Calibri" panose="020F0502020204030204" pitchFamily="34" charset="0"/>
                <a:ea typeface="Arial MT"/>
                <a:cs typeface="Arial MT"/>
              </a:rPr>
              <a:t> il secondo </a:t>
            </a:r>
            <a:r>
              <a:rPr lang="en-GB" sz="1200" b="1" dirty="0" err="1">
                <a:effectLst/>
                <a:latin typeface="Calibri" panose="020F0502020204030204" pitchFamily="34" charset="0"/>
                <a:ea typeface="Arial MT"/>
                <a:cs typeface="Arial MT"/>
              </a:rPr>
              <a:t>approccio</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si</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concentra</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su</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una</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combinazione</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più</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flessibile</a:t>
            </a:r>
            <a:r>
              <a:rPr lang="en-GB" sz="1200" b="1" dirty="0">
                <a:effectLst/>
                <a:latin typeface="Calibri" panose="020F0502020204030204" pitchFamily="34" charset="0"/>
                <a:ea typeface="Arial MT"/>
                <a:cs typeface="Arial MT"/>
              </a:rPr>
              <a:t> e </a:t>
            </a:r>
            <a:r>
              <a:rPr lang="en-GB" sz="1200" b="1" dirty="0" err="1">
                <a:effectLst/>
                <a:latin typeface="Calibri" panose="020F0502020204030204" pitchFamily="34" charset="0"/>
                <a:ea typeface="Arial MT"/>
                <a:cs typeface="Arial MT"/>
              </a:rPr>
              <a:t>personalizzata</a:t>
            </a:r>
            <a:r>
              <a:rPr lang="en-GB" sz="1200" b="1" dirty="0">
                <a:effectLst/>
                <a:latin typeface="Calibri" panose="020F0502020204030204" pitchFamily="34" charset="0"/>
                <a:ea typeface="Arial MT"/>
                <a:cs typeface="Arial MT"/>
              </a:rPr>
              <a:t> al </a:t>
            </a:r>
            <a:r>
              <a:rPr lang="en-GB" sz="1200" b="1" dirty="0" err="1">
                <a:effectLst/>
                <a:latin typeface="Calibri" panose="020F0502020204030204" pitchFamily="34" charset="0"/>
                <a:ea typeface="Arial MT"/>
                <a:cs typeface="Arial MT"/>
              </a:rPr>
              <a:t>lavoro</a:t>
            </a:r>
            <a:r>
              <a:rPr lang="en-GB" sz="1200" b="1" dirty="0">
                <a:effectLst/>
                <a:latin typeface="Calibri" panose="020F0502020204030204" pitchFamily="34" charset="0"/>
                <a:ea typeface="Arial MT"/>
                <a:cs typeface="Arial MT"/>
              </a:rPr>
              <a:t> e la vita </a:t>
            </a:r>
            <a:r>
              <a:rPr lang="en-GB" sz="1200" b="1" dirty="0" err="1">
                <a:effectLst/>
                <a:latin typeface="Calibri" panose="020F0502020204030204" pitchFamily="34" charset="0"/>
                <a:ea typeface="Arial MT"/>
                <a:cs typeface="Arial MT"/>
              </a:rPr>
              <a:t>privata</a:t>
            </a:r>
            <a:endParaRPr lang="it-IT" sz="1200" b="1" dirty="0">
              <a:effectLst/>
              <a:latin typeface="Arial MT"/>
              <a:ea typeface="Arial MT"/>
              <a:cs typeface="Arial MT"/>
            </a:endParaRPr>
          </a:p>
          <a:p>
            <a:pPr fontAlgn="base"/>
            <a:r>
              <a:rPr lang="en-GB" sz="1200" dirty="0">
                <a:effectLst/>
                <a:latin typeface="Calibri" panose="020F0502020204030204" pitchFamily="34" charset="0"/>
                <a:ea typeface="Arial MT"/>
                <a:cs typeface="Arial MT"/>
              </a:rPr>
              <a:t>c) </a:t>
            </a:r>
            <a:r>
              <a:rPr lang="en-GB" sz="1200" dirty="0" err="1">
                <a:effectLst/>
                <a:latin typeface="Calibri" panose="020F0502020204030204" pitchFamily="34" charset="0"/>
                <a:ea typeface="Arial MT"/>
                <a:cs typeface="Arial MT"/>
              </a:rPr>
              <a:t>Sono</a:t>
            </a:r>
            <a:r>
              <a:rPr lang="en-GB" sz="1200" dirty="0">
                <a:effectLst/>
                <a:latin typeface="Calibri" panose="020F0502020204030204" pitchFamily="34" charset="0"/>
                <a:ea typeface="Arial MT"/>
                <a:cs typeface="Arial MT"/>
              </a:rPr>
              <a:t> due termini </a:t>
            </a:r>
            <a:r>
              <a:rPr lang="en-GB" sz="1200" dirty="0" err="1">
                <a:effectLst/>
                <a:latin typeface="Calibri" panose="020F0502020204030204" pitchFamily="34" charset="0"/>
                <a:ea typeface="Arial MT"/>
                <a:cs typeface="Arial MT"/>
              </a:rPr>
              <a:t>che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esprimono</a:t>
            </a:r>
            <a:r>
              <a:rPr lang="en-GB" sz="1200" dirty="0">
                <a:effectLst/>
                <a:latin typeface="Calibri" panose="020F0502020204030204" pitchFamily="34" charset="0"/>
                <a:ea typeface="Arial MT"/>
                <a:cs typeface="Arial MT"/>
              </a:rPr>
              <a:t> lo </a:t>
            </a:r>
            <a:r>
              <a:rPr lang="en-GB" sz="1200" dirty="0" err="1">
                <a:effectLst/>
                <a:latin typeface="Calibri" panose="020F0502020204030204" pitchFamily="34" charset="0"/>
                <a:ea typeface="Arial MT"/>
                <a:cs typeface="Arial MT"/>
              </a:rPr>
              <a:t>stesso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concetto</a:t>
            </a:r>
            <a:endParaRPr lang="it-IT" sz="12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10" name="Rectangle 28">
            <a:extLst>
              <a:ext uri="{FF2B5EF4-FFF2-40B4-BE49-F238E27FC236}">
                <a16:creationId xmlns:a16="http://schemas.microsoft.com/office/drawing/2014/main"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r>
              <a:rPr lang="es-ES" sz="3600" b="1" dirty="0">
                <a:solidFill>
                  <a:srgbClr val="21B4A9"/>
                </a:solidFill>
              </a:rPr>
              <a:t>Soluzioni al test di auto-valutazione:</a:t>
            </a:r>
            <a:endParaRPr lang="en-GB" sz="3600" b="1" dirty="0">
              <a:solidFill>
                <a:srgbClr val="21B4A9"/>
              </a:solidFill>
            </a:endParaRPr>
          </a:p>
        </p:txBody>
      </p:sp>
      <p:sp>
        <p:nvSpPr>
          <p:cNvPr id="12" name="Rectángulo 11">
            <a:extLst>
              <a:ext uri="{FF2B5EF4-FFF2-40B4-BE49-F238E27FC236}">
                <a16:creationId xmlns:a16="http://schemas.microsoft.com/office/drawing/2014/main"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effectLst/>
                <a:latin typeface="Calibri" panose="020F0502020204030204" pitchFamily="34" charset="0"/>
                <a:ea typeface="Arial MT"/>
                <a:cs typeface="Arial MT"/>
              </a:rPr>
              <a:t>Qual è la </a:t>
            </a:r>
            <a:r>
              <a:rPr lang="en-GB" sz="1600" dirty="0" err="1">
                <a:effectLst/>
                <a:latin typeface="Calibri" panose="020F0502020204030204" pitchFamily="34" charset="0"/>
                <a:ea typeface="Arial MT"/>
                <a:cs typeface="Arial MT"/>
              </a:rPr>
              <a:t>differenza</a:t>
            </a:r>
            <a:r>
              <a:rPr lang="en-GB" sz="1600" dirty="0">
                <a:effectLst/>
                <a:latin typeface="Calibri" panose="020F0502020204030204" pitchFamily="34" charset="0"/>
                <a:ea typeface="Arial MT"/>
                <a:cs typeface="Arial MT"/>
              </a:rPr>
              <a:t> </a:t>
            </a:r>
            <a:r>
              <a:rPr lang="en-GB" sz="1600" dirty="0" err="1">
                <a:effectLst/>
                <a:latin typeface="Calibri" panose="020F0502020204030204" pitchFamily="34" charset="0"/>
                <a:ea typeface="Arial MT"/>
                <a:cs typeface="Arial MT"/>
              </a:rPr>
              <a:t>tra</a:t>
            </a:r>
            <a:r>
              <a:rPr lang="en-GB" sz="1600" dirty="0">
                <a:effectLst/>
                <a:latin typeface="Calibri" panose="020F0502020204030204" pitchFamily="34" charset="0"/>
                <a:ea typeface="Arial MT"/>
                <a:cs typeface="Arial MT"/>
              </a:rPr>
              <a:t> work-life balance e work-life integration?</a:t>
            </a:r>
            <a:endParaRPr lang="it-IT" sz="1600" dirty="0">
              <a:effectLst/>
              <a:latin typeface="Arial MT"/>
              <a:ea typeface="Arial MT"/>
              <a:cs typeface="Arial MT"/>
            </a:endParaRPr>
          </a:p>
        </p:txBody>
      </p:sp>
      <p:sp>
        <p:nvSpPr>
          <p:cNvPr id="17" name="Rectángulo 16">
            <a:extLst>
              <a:ext uri="{FF2B5EF4-FFF2-40B4-BE49-F238E27FC236}">
                <a16:creationId xmlns:a16="http://schemas.microsoft.com/office/drawing/2014/main"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id="{9B376885-B5A0-0D84-31FF-068CA7DB7104}"/>
              </a:ext>
            </a:extLst>
          </p:cNvPr>
          <p:cNvSpPr/>
          <p:nvPr/>
        </p:nvSpPr>
        <p:spPr>
          <a:xfrm>
            <a:off x="523348" y="3011510"/>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effectLst/>
                <a:latin typeface="Calibri" panose="020F0502020204030204" pitchFamily="34" charset="0"/>
                <a:ea typeface="Arial MT"/>
              </a:rPr>
              <a:t>Cosa </a:t>
            </a:r>
            <a:r>
              <a:rPr lang="en-GB" sz="1600" dirty="0" err="1">
                <a:effectLst/>
                <a:latin typeface="Calibri" panose="020F0502020204030204" pitchFamily="34" charset="0"/>
                <a:ea typeface="Arial MT"/>
              </a:rPr>
              <a:t>si</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intende</a:t>
            </a:r>
            <a:r>
              <a:rPr lang="en-GB" sz="1600" dirty="0">
                <a:effectLst/>
                <a:latin typeface="Calibri" panose="020F0502020204030204" pitchFamily="34" charset="0"/>
                <a:ea typeface="Arial MT"/>
              </a:rPr>
              <a:t> per </a:t>
            </a:r>
            <a:r>
              <a:rPr lang="en-GB" sz="1600" dirty="0" err="1">
                <a:effectLst/>
                <a:latin typeface="Calibri" panose="020F0502020204030204" pitchFamily="34" charset="0"/>
                <a:ea typeface="Arial MT"/>
              </a:rPr>
              <a:t>responsabilità</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condivisa</a:t>
            </a:r>
            <a:r>
              <a:rPr lang="en-GB" sz="1600" dirty="0">
                <a:effectLst/>
                <a:latin typeface="Calibri" panose="020F0502020204030204" pitchFamily="34" charset="0"/>
                <a:ea typeface="Arial MT"/>
              </a:rPr>
              <a:t> in termini di </a:t>
            </a:r>
            <a:r>
              <a:rPr lang="en-GB" sz="1600" dirty="0" err="1">
                <a:effectLst/>
                <a:latin typeface="Calibri" panose="020F0502020204030204" pitchFamily="34" charset="0"/>
                <a:ea typeface="Arial MT"/>
              </a:rPr>
              <a:t>diritti</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sociali</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delle</a:t>
            </a:r>
            <a:r>
              <a:rPr lang="en-GB" sz="1600" dirty="0">
                <a:effectLst/>
                <a:latin typeface="Calibri" panose="020F0502020204030204" pitchFamily="34" charset="0"/>
                <a:ea typeface="Arial MT"/>
              </a:rPr>
              <a:t> </a:t>
            </a:r>
            <a:r>
              <a:rPr lang="en-GB" sz="1600" dirty="0" err="1">
                <a:effectLst/>
                <a:latin typeface="Calibri" panose="020F0502020204030204" pitchFamily="34" charset="0"/>
                <a:ea typeface="Arial MT"/>
              </a:rPr>
              <a:t>donne</a:t>
            </a:r>
            <a:r>
              <a:rPr lang="en-GB" sz="1600" dirty="0">
                <a:effectLst/>
                <a:latin typeface="Calibri" panose="020F0502020204030204" pitchFamily="34" charset="0"/>
                <a:ea typeface="Arial MT"/>
              </a:rPr>
              <a:t>? </a:t>
            </a:r>
            <a:endParaRPr lang="en-GB" sz="1600" dirty="0"/>
          </a:p>
        </p:txBody>
      </p:sp>
      <p:sp>
        <p:nvSpPr>
          <p:cNvPr id="22" name="Rectángulo 21">
            <a:extLst>
              <a:ext uri="{FF2B5EF4-FFF2-40B4-BE49-F238E27FC236}">
                <a16:creationId xmlns:a16="http://schemas.microsoft.com/office/drawing/2014/main"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id="{7AA4056B-DE9C-25A0-B7EA-7CC004411C2D}"/>
              </a:ext>
            </a:extLst>
          </p:cNvPr>
          <p:cNvSpPr/>
          <p:nvPr/>
        </p:nvSpPr>
        <p:spPr>
          <a:xfrm>
            <a:off x="5331590" y="3021670"/>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it-IT" sz="1800" dirty="0">
              <a:effectLst/>
              <a:latin typeface="Calibri" panose="020F0502020204030204" pitchFamily="34" charset="0"/>
              <a:ea typeface="Arial MT"/>
              <a:cs typeface="Arial MT"/>
            </a:endParaRPr>
          </a:p>
          <a:p>
            <a:pPr fontAlgn="base"/>
            <a:endParaRPr lang="it-IT" dirty="0">
              <a:latin typeface="Calibri" panose="020F0502020204030204" pitchFamily="34" charset="0"/>
              <a:ea typeface="Arial MT"/>
              <a:cs typeface="Arial MT"/>
            </a:endParaRPr>
          </a:p>
          <a:p>
            <a:pPr fontAlgn="base"/>
            <a:r>
              <a:rPr lang="en-GB" sz="1800" dirty="0">
                <a:effectLst/>
                <a:latin typeface="Calibri" panose="020F0502020204030204" pitchFamily="34" charset="0"/>
                <a:ea typeface="Arial MT"/>
                <a:cs typeface="Arial MT"/>
              </a:rPr>
              <a:t>Cosa non è la </a:t>
            </a:r>
            <a:r>
              <a:rPr lang="en-GB" sz="1800" dirty="0" err="1">
                <a:effectLst/>
                <a:latin typeface="Calibri" panose="020F0502020204030204" pitchFamily="34" charset="0"/>
                <a:ea typeface="Arial MT"/>
                <a:cs typeface="Arial MT"/>
              </a:rPr>
              <a:t>matrice</a:t>
            </a:r>
            <a:r>
              <a:rPr lang="en-GB" sz="1800" dirty="0">
                <a:effectLst/>
                <a:latin typeface="Calibri" panose="020F0502020204030204" pitchFamily="34" charset="0"/>
                <a:ea typeface="Arial MT"/>
                <a:cs typeface="Arial MT"/>
              </a:rPr>
              <a:t> di </a:t>
            </a:r>
            <a:r>
              <a:rPr lang="en-GB" sz="1800" dirty="0" err="1">
                <a:effectLst/>
                <a:latin typeface="Calibri" panose="020F0502020204030204" pitchFamily="34" charset="0"/>
                <a:ea typeface="Arial MT"/>
                <a:cs typeface="Arial MT"/>
              </a:rPr>
              <a:t>Eisehower</a:t>
            </a:r>
            <a:r>
              <a:rPr lang="en-GB" sz="1800" dirty="0">
                <a:effectLst/>
                <a:latin typeface="Calibri" panose="020F0502020204030204" pitchFamily="34" charset="0"/>
                <a:ea typeface="Arial MT"/>
                <a:cs typeface="Arial MT"/>
              </a:rPr>
              <a:t>? </a:t>
            </a:r>
            <a:r>
              <a:rPr lang="it-IT"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pPr marL="449580" fontAlgn="base"/>
            <a:r>
              <a:rPr lang="en-GB"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pPr algn="ctr"/>
            <a:endParaRPr lang="en-GB" dirty="0"/>
          </a:p>
        </p:txBody>
      </p:sp>
      <p:sp>
        <p:nvSpPr>
          <p:cNvPr id="32" name="Rectángulo 31">
            <a:extLst>
              <a:ext uri="{FF2B5EF4-FFF2-40B4-BE49-F238E27FC236}">
                <a16:creationId xmlns:a16="http://schemas.microsoft.com/office/drawing/2014/main" id="{7FD24C3A-1E71-1242-AB69-73DE74EC3031}"/>
              </a:ext>
            </a:extLst>
          </p:cNvPr>
          <p:cNvSpPr/>
          <p:nvPr/>
        </p:nvSpPr>
        <p:spPr>
          <a:xfrm>
            <a:off x="2954985" y="4949288"/>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id="{F874651E-567B-3E48-135B-076292839DE2}"/>
              </a:ext>
            </a:extLst>
          </p:cNvPr>
          <p:cNvSpPr/>
          <p:nvPr/>
        </p:nvSpPr>
        <p:spPr>
          <a:xfrm>
            <a:off x="2961527" y="4950179"/>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effectLst/>
              <a:latin typeface="Calibri" panose="020F0502020204030204" pitchFamily="34" charset="0"/>
              <a:ea typeface="Arial MT"/>
              <a:cs typeface="Arial MT"/>
            </a:endParaRPr>
          </a:p>
          <a:p>
            <a:r>
              <a:rPr lang="en-GB" sz="1600" dirty="0">
                <a:effectLst/>
                <a:latin typeface="Calibri" panose="020F0502020204030204" pitchFamily="34" charset="0"/>
                <a:ea typeface="Arial MT"/>
                <a:cs typeface="Arial MT"/>
              </a:rPr>
              <a:t>Per </a:t>
            </a:r>
            <a:r>
              <a:rPr lang="en-GB" sz="1600" dirty="0" err="1">
                <a:effectLst/>
                <a:latin typeface="Calibri" panose="020F0502020204030204" pitchFamily="34" charset="0"/>
                <a:ea typeface="Arial MT"/>
                <a:cs typeface="Arial MT"/>
              </a:rPr>
              <a:t>migliorare</a:t>
            </a:r>
            <a:r>
              <a:rPr lang="en-GB" sz="1600" dirty="0">
                <a:effectLst/>
                <a:latin typeface="Calibri" panose="020F0502020204030204" pitchFamily="34" charset="0"/>
                <a:ea typeface="Arial MT"/>
                <a:cs typeface="Arial MT"/>
              </a:rPr>
              <a:t> il proprio work-life balance è </a:t>
            </a:r>
            <a:r>
              <a:rPr lang="en-GB" sz="1600" dirty="0" err="1">
                <a:effectLst/>
                <a:latin typeface="Calibri" panose="020F0502020204030204" pitchFamily="34" charset="0"/>
                <a:ea typeface="Arial MT"/>
                <a:cs typeface="Arial MT"/>
              </a:rPr>
              <a:t>consigliabile</a:t>
            </a:r>
            <a:r>
              <a:rPr lang="en-GB" sz="1600" dirty="0">
                <a:effectLst/>
                <a:latin typeface="Calibri" panose="020F0502020204030204" pitchFamily="34" charset="0"/>
                <a:ea typeface="Arial MT"/>
                <a:cs typeface="Arial MT"/>
              </a:rPr>
              <a:t>…</a:t>
            </a:r>
            <a:endParaRPr lang="it-IT" sz="1600" dirty="0">
              <a:effectLst/>
              <a:latin typeface="Arial MT"/>
              <a:ea typeface="Arial MT"/>
              <a:cs typeface="Arial MT"/>
            </a:endParaRPr>
          </a:p>
          <a:p>
            <a:endParaRPr lang="en-GB" sz="1600" dirty="0"/>
          </a:p>
        </p:txBody>
      </p:sp>
      <p:pic>
        <p:nvPicPr>
          <p:cNvPr id="30" name="Imagen 29" descr="Texto&#10;&#10;Descripción generada automáticamente">
            <a:extLst>
              <a:ext uri="{FF2B5EF4-FFF2-40B4-BE49-F238E27FC236}">
                <a16:creationId xmlns:a16="http://schemas.microsoft.com/office/drawing/2014/main" id="{2CD2DA1F-F93E-DD6A-B93E-B1DBE9118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652" y="6251079"/>
            <a:ext cx="2304176" cy="483405"/>
          </a:xfrm>
          <a:prstGeom prst="rect">
            <a:avLst/>
          </a:prstGeom>
        </p:spPr>
      </p:pic>
      <p:sp>
        <p:nvSpPr>
          <p:cNvPr id="31" name="CuadroTexto 30">
            <a:extLst>
              <a:ext uri="{FF2B5EF4-FFF2-40B4-BE49-F238E27FC236}">
                <a16:creationId xmlns:a16="http://schemas.microsoft.com/office/drawing/2014/main" id="{591E0879-F5D8-F205-88D2-66149FF1940F}"/>
              </a:ext>
            </a:extLst>
          </p:cNvPr>
          <p:cNvSpPr txBox="1"/>
          <p:nvPr/>
        </p:nvSpPr>
        <p:spPr>
          <a:xfrm>
            <a:off x="7684316" y="5153235"/>
            <a:ext cx="4433415" cy="938719"/>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2" name="TextBox 59">
            <a:extLst>
              <a:ext uri="{FF2B5EF4-FFF2-40B4-BE49-F238E27FC236}">
                <a16:creationId xmlns:a16="http://schemas.microsoft.com/office/drawing/2014/main" id="{A9EA97DF-C097-5D9D-57E1-DFC6A8F42806}"/>
              </a:ext>
            </a:extLst>
          </p:cNvPr>
          <p:cNvSpPr txBox="1"/>
          <p:nvPr/>
        </p:nvSpPr>
        <p:spPr>
          <a:xfrm>
            <a:off x="450748" y="1375987"/>
            <a:ext cx="4751826" cy="1384995"/>
          </a:xfrm>
          <a:prstGeom prst="rect">
            <a:avLst/>
          </a:prstGeom>
          <a:noFill/>
        </p:spPr>
        <p:txBody>
          <a:bodyPr wrap="square" rtlCol="0">
            <a:spAutoFit/>
          </a:bodyPr>
          <a:lstStyle/>
          <a:p>
            <a:pPr fontAlgn="base"/>
            <a:r>
              <a:rPr lang="en-GB" sz="1400" b="1" dirty="0">
                <a:effectLst/>
                <a:latin typeface="Calibri" panose="020F0502020204030204" pitchFamily="34" charset="0"/>
                <a:ea typeface="Arial MT"/>
                <a:cs typeface="Arial MT"/>
              </a:rPr>
              <a:t>a) </a:t>
            </a:r>
            <a:r>
              <a:rPr lang="en-GB" sz="1400" b="1" dirty="0" err="1">
                <a:effectLst/>
                <a:latin typeface="Calibri" panose="020F0502020204030204" pitchFamily="34" charset="0"/>
                <a:ea typeface="Arial MT"/>
                <a:cs typeface="Arial MT"/>
              </a:rPr>
              <a:t>una</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condizione</a:t>
            </a:r>
            <a:r>
              <a:rPr lang="en-GB" sz="1400" b="1" dirty="0">
                <a:effectLst/>
                <a:latin typeface="Calibri" panose="020F0502020204030204" pitchFamily="34" charset="0"/>
                <a:ea typeface="Arial MT"/>
                <a:cs typeface="Arial MT"/>
              </a:rPr>
              <a:t> di </a:t>
            </a:r>
            <a:r>
              <a:rPr lang="en-GB" sz="1400" b="1" dirty="0" err="1">
                <a:effectLst/>
                <a:latin typeface="Calibri" panose="020F0502020204030204" pitchFamily="34" charset="0"/>
                <a:ea typeface="Arial MT"/>
                <a:cs typeface="Arial MT"/>
              </a:rPr>
              <a:t>equilibrio</a:t>
            </a:r>
            <a:r>
              <a:rPr lang="en-GB" sz="1400" b="1" dirty="0">
                <a:effectLst/>
                <a:latin typeface="Calibri" panose="020F0502020204030204" pitchFamily="34" charset="0"/>
                <a:ea typeface="Arial MT"/>
                <a:cs typeface="Arial MT"/>
              </a:rPr>
              <a:t> e </a:t>
            </a:r>
            <a:r>
              <a:rPr lang="en-GB" sz="1400" b="1" dirty="0" err="1">
                <a:effectLst/>
                <a:latin typeface="Calibri" panose="020F0502020204030204" pitchFamily="34" charset="0"/>
                <a:ea typeface="Arial MT"/>
                <a:cs typeface="Arial MT"/>
              </a:rPr>
              <a:t>soddisfazione</a:t>
            </a:r>
            <a:r>
              <a:rPr lang="en-GB" sz="1400" b="1" dirty="0">
                <a:effectLst/>
                <a:latin typeface="Calibri" panose="020F0502020204030204" pitchFamily="34" charset="0"/>
                <a:ea typeface="Arial MT"/>
                <a:cs typeface="Arial MT"/>
              </a:rPr>
              <a:t> in cui le </a:t>
            </a:r>
            <a:r>
              <a:rPr lang="en-GB" sz="1400" b="1" dirty="0" err="1">
                <a:effectLst/>
                <a:latin typeface="Calibri" panose="020F0502020204030204" pitchFamily="34" charset="0"/>
                <a:ea typeface="Arial MT"/>
                <a:cs typeface="Arial MT"/>
              </a:rPr>
              <a:t>esigenze</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lavorative</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si</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conciliano</a:t>
            </a:r>
            <a:r>
              <a:rPr lang="en-GB" sz="1400" b="1" dirty="0">
                <a:effectLst/>
                <a:latin typeface="Calibri" panose="020F0502020204030204" pitchFamily="34" charset="0"/>
                <a:ea typeface="Arial MT"/>
                <a:cs typeface="Arial MT"/>
              </a:rPr>
              <a:t> con quelle </a:t>
            </a:r>
            <a:r>
              <a:rPr lang="en-GB" sz="1400" b="1" dirty="0" err="1">
                <a:effectLst/>
                <a:latin typeface="Calibri" panose="020F0502020204030204" pitchFamily="34" charset="0"/>
                <a:ea typeface="Arial MT"/>
                <a:cs typeface="Arial MT"/>
              </a:rPr>
              <a:t>personali</a:t>
            </a:r>
            <a:r>
              <a:rPr lang="en-GB" sz="1400" b="1" dirty="0">
                <a:effectLst/>
                <a:latin typeface="Calibri" panose="020F0502020204030204" pitchFamily="34" charset="0"/>
                <a:ea typeface="Arial MT"/>
                <a:cs typeface="Arial MT"/>
              </a:rPr>
              <a:t> e private</a:t>
            </a:r>
            <a:endParaRPr lang="it-IT" sz="1400" b="1"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b) </a:t>
            </a:r>
            <a:r>
              <a:rPr lang="en-GB" sz="1400" dirty="0" err="1">
                <a:effectLst/>
                <a:latin typeface="Calibri" panose="020F0502020204030204" pitchFamily="34" charset="0"/>
                <a:ea typeface="Arial MT"/>
                <a:cs typeface="Arial MT"/>
              </a:rPr>
              <a:t>una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situazione</a:t>
            </a:r>
            <a:r>
              <a:rPr lang="en-GB" sz="1400" dirty="0">
                <a:effectLst/>
                <a:latin typeface="Calibri" panose="020F0502020204030204" pitchFamily="34" charset="0"/>
                <a:ea typeface="Arial MT"/>
                <a:cs typeface="Arial MT"/>
              </a:rPr>
              <a:t> di </a:t>
            </a:r>
            <a:r>
              <a:rPr lang="en-GB" sz="1400" dirty="0" err="1">
                <a:effectLst/>
                <a:latin typeface="Calibri" panose="020F0502020204030204" pitchFamily="34" charset="0"/>
                <a:ea typeface="Arial MT"/>
                <a:cs typeface="Arial MT"/>
              </a:rPr>
              <a:t>perfetto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bilanciamento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tra</a:t>
            </a:r>
            <a:r>
              <a:rPr lang="en-GB" sz="1400" dirty="0">
                <a:effectLst/>
                <a:latin typeface="Calibri" panose="020F0502020204030204" pitchFamily="34" charset="0"/>
                <a:ea typeface="Arial MT"/>
                <a:cs typeface="Arial MT"/>
              </a:rPr>
              <a:t> il </a:t>
            </a:r>
            <a:r>
              <a:rPr lang="en-GB" sz="1400" dirty="0" err="1">
                <a:effectLst/>
                <a:latin typeface="Calibri" panose="020F0502020204030204" pitchFamily="34" charset="0"/>
                <a:ea typeface="Arial MT"/>
                <a:cs typeface="Arial MT"/>
              </a:rPr>
              <a:t>numero</a:t>
            </a:r>
            <a:r>
              <a:rPr lang="en-GB" sz="1400" dirty="0">
                <a:effectLst/>
                <a:latin typeface="Calibri" panose="020F0502020204030204" pitchFamily="34" charset="0"/>
                <a:ea typeface="Arial MT"/>
                <a:cs typeface="Arial MT"/>
              </a:rPr>
              <a:t> di ore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dedichiamo</a:t>
            </a:r>
            <a:r>
              <a:rPr lang="en-GB" sz="1400" dirty="0">
                <a:effectLst/>
                <a:latin typeface="Calibri" panose="020F0502020204030204" pitchFamily="34" charset="0"/>
                <a:ea typeface="Arial MT"/>
                <a:cs typeface="Arial MT"/>
              </a:rPr>
              <a:t> al </a:t>
            </a:r>
            <a:r>
              <a:rPr lang="en-GB" sz="1400" dirty="0" err="1">
                <a:effectLst/>
                <a:latin typeface="Calibri" panose="020F0502020204030204" pitchFamily="34" charset="0"/>
                <a:ea typeface="Arial MT"/>
                <a:cs typeface="Arial MT"/>
              </a:rPr>
              <a:t>lavoro</a:t>
            </a:r>
            <a:r>
              <a:rPr lang="en-GB" sz="1400" dirty="0">
                <a:effectLst/>
                <a:latin typeface="Calibri" panose="020F0502020204030204" pitchFamily="34" charset="0"/>
                <a:ea typeface="Arial MT"/>
                <a:cs typeface="Arial MT"/>
              </a:rPr>
              <a:t> e quelle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dedichiamo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alla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famiglia</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c) un </a:t>
            </a:r>
            <a:r>
              <a:rPr lang="en-GB" sz="1400" dirty="0" err="1">
                <a:effectLst/>
                <a:latin typeface="Calibri" panose="020F0502020204030204" pitchFamily="34" charset="0"/>
                <a:ea typeface="Arial MT"/>
                <a:cs typeface="Arial MT"/>
              </a:rPr>
              <a:t>metodo</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incrementare</a:t>
            </a:r>
            <a:r>
              <a:rPr lang="en-GB" sz="1400" dirty="0">
                <a:effectLst/>
                <a:latin typeface="Calibri" panose="020F0502020204030204" pitchFamily="34" charset="0"/>
                <a:ea typeface="Arial MT"/>
                <a:cs typeface="Arial MT"/>
              </a:rPr>
              <a:t> la </a:t>
            </a:r>
            <a:r>
              <a:rPr lang="en-GB" sz="1400" dirty="0" err="1">
                <a:effectLst/>
                <a:latin typeface="Calibri" panose="020F0502020204030204" pitchFamily="34" charset="0"/>
                <a:ea typeface="Arial MT"/>
                <a:cs typeface="Arial MT"/>
              </a:rPr>
              <a:t>produttività</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lavorativa</a:t>
            </a:r>
            <a:endParaRPr lang="it-IT" sz="14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4" name="CasellaDiTesto 3">
            <a:extLst>
              <a:ext uri="{FF2B5EF4-FFF2-40B4-BE49-F238E27FC236}">
                <a16:creationId xmlns:a16="http://schemas.microsoft.com/office/drawing/2014/main" id="{B0F19F11-D074-1230-8C58-F114F385ACB7}"/>
              </a:ext>
            </a:extLst>
          </p:cNvPr>
          <p:cNvSpPr txBox="1"/>
          <p:nvPr/>
        </p:nvSpPr>
        <p:spPr>
          <a:xfrm>
            <a:off x="523348" y="3429224"/>
            <a:ext cx="4518286" cy="1600438"/>
          </a:xfrm>
          <a:prstGeom prst="rect">
            <a:avLst/>
          </a:prstGeom>
          <a:noFill/>
        </p:spPr>
        <p:txBody>
          <a:bodyPr wrap="square">
            <a:spAutoFit/>
          </a:bodyPr>
          <a:lstStyle/>
          <a:p>
            <a:pPr fontAlgn="base"/>
            <a:r>
              <a:rPr lang="en-GB" sz="1200" dirty="0">
                <a:effectLst/>
                <a:latin typeface="Calibri" panose="020F0502020204030204" pitchFamily="34" charset="0"/>
                <a:ea typeface="Arial MT"/>
                <a:cs typeface="Arial MT"/>
              </a:rPr>
              <a:t>a) Si </a:t>
            </a:r>
            <a:r>
              <a:rPr lang="en-GB" sz="1200" dirty="0" err="1">
                <a:effectLst/>
                <a:latin typeface="Calibri" panose="020F0502020204030204" pitchFamily="34" charset="0"/>
                <a:ea typeface="Arial MT"/>
                <a:cs typeface="Arial MT"/>
              </a:rPr>
              <a:t>intende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una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distribuzione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più</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equa</a:t>
            </a:r>
            <a:r>
              <a:rPr lang="en-GB" sz="1200" dirty="0">
                <a:effectLst/>
                <a:latin typeface="Calibri" panose="020F0502020204030204" pitchFamily="34" charset="0"/>
                <a:ea typeface="Arial MT"/>
                <a:cs typeface="Arial MT"/>
              </a:rPr>
              <a:t> del </a:t>
            </a:r>
            <a:r>
              <a:rPr lang="en-GB" sz="1200" dirty="0" err="1">
                <a:effectLst/>
                <a:latin typeface="Calibri" panose="020F0502020204030204" pitchFamily="34" charset="0"/>
                <a:ea typeface="Arial MT"/>
                <a:cs typeface="Arial MT"/>
              </a:rPr>
              <a:t>lavoro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domestico</a:t>
            </a:r>
            <a:r>
              <a:rPr lang="en-GB" sz="1200" dirty="0">
                <a:effectLst/>
                <a:latin typeface="Calibri" panose="020F0502020204030204" pitchFamily="34" charset="0"/>
                <a:ea typeface="Arial MT"/>
                <a:cs typeface="Arial MT"/>
              </a:rPr>
              <a:t> e di </a:t>
            </a:r>
            <a:r>
              <a:rPr lang="en-GB" sz="1200" dirty="0" err="1">
                <a:effectLst/>
                <a:latin typeface="Calibri" panose="020F0502020204030204" pitchFamily="34" charset="0"/>
                <a:ea typeface="Arial MT"/>
                <a:cs typeface="Arial MT"/>
              </a:rPr>
              <a:t>accudimento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familiare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nell’ambito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della</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coppia</a:t>
            </a:r>
            <a:endParaRPr lang="it-IT" sz="1200" dirty="0">
              <a:effectLst/>
              <a:latin typeface="Arial MT"/>
              <a:ea typeface="Arial MT"/>
              <a:cs typeface="Arial MT"/>
            </a:endParaRPr>
          </a:p>
          <a:p>
            <a:pPr fontAlgn="base"/>
            <a:r>
              <a:rPr lang="en-GB" sz="1200" b="1" dirty="0">
                <a:effectLst/>
                <a:latin typeface="Calibri" panose="020F0502020204030204" pitchFamily="34" charset="0"/>
                <a:ea typeface="Arial MT"/>
                <a:cs typeface="Arial MT"/>
              </a:rPr>
              <a:t>b) Si </a:t>
            </a:r>
            <a:r>
              <a:rPr lang="en-GB" sz="1200" b="1" dirty="0" err="1">
                <a:effectLst/>
                <a:latin typeface="Calibri" panose="020F0502020204030204" pitchFamily="34" charset="0"/>
                <a:ea typeface="Arial MT"/>
                <a:cs typeface="Arial MT"/>
              </a:rPr>
              <a:t>intende</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una</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distribuzione</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più</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equa</a:t>
            </a:r>
            <a:r>
              <a:rPr lang="en-GB" sz="1200" b="1" dirty="0">
                <a:effectLst/>
                <a:latin typeface="Calibri" panose="020F0502020204030204" pitchFamily="34" charset="0"/>
                <a:ea typeface="Arial MT"/>
                <a:cs typeface="Arial MT"/>
              </a:rPr>
              <a:t> del </a:t>
            </a:r>
            <a:r>
              <a:rPr lang="en-GB" sz="1200" b="1" dirty="0" err="1">
                <a:effectLst/>
                <a:latin typeface="Calibri" panose="020F0502020204030204" pitchFamily="34" charset="0"/>
                <a:ea typeface="Arial MT"/>
                <a:cs typeface="Arial MT"/>
              </a:rPr>
              <a:t>lavoro</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domestico</a:t>
            </a:r>
            <a:r>
              <a:rPr lang="en-GB" sz="1200" b="1" dirty="0">
                <a:effectLst/>
                <a:latin typeface="Calibri" panose="020F0502020204030204" pitchFamily="34" charset="0"/>
                <a:ea typeface="Arial MT"/>
                <a:cs typeface="Arial MT"/>
              </a:rPr>
              <a:t> e di </a:t>
            </a:r>
            <a:r>
              <a:rPr lang="en-GB" sz="1200" b="1" dirty="0" err="1">
                <a:effectLst/>
                <a:latin typeface="Calibri" panose="020F0502020204030204" pitchFamily="34" charset="0"/>
                <a:ea typeface="Arial MT"/>
                <a:cs typeface="Arial MT"/>
              </a:rPr>
              <a:t>accudimento</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familiare</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tra</a:t>
            </a:r>
            <a:r>
              <a:rPr lang="en-GB" sz="1200" b="1" dirty="0">
                <a:effectLst/>
                <a:latin typeface="Calibri" panose="020F0502020204030204" pitchFamily="34" charset="0"/>
                <a:ea typeface="Arial MT"/>
                <a:cs typeface="Arial MT"/>
              </a:rPr>
              <a:t> le </a:t>
            </a:r>
            <a:r>
              <a:rPr lang="en-GB" sz="1200" b="1" dirty="0" err="1">
                <a:effectLst/>
                <a:latin typeface="Calibri" panose="020F0502020204030204" pitchFamily="34" charset="0"/>
                <a:ea typeface="Arial MT"/>
                <a:cs typeface="Arial MT"/>
              </a:rPr>
              <a:t>varie</a:t>
            </a:r>
            <a:r>
              <a:rPr lang="en-GB" sz="1200" b="1" dirty="0">
                <a:effectLst/>
                <a:latin typeface="Calibri" panose="020F0502020204030204" pitchFamily="34" charset="0"/>
                <a:ea typeface="Arial MT"/>
                <a:cs typeface="Arial MT"/>
              </a:rPr>
              <a:t> parti </a:t>
            </a:r>
            <a:r>
              <a:rPr lang="en-GB" sz="1200" b="1" dirty="0" err="1">
                <a:effectLst/>
                <a:latin typeface="Calibri" panose="020F0502020204030204" pitchFamily="34" charset="0"/>
                <a:ea typeface="Arial MT"/>
                <a:cs typeface="Arial MT"/>
              </a:rPr>
              <a:t>sociali</a:t>
            </a:r>
            <a:r>
              <a:rPr lang="en-GB" sz="1200" b="1" dirty="0">
                <a:effectLst/>
                <a:latin typeface="Calibri" panose="020F0502020204030204" pitchFamily="34" charset="0"/>
                <a:ea typeface="Arial MT"/>
                <a:cs typeface="Arial MT"/>
              </a:rPr>
              <a:t> (partner, </a:t>
            </a:r>
            <a:r>
              <a:rPr lang="en-GB" sz="1200" b="1" dirty="0" err="1">
                <a:effectLst/>
                <a:latin typeface="Calibri" panose="020F0502020204030204" pitchFamily="34" charset="0"/>
                <a:ea typeface="Arial MT"/>
                <a:cs typeface="Arial MT"/>
              </a:rPr>
              <a:t>familiari</a:t>
            </a:r>
            <a:r>
              <a:rPr lang="en-GB" sz="1200" b="1" dirty="0">
                <a:effectLst/>
                <a:latin typeface="Calibri" panose="020F0502020204030204" pitchFamily="34" charset="0"/>
                <a:ea typeface="Arial MT"/>
                <a:cs typeface="Arial MT"/>
              </a:rPr>
              <a:t>, amici, </a:t>
            </a:r>
            <a:r>
              <a:rPr lang="en-GB" sz="1200" b="1" dirty="0" err="1">
                <a:effectLst/>
                <a:latin typeface="Calibri" panose="020F0502020204030204" pitchFamily="34" charset="0"/>
                <a:ea typeface="Arial MT"/>
                <a:cs typeface="Arial MT"/>
              </a:rPr>
              <a:t>scuola</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enti</a:t>
            </a:r>
            <a:r>
              <a:rPr lang="en-GB" sz="1200" b="1" dirty="0">
                <a:effectLst/>
                <a:latin typeface="Calibri" panose="020F0502020204030204" pitchFamily="34" charset="0"/>
                <a:ea typeface="Arial MT"/>
                <a:cs typeface="Arial MT"/>
              </a:rPr>
              <a:t> no profit e </a:t>
            </a:r>
            <a:r>
              <a:rPr lang="en-GB" sz="1200" b="1" dirty="0" err="1">
                <a:effectLst/>
                <a:latin typeface="Calibri" panose="020F0502020204030204" pitchFamily="34" charset="0"/>
                <a:ea typeface="Arial MT"/>
                <a:cs typeface="Arial MT"/>
              </a:rPr>
              <a:t>istituzioni</a:t>
            </a:r>
            <a:r>
              <a:rPr lang="en-GB" sz="1200" b="1" dirty="0">
                <a:effectLst/>
                <a:latin typeface="Calibri" panose="020F0502020204030204" pitchFamily="34" charset="0"/>
                <a:ea typeface="Arial MT"/>
                <a:cs typeface="Arial MT"/>
              </a:rPr>
              <a:t> </a:t>
            </a:r>
            <a:r>
              <a:rPr lang="en-GB" sz="1200" b="1" dirty="0" err="1">
                <a:effectLst/>
                <a:latin typeface="Calibri" panose="020F0502020204030204" pitchFamily="34" charset="0"/>
                <a:ea typeface="Arial MT"/>
                <a:cs typeface="Arial MT"/>
              </a:rPr>
              <a:t>pubbliche</a:t>
            </a:r>
            <a:r>
              <a:rPr lang="en-GB" sz="1200" b="1" dirty="0">
                <a:effectLst/>
                <a:latin typeface="Calibri" panose="020F0502020204030204" pitchFamily="34" charset="0"/>
                <a:ea typeface="Arial MT"/>
                <a:cs typeface="Arial MT"/>
              </a:rPr>
              <a:t>)</a:t>
            </a:r>
            <a:endParaRPr lang="it-IT" sz="1200" b="1" dirty="0">
              <a:effectLst/>
              <a:latin typeface="Arial MT"/>
              <a:ea typeface="Arial MT"/>
              <a:cs typeface="Arial MT"/>
            </a:endParaRPr>
          </a:p>
          <a:p>
            <a:pPr fontAlgn="base"/>
            <a:r>
              <a:rPr lang="en-GB" sz="1200" dirty="0">
                <a:effectLst/>
                <a:latin typeface="Calibri" panose="020F0502020204030204" pitchFamily="34" charset="0"/>
                <a:ea typeface="Arial MT"/>
                <a:cs typeface="Arial MT"/>
              </a:rPr>
              <a:t>c) Si </a:t>
            </a:r>
            <a:r>
              <a:rPr lang="en-GB" sz="1200" dirty="0" err="1">
                <a:effectLst/>
                <a:latin typeface="Calibri" panose="020F0502020204030204" pitchFamily="34" charset="0"/>
                <a:ea typeface="Arial MT"/>
                <a:cs typeface="Arial MT"/>
              </a:rPr>
              <a:t>intende</a:t>
            </a:r>
            <a:r>
              <a:rPr lang="en-GB" sz="1200" dirty="0">
                <a:effectLst/>
                <a:latin typeface="Calibri" panose="020F0502020204030204" pitchFamily="34" charset="0"/>
                <a:ea typeface="Arial MT"/>
                <a:cs typeface="Arial MT"/>
              </a:rPr>
              <a:t> la </a:t>
            </a:r>
            <a:r>
              <a:rPr lang="en-GB" sz="1200" dirty="0" err="1">
                <a:effectLst/>
                <a:latin typeface="Calibri" panose="020F0502020204030204" pitchFamily="34" charset="0"/>
                <a:ea typeface="Arial MT"/>
                <a:cs typeface="Arial MT"/>
              </a:rPr>
              <a:t>possibilità</a:t>
            </a:r>
            <a:r>
              <a:rPr lang="en-GB" sz="1200" dirty="0">
                <a:effectLst/>
                <a:latin typeface="Calibri" panose="020F0502020204030204" pitchFamily="34" charset="0"/>
                <a:ea typeface="Arial MT"/>
                <a:cs typeface="Arial MT"/>
              </a:rPr>
              <a:t> di </a:t>
            </a:r>
            <a:r>
              <a:rPr lang="en-GB" sz="1200" dirty="0" err="1">
                <a:effectLst/>
                <a:latin typeface="Calibri" panose="020F0502020204030204" pitchFamily="34" charset="0"/>
                <a:ea typeface="Arial MT"/>
                <a:cs typeface="Arial MT"/>
              </a:rPr>
              <a:t>chiedere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aiuto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ogni</a:t>
            </a:r>
            <a:r>
              <a:rPr lang="en-GB" sz="1200" dirty="0">
                <a:effectLst/>
                <a:latin typeface="Calibri" panose="020F0502020204030204" pitchFamily="34" charset="0"/>
                <a:ea typeface="Arial MT"/>
                <a:cs typeface="Arial MT"/>
              </a:rPr>
              <a:t> tanto alle </a:t>
            </a:r>
            <a:r>
              <a:rPr lang="en-GB" sz="1200" dirty="0" err="1">
                <a:effectLst/>
                <a:latin typeface="Calibri" panose="020F0502020204030204" pitchFamily="34" charset="0"/>
                <a:ea typeface="Arial MT"/>
                <a:cs typeface="Arial MT"/>
              </a:rPr>
              <a:t>persone</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che</a:t>
            </a:r>
            <a:r>
              <a:rPr lang="en-GB" sz="1200" dirty="0">
                <a:effectLst/>
                <a:latin typeface="Calibri" panose="020F0502020204030204" pitchFamily="34" charset="0"/>
                <a:ea typeface="Arial MT"/>
                <a:cs typeface="Arial MT"/>
              </a:rPr>
              <a:t> ci </a:t>
            </a:r>
            <a:r>
              <a:rPr lang="en-GB" sz="1200" dirty="0" err="1">
                <a:effectLst/>
                <a:latin typeface="Calibri" panose="020F0502020204030204" pitchFamily="34" charset="0"/>
                <a:ea typeface="Arial MT"/>
                <a:cs typeface="Arial MT"/>
              </a:rPr>
              <a:t>stanno</a:t>
            </a:r>
            <a:r>
              <a:rPr lang="en-GB" sz="1200" dirty="0">
                <a:effectLst/>
                <a:latin typeface="Calibri" panose="020F0502020204030204" pitchFamily="34" charset="0"/>
                <a:ea typeface="Arial MT"/>
                <a:cs typeface="Arial MT"/>
              </a:rPr>
              <a:t> </a:t>
            </a:r>
            <a:r>
              <a:rPr lang="en-GB" sz="1200" dirty="0" err="1">
                <a:effectLst/>
                <a:latin typeface="Calibri" panose="020F0502020204030204" pitchFamily="34" charset="0"/>
                <a:ea typeface="Arial MT"/>
                <a:cs typeface="Arial MT"/>
              </a:rPr>
              <a:t>vicino</a:t>
            </a:r>
            <a:endParaRPr lang="it-IT" sz="12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27" name="CasellaDiTesto 26">
            <a:extLst>
              <a:ext uri="{FF2B5EF4-FFF2-40B4-BE49-F238E27FC236}">
                <a16:creationId xmlns:a16="http://schemas.microsoft.com/office/drawing/2014/main" id="{E4BD0471-305C-2219-2658-B5A2C46342CB}"/>
              </a:ext>
            </a:extLst>
          </p:cNvPr>
          <p:cNvSpPr txBox="1"/>
          <p:nvPr/>
        </p:nvSpPr>
        <p:spPr>
          <a:xfrm>
            <a:off x="5322922" y="3480872"/>
            <a:ext cx="4518286" cy="1815882"/>
          </a:xfrm>
          <a:prstGeom prst="rect">
            <a:avLst/>
          </a:prstGeom>
          <a:noFill/>
        </p:spPr>
        <p:txBody>
          <a:bodyPr wrap="square">
            <a:spAutoFit/>
          </a:bodyPr>
          <a:lstStyle/>
          <a:p>
            <a:pPr fontAlgn="base"/>
            <a:r>
              <a:rPr lang="en-GB" sz="1400" b="1" dirty="0">
                <a:effectLst/>
                <a:latin typeface="Calibri" panose="020F0502020204030204" pitchFamily="34" charset="0"/>
                <a:ea typeface="Arial MT"/>
                <a:cs typeface="Arial MT"/>
              </a:rPr>
              <a:t>a) uno </a:t>
            </a:r>
            <a:r>
              <a:rPr lang="en-GB" sz="1400" b="1" dirty="0" err="1">
                <a:effectLst/>
                <a:latin typeface="Calibri" panose="020F0502020204030204" pitchFamily="34" charset="0"/>
                <a:ea typeface="Arial MT"/>
                <a:cs typeface="Arial MT"/>
              </a:rPr>
              <a:t>strumento</a:t>
            </a:r>
            <a:r>
              <a:rPr lang="en-GB" sz="1400" b="1" dirty="0">
                <a:effectLst/>
                <a:latin typeface="Calibri" panose="020F0502020204030204" pitchFamily="34" charset="0"/>
                <a:ea typeface="Arial MT"/>
                <a:cs typeface="Arial MT"/>
              </a:rPr>
              <a:t> di </a:t>
            </a:r>
            <a:r>
              <a:rPr lang="en-GB" sz="1400" b="1" dirty="0" err="1">
                <a:effectLst/>
                <a:latin typeface="Calibri" panose="020F0502020204030204" pitchFamily="34" charset="0"/>
                <a:ea typeface="Arial MT"/>
                <a:cs typeface="Arial MT"/>
              </a:rPr>
              <a:t>calcolo</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matematico</a:t>
            </a:r>
            <a:endParaRPr lang="it-IT" sz="1400" b="1"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b) </a:t>
            </a:r>
            <a:r>
              <a:rPr lang="en-GB" sz="1400" dirty="0" err="1">
                <a:effectLst/>
                <a:latin typeface="Calibri" panose="020F0502020204030204" pitchFamily="34" charset="0"/>
                <a:ea typeface="Arial MT"/>
                <a:cs typeface="Arial MT"/>
              </a:rPr>
              <a:t>una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matrice</a:t>
            </a:r>
            <a:r>
              <a:rPr lang="en-GB" sz="1400" dirty="0">
                <a:effectLst/>
                <a:latin typeface="Calibri" panose="020F0502020204030204" pitchFamily="34" charset="0"/>
                <a:ea typeface="Arial MT"/>
                <a:cs typeface="Arial MT"/>
              </a:rPr>
              <a:t> a 4 </a:t>
            </a:r>
            <a:r>
              <a:rPr lang="en-GB" sz="1400" dirty="0" err="1">
                <a:effectLst/>
                <a:latin typeface="Calibri" panose="020F0502020204030204" pitchFamily="34" charset="0"/>
                <a:ea typeface="Arial MT"/>
                <a:cs typeface="Arial MT"/>
              </a:rPr>
              <a:t>quadranti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inventata</a:t>
            </a:r>
            <a:r>
              <a:rPr lang="en-GB" sz="1400" dirty="0">
                <a:effectLst/>
                <a:latin typeface="Calibri" panose="020F0502020204030204" pitchFamily="34" charset="0"/>
                <a:ea typeface="Arial MT"/>
                <a:cs typeface="Arial MT"/>
              </a:rPr>
              <a:t> dal </a:t>
            </a:r>
            <a:r>
              <a:rPr lang="en-GB" sz="1400" dirty="0" err="1">
                <a:effectLst/>
                <a:latin typeface="Calibri" panose="020F0502020204030204" pitchFamily="34" charset="0"/>
                <a:ea typeface="Arial MT"/>
                <a:cs typeface="Arial MT"/>
              </a:rPr>
              <a:t>presidente</a:t>
            </a:r>
            <a:r>
              <a:rPr lang="en-GB" sz="1400" dirty="0">
                <a:effectLst/>
                <a:latin typeface="Calibri" panose="020F0502020204030204" pitchFamily="34" charset="0"/>
                <a:ea typeface="Arial MT"/>
                <a:cs typeface="Arial MT"/>
              </a:rPr>
              <a:t> americano D. Eisenhower </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c) un </a:t>
            </a:r>
            <a:r>
              <a:rPr lang="en-GB" sz="1400" dirty="0" err="1">
                <a:effectLst/>
                <a:latin typeface="Calibri" panose="020F0502020204030204" pitchFamily="34" charset="0"/>
                <a:ea typeface="Arial MT"/>
                <a:cs typeface="Arial MT"/>
              </a:rPr>
              <a:t>diagramma</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ci </a:t>
            </a:r>
            <a:r>
              <a:rPr lang="en-GB" sz="1400" dirty="0" err="1">
                <a:effectLst/>
                <a:latin typeface="Calibri" panose="020F0502020204030204" pitchFamily="34" charset="0"/>
                <a:ea typeface="Arial MT"/>
                <a:cs typeface="Arial MT"/>
              </a:rPr>
              <a:t>può</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aiutare</a:t>
            </a:r>
            <a:r>
              <a:rPr lang="en-GB" sz="1400" dirty="0">
                <a:effectLst/>
                <a:latin typeface="Calibri" panose="020F0502020204030204" pitchFamily="34" charset="0"/>
                <a:ea typeface="Arial MT"/>
                <a:cs typeface="Arial MT"/>
              </a:rPr>
              <a:t> a </a:t>
            </a:r>
            <a:r>
              <a:rPr lang="en-GB" sz="1400" dirty="0" err="1">
                <a:effectLst/>
                <a:latin typeface="Calibri" panose="020F0502020204030204" pitchFamily="34" charset="0"/>
                <a:ea typeface="Arial MT"/>
                <a:cs typeface="Arial MT"/>
              </a:rPr>
              <a:t>categorizzare</a:t>
            </a:r>
            <a:r>
              <a:rPr lang="en-GB" sz="1400" dirty="0">
                <a:effectLst/>
                <a:latin typeface="Calibri" panose="020F0502020204030204" pitchFamily="34" charset="0"/>
                <a:ea typeface="Arial MT"/>
                <a:cs typeface="Arial MT"/>
              </a:rPr>
              <a:t> e </a:t>
            </a:r>
            <a:r>
              <a:rPr lang="en-GB" sz="1400" dirty="0" err="1">
                <a:effectLst/>
                <a:latin typeface="Calibri" panose="020F0502020204030204" pitchFamily="34" charset="0"/>
                <a:ea typeface="Arial MT"/>
                <a:cs typeface="Arial MT"/>
              </a:rPr>
              <a:t>prioritizzare</a:t>
            </a:r>
            <a:r>
              <a:rPr lang="en-GB" sz="1400" dirty="0">
                <a:effectLst/>
                <a:latin typeface="Calibri" panose="020F0502020204030204" pitchFamily="34" charset="0"/>
                <a:ea typeface="Arial MT"/>
                <a:cs typeface="Arial MT"/>
              </a:rPr>
              <a:t> le </a:t>
            </a:r>
            <a:r>
              <a:rPr lang="en-GB" sz="1400" dirty="0" err="1">
                <a:effectLst/>
                <a:latin typeface="Calibri" panose="020F0502020204030204" pitchFamily="34" charset="0"/>
                <a:ea typeface="Arial MT"/>
                <a:cs typeface="Arial MT"/>
              </a:rPr>
              <a:t>attività</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che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dobbiamo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svolgere</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urgenza</a:t>
            </a:r>
            <a:r>
              <a:rPr lang="en-GB" sz="1400" dirty="0">
                <a:effectLst/>
                <a:latin typeface="Calibri" panose="020F0502020204030204" pitchFamily="34" charset="0"/>
                <a:ea typeface="Arial MT"/>
                <a:cs typeface="Arial MT"/>
              </a:rPr>
              <a:t> e </a:t>
            </a:r>
            <a:r>
              <a:rPr lang="en-GB" sz="1400" dirty="0" err="1">
                <a:effectLst/>
                <a:latin typeface="Calibri" panose="020F0502020204030204" pitchFamily="34" charset="0"/>
                <a:ea typeface="Arial MT"/>
                <a:cs typeface="Arial MT"/>
              </a:rPr>
              <a:t>importanza</a:t>
            </a:r>
            <a:endParaRPr lang="it-IT" sz="1400" dirty="0">
              <a:effectLst/>
              <a:latin typeface="Arial MT"/>
              <a:ea typeface="Arial MT"/>
              <a:cs typeface="Arial MT"/>
            </a:endParaRPr>
          </a:p>
          <a:p>
            <a:pPr fontAlgn="base"/>
            <a:r>
              <a:rPr lang="en-GB" sz="1400" b="1" dirty="0">
                <a:effectLst/>
                <a:latin typeface="Calibri" panose="020F0502020204030204" pitchFamily="34" charset="0"/>
                <a:ea typeface="Arial MT"/>
                <a:cs typeface="Arial MT"/>
              </a:rPr>
              <a:t> </a:t>
            </a:r>
            <a:endParaRPr lang="it-IT" sz="1400" dirty="0">
              <a:effectLst/>
              <a:latin typeface="Arial MT"/>
              <a:ea typeface="Arial MT"/>
              <a:cs typeface="Arial MT"/>
            </a:endParaRPr>
          </a:p>
          <a:p>
            <a:pPr fontAlgn="base"/>
            <a:endParaRPr lang="it-IT" sz="1400" dirty="0">
              <a:effectLst/>
              <a:latin typeface="Arial MT"/>
              <a:ea typeface="Arial MT"/>
              <a:cs typeface="Arial MT"/>
            </a:endParaRPr>
          </a:p>
        </p:txBody>
      </p:sp>
      <p:sp>
        <p:nvSpPr>
          <p:cNvPr id="29" name="CasellaDiTesto 28">
            <a:extLst>
              <a:ext uri="{FF2B5EF4-FFF2-40B4-BE49-F238E27FC236}">
                <a16:creationId xmlns:a16="http://schemas.microsoft.com/office/drawing/2014/main" id="{A7F2AC1D-0F06-8123-ACCA-48468E72DD4E}"/>
              </a:ext>
            </a:extLst>
          </p:cNvPr>
          <p:cNvSpPr txBox="1"/>
          <p:nvPr/>
        </p:nvSpPr>
        <p:spPr>
          <a:xfrm>
            <a:off x="2938740" y="5412087"/>
            <a:ext cx="4427260" cy="1600438"/>
          </a:xfrm>
          <a:prstGeom prst="rect">
            <a:avLst/>
          </a:prstGeom>
          <a:noFill/>
        </p:spPr>
        <p:txBody>
          <a:bodyPr wrap="square">
            <a:spAutoFit/>
          </a:bodyPr>
          <a:lstStyle/>
          <a:p>
            <a:pPr fontAlgn="base"/>
            <a:r>
              <a:rPr lang="en-GB" sz="1400" dirty="0">
                <a:effectLst/>
                <a:latin typeface="Calibri" panose="020F0502020204030204" pitchFamily="34" charset="0"/>
                <a:ea typeface="Arial MT"/>
                <a:cs typeface="Arial MT"/>
              </a:rPr>
              <a:t>a) </a:t>
            </a:r>
            <a:r>
              <a:rPr lang="en-GB" sz="1400" dirty="0" err="1">
                <a:effectLst/>
                <a:latin typeface="Calibri" panose="020F0502020204030204" pitchFamily="34" charset="0"/>
                <a:ea typeface="Arial MT"/>
                <a:cs typeface="Arial MT"/>
              </a:rPr>
              <a:t>Cercare</a:t>
            </a:r>
            <a:r>
              <a:rPr lang="en-GB" sz="1400" dirty="0">
                <a:effectLst/>
                <a:latin typeface="Calibri" panose="020F0502020204030204" pitchFamily="34" charset="0"/>
                <a:ea typeface="Arial MT"/>
                <a:cs typeface="Arial MT"/>
              </a:rPr>
              <a:t> di fare </a:t>
            </a:r>
            <a:r>
              <a:rPr lang="en-GB" sz="1400" dirty="0" err="1">
                <a:effectLst/>
                <a:latin typeface="Calibri" panose="020F0502020204030204" pitchFamily="34" charset="0"/>
                <a:ea typeface="Arial MT"/>
                <a:cs typeface="Arial MT"/>
              </a:rPr>
              <a:t>più</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cose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nel</a:t>
            </a:r>
            <a:r>
              <a:rPr lang="en-GB" sz="1400" dirty="0">
                <a:effectLst/>
                <a:latin typeface="Calibri" panose="020F0502020204030204" pitchFamily="34" charset="0"/>
                <a:ea typeface="Arial MT"/>
                <a:cs typeface="Arial MT"/>
              </a:rPr>
              <a:t> minor modo </a:t>
            </a:r>
            <a:r>
              <a:rPr lang="en-GB" sz="1400" dirty="0" err="1">
                <a:effectLst/>
                <a:latin typeface="Calibri" panose="020F0502020204030204" pitchFamily="34" charset="0"/>
                <a:ea typeface="Arial MT"/>
                <a:cs typeface="Arial MT"/>
              </a:rPr>
              <a:t>possibile</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avere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più</a:t>
            </a:r>
            <a:r>
              <a:rPr lang="en-GB" sz="1400" dirty="0">
                <a:effectLst/>
                <a:latin typeface="Calibri" panose="020F0502020204030204" pitchFamily="34" charset="0"/>
                <a:ea typeface="Arial MT"/>
                <a:cs typeface="Arial MT"/>
              </a:rPr>
              <a:t> tempo libero</a:t>
            </a:r>
            <a:endParaRPr lang="it-IT" sz="1400" dirty="0">
              <a:effectLst/>
              <a:latin typeface="Arial MT"/>
              <a:ea typeface="Arial MT"/>
              <a:cs typeface="Arial MT"/>
            </a:endParaRPr>
          </a:p>
          <a:p>
            <a:pPr fontAlgn="base"/>
            <a:r>
              <a:rPr lang="en-GB" sz="1400" dirty="0">
                <a:effectLst/>
                <a:latin typeface="Calibri" panose="020F0502020204030204" pitchFamily="34" charset="0"/>
                <a:ea typeface="Arial MT"/>
                <a:cs typeface="Arial MT"/>
              </a:rPr>
              <a:t>b) </a:t>
            </a:r>
            <a:r>
              <a:rPr lang="en-GB" sz="1400" dirty="0" err="1">
                <a:effectLst/>
                <a:latin typeface="Calibri" panose="020F0502020204030204" pitchFamily="34" charset="0"/>
                <a:ea typeface="Arial MT"/>
                <a:cs typeface="Arial MT"/>
              </a:rPr>
              <a:t>Impiegare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maggiormente</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gli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strumenti</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digitali</a:t>
            </a:r>
            <a:r>
              <a:rPr lang="en-GB" sz="1400" dirty="0">
                <a:effectLst/>
                <a:latin typeface="Calibri" panose="020F0502020204030204" pitchFamily="34" charset="0"/>
                <a:ea typeface="Arial MT"/>
                <a:cs typeface="Arial MT"/>
              </a:rPr>
              <a:t> per </a:t>
            </a:r>
            <a:r>
              <a:rPr lang="en-GB" sz="1400" dirty="0" err="1">
                <a:effectLst/>
                <a:latin typeface="Calibri" panose="020F0502020204030204" pitchFamily="34" charset="0"/>
                <a:ea typeface="Arial MT"/>
                <a:cs typeface="Arial MT"/>
              </a:rPr>
              <a:t>rendere</a:t>
            </a:r>
            <a:r>
              <a:rPr lang="en-GB" sz="1400" dirty="0">
                <a:effectLst/>
                <a:latin typeface="Calibri" panose="020F0502020204030204" pitchFamily="34" charset="0"/>
                <a:ea typeface="Arial MT"/>
                <a:cs typeface="Arial MT"/>
              </a:rPr>
              <a:t> il </a:t>
            </a:r>
            <a:r>
              <a:rPr lang="en-GB" sz="1400" dirty="0" err="1">
                <a:effectLst/>
                <a:latin typeface="Calibri" panose="020F0502020204030204" pitchFamily="34" charset="0"/>
                <a:ea typeface="Arial MT"/>
                <a:cs typeface="Arial MT"/>
              </a:rPr>
              <a:t>lavoro</a:t>
            </a:r>
            <a:r>
              <a:rPr lang="en-GB" sz="1400" dirty="0">
                <a:effectLst/>
                <a:latin typeface="Calibri" panose="020F0502020204030204" pitchFamily="34" charset="0"/>
                <a:ea typeface="Arial MT"/>
                <a:cs typeface="Arial MT"/>
              </a:rPr>
              <a:t> </a:t>
            </a:r>
            <a:r>
              <a:rPr lang="en-GB" sz="1400" dirty="0" err="1">
                <a:effectLst/>
                <a:latin typeface="Calibri" panose="020F0502020204030204" pitchFamily="34" charset="0"/>
                <a:ea typeface="Arial MT"/>
                <a:cs typeface="Arial MT"/>
              </a:rPr>
              <a:t>più</a:t>
            </a:r>
            <a:r>
              <a:rPr lang="en-GB" sz="1400" dirty="0">
                <a:effectLst/>
                <a:latin typeface="Calibri" panose="020F0502020204030204" pitchFamily="34" charset="0"/>
                <a:ea typeface="Arial MT"/>
                <a:cs typeface="Arial MT"/>
              </a:rPr>
              <a:t> veloce e semplice</a:t>
            </a:r>
            <a:endParaRPr lang="it-IT" sz="1400" dirty="0">
              <a:effectLst/>
              <a:latin typeface="Arial MT"/>
              <a:ea typeface="Arial MT"/>
              <a:cs typeface="Arial MT"/>
            </a:endParaRPr>
          </a:p>
          <a:p>
            <a:pPr fontAlgn="base"/>
            <a:r>
              <a:rPr lang="en-GB" sz="1400" b="1" dirty="0">
                <a:effectLst/>
                <a:latin typeface="Calibri" panose="020F0502020204030204" pitchFamily="34" charset="0"/>
                <a:ea typeface="Arial MT"/>
                <a:cs typeface="Arial MT"/>
              </a:rPr>
              <a:t>c) </a:t>
            </a:r>
            <a:r>
              <a:rPr lang="en-GB" sz="1400" b="1" dirty="0" err="1">
                <a:effectLst/>
                <a:latin typeface="Calibri" panose="020F0502020204030204" pitchFamily="34" charset="0"/>
                <a:ea typeface="Arial MT"/>
                <a:cs typeface="Arial MT"/>
              </a:rPr>
              <a:t>modificare</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delle</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cattive</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abitudini</a:t>
            </a:r>
            <a:r>
              <a:rPr lang="en-GB" sz="1400" b="1" dirty="0">
                <a:effectLst/>
                <a:latin typeface="Calibri" panose="020F0502020204030204" pitchFamily="34" charset="0"/>
                <a:ea typeface="Arial MT"/>
                <a:cs typeface="Arial MT"/>
              </a:rPr>
              <a:t> in </a:t>
            </a:r>
            <a:r>
              <a:rPr lang="en-GB" sz="1400" b="1" dirty="0" err="1">
                <a:effectLst/>
                <a:latin typeface="Calibri" panose="020F0502020204030204" pitchFamily="34" charset="0"/>
                <a:ea typeface="Arial MT"/>
                <a:cs typeface="Arial MT"/>
              </a:rPr>
              <a:t>piccoli</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passi</a:t>
            </a:r>
            <a:r>
              <a:rPr lang="en-GB" sz="1400" b="1" dirty="0">
                <a:effectLst/>
                <a:latin typeface="Calibri" panose="020F0502020204030204" pitchFamily="34" charset="0"/>
                <a:ea typeface="Arial MT"/>
                <a:cs typeface="Arial MT"/>
              </a:rPr>
              <a:t> e </a:t>
            </a:r>
            <a:r>
              <a:rPr lang="en-GB" sz="1400" b="1" dirty="0" err="1">
                <a:effectLst/>
                <a:latin typeface="Calibri" panose="020F0502020204030204" pitchFamily="34" charset="0"/>
                <a:ea typeface="Arial MT"/>
                <a:cs typeface="Arial MT"/>
              </a:rPr>
              <a:t>dandoci</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obiettivi</a:t>
            </a:r>
            <a:r>
              <a:rPr lang="en-GB" sz="1400" b="1" dirty="0">
                <a:effectLst/>
                <a:latin typeface="Calibri" panose="020F0502020204030204" pitchFamily="34" charset="0"/>
                <a:ea typeface="Arial MT"/>
                <a:cs typeface="Arial MT"/>
              </a:rPr>
              <a:t> </a:t>
            </a:r>
            <a:r>
              <a:rPr lang="en-GB" sz="1400" b="1" dirty="0" err="1">
                <a:effectLst/>
                <a:latin typeface="Calibri" panose="020F0502020204030204" pitchFamily="34" charset="0"/>
                <a:ea typeface="Arial MT"/>
                <a:cs typeface="Arial MT"/>
              </a:rPr>
              <a:t>realistici</a:t>
            </a:r>
            <a:r>
              <a:rPr lang="en-GB" sz="1400" b="1" dirty="0">
                <a:effectLst/>
                <a:latin typeface="Calibri" panose="020F0502020204030204" pitchFamily="34" charset="0"/>
                <a:ea typeface="Arial MT"/>
                <a:cs typeface="Arial MT"/>
              </a:rPr>
              <a:t> e </a:t>
            </a:r>
            <a:r>
              <a:rPr lang="en-GB" sz="1400" b="1" dirty="0" err="1">
                <a:effectLst/>
                <a:latin typeface="Calibri" panose="020F0502020204030204" pitchFamily="34" charset="0"/>
                <a:ea typeface="Arial MT"/>
                <a:cs typeface="Arial MT"/>
              </a:rPr>
              <a:t>alla</a:t>
            </a:r>
            <a:r>
              <a:rPr lang="en-GB" sz="1400" b="1" dirty="0">
                <a:effectLst/>
                <a:latin typeface="Calibri" panose="020F0502020204030204" pitchFamily="34" charset="0"/>
                <a:ea typeface="Arial MT"/>
                <a:cs typeface="Arial MT"/>
              </a:rPr>
              <a:t> nostra </a:t>
            </a:r>
            <a:r>
              <a:rPr lang="en-GB" sz="1400" b="1" dirty="0" err="1">
                <a:effectLst/>
                <a:latin typeface="Calibri" panose="020F0502020204030204" pitchFamily="34" charset="0"/>
                <a:ea typeface="Arial MT"/>
                <a:cs typeface="Arial MT"/>
              </a:rPr>
              <a:t>portata</a:t>
            </a:r>
            <a:endParaRPr lang="it-IT" sz="1400" b="1" dirty="0">
              <a:effectLst/>
              <a:latin typeface="Arial MT"/>
              <a:ea typeface="Arial MT"/>
              <a:cs typeface="Arial MT"/>
            </a:endParaRPr>
          </a:p>
          <a:p>
            <a:pPr fontAlgn="base"/>
            <a:endParaRPr lang="it-IT" sz="1400" dirty="0">
              <a:effectLst/>
              <a:latin typeface="Arial MT"/>
              <a:ea typeface="Arial MT"/>
              <a:cs typeface="Arial MT"/>
            </a:endParaRPr>
          </a:p>
        </p:txBody>
      </p:sp>
    </p:spTree>
    <p:extLst>
      <p:ext uri="{BB962C8B-B14F-4D97-AF65-F5344CB8AC3E}">
        <p14:creationId xmlns:p14="http://schemas.microsoft.com/office/powerpoint/2010/main" val="1021803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253372E-8299-CFC5-ECA7-F43CCA02F264}"/>
              </a:ext>
            </a:extLst>
          </p:cNvPr>
          <p:cNvSpPr txBox="1"/>
          <p:nvPr/>
        </p:nvSpPr>
        <p:spPr>
          <a:xfrm>
            <a:off x="4849426" y="4214219"/>
            <a:ext cx="1950869" cy="400110"/>
          </a:xfrm>
          <a:prstGeom prst="rect">
            <a:avLst/>
          </a:prstGeom>
          <a:noFill/>
        </p:spPr>
        <p:txBody>
          <a:bodyPr wrap="square">
            <a:spAutoFit/>
          </a:bodyPr>
          <a:lstStyle/>
          <a:p>
            <a:r>
              <a:rPr lang="es-ES" sz="2000" b="1" dirty="0">
                <a:solidFill>
                  <a:srgbClr val="EA4E46"/>
                </a:solidFill>
              </a:rPr>
              <a:t>moreproject.eu</a:t>
            </a:r>
          </a:p>
        </p:txBody>
      </p:sp>
      <p:pic>
        <p:nvPicPr>
          <p:cNvPr id="6" name="Imagen 5">
            <a:extLst>
              <a:ext uri="{FF2B5EF4-FFF2-40B4-BE49-F238E27FC236}">
                <a16:creationId xmlns:a16="http://schemas.microsoft.com/office/drawing/2014/main" id="{11ACDBC3-9678-20DC-880B-3CFA0228D875}"/>
              </a:ext>
            </a:extLst>
          </p:cNvPr>
          <p:cNvPicPr>
            <a:picLocks noChangeAspect="1"/>
          </p:cNvPicPr>
          <p:nvPr/>
        </p:nvPicPr>
        <p:blipFill rotWithShape="1">
          <a:blip r:embed="rId3">
            <a:extLst>
              <a:ext uri="{28A0092B-C50C-407E-A947-70E740481C1C}">
                <a14:useLocalDpi xmlns:a14="http://schemas.microsoft.com/office/drawing/2010/main" val="0"/>
              </a:ext>
            </a:extLst>
          </a:blip>
          <a:srcRect l="17326" t="38447" r="19050" b="33333"/>
          <a:stretch/>
        </p:blipFill>
        <p:spPr>
          <a:xfrm>
            <a:off x="9123889" y="327888"/>
            <a:ext cx="2766269" cy="1225704"/>
          </a:xfrm>
          <a:prstGeom prst="rect">
            <a:avLst/>
          </a:prstGeom>
        </p:spPr>
      </p:pic>
      <p:pic>
        <p:nvPicPr>
          <p:cNvPr id="4" name="Imagen 3" descr="Texto&#10;&#10;Descripción generada automáticamente">
            <a:extLst>
              <a:ext uri="{FF2B5EF4-FFF2-40B4-BE49-F238E27FC236}">
                <a16:creationId xmlns:a16="http://schemas.microsoft.com/office/drawing/2014/main" id="{04BF0F6C-0DFB-1218-415B-C07EE3EC7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7" name="CuadroTexto 6">
            <a:extLst>
              <a:ext uri="{FF2B5EF4-FFF2-40B4-BE49-F238E27FC236}">
                <a16:creationId xmlns:a16="http://schemas.microsoft.com/office/drawing/2014/main" id="{62806BB7-55F0-136E-1282-E2FD4A20EA97}"/>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313191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8" y="579940"/>
            <a:ext cx="878787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1: I </a:t>
            </a:r>
            <a:r>
              <a:rPr lang="en-US" sz="3600" b="1" dirty="0" err="1">
                <a:solidFill>
                  <a:srgbClr val="FAB632"/>
                </a:solidFill>
                <a:ea typeface="Nunito Bold" charset="0"/>
                <a:cs typeface="Arima Madurai Semi" pitchFamily="2" charset="77"/>
              </a:rPr>
              <a:t>concetti</a:t>
            </a:r>
            <a:r>
              <a:rPr lang="en-US" sz="3600" b="1" dirty="0">
                <a:solidFill>
                  <a:srgbClr val="FAB632"/>
                </a:solidFill>
                <a:ea typeface="Nunito Bold" charset="0"/>
                <a:cs typeface="Arima Madurai Semi" pitchFamily="2" charset="77"/>
              </a:rPr>
              <a:t> base del work-life balance</a:t>
            </a:r>
          </a:p>
        </p:txBody>
      </p:sp>
      <p:sp>
        <p:nvSpPr>
          <p:cNvPr id="6" name="TextBox 13">
            <a:extLst>
              <a:ext uri="{FF2B5EF4-FFF2-40B4-BE49-F238E27FC236}">
                <a16:creationId xmlns:a16="http://schemas.microsoft.com/office/drawing/2014/main" id="{D902BCFB-C788-F285-2557-43D71B9BF434}"/>
              </a:ext>
            </a:extLst>
          </p:cNvPr>
          <p:cNvSpPr txBox="1"/>
          <p:nvPr/>
        </p:nvSpPr>
        <p:spPr>
          <a:xfrm>
            <a:off x="7322016" y="3350606"/>
            <a:ext cx="1430713" cy="461665"/>
          </a:xfrm>
          <a:prstGeom prst="rect">
            <a:avLst/>
          </a:prstGeom>
          <a:noFill/>
        </p:spPr>
        <p:txBody>
          <a:bodyPr wrap="none" rtlCol="0">
            <a:spAutoFit/>
          </a:bodyPr>
          <a:lstStyle/>
          <a:p>
            <a:r>
              <a:rPr lang="en-US" sz="2400" dirty="0">
                <a:solidFill>
                  <a:srgbClr val="EA4E46"/>
                </a:solidFill>
                <a:ea typeface="Nunito Bold" charset="0"/>
                <a:cs typeface="Abhaya Libre Medium" panose="02000603000000000000" pitchFamily="2" charset="77"/>
              </a:rPr>
              <a:t>Content A</a:t>
            </a: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Sezione 1: Che cos’è...</a:t>
            </a:r>
            <a:endParaRPr lang="en-GB" sz="2400" dirty="0">
              <a:solidFill>
                <a:srgbClr val="21B4A9"/>
              </a:solidFill>
            </a:endParaRPr>
          </a:p>
        </p:txBody>
      </p:sp>
      <p:sp>
        <p:nvSpPr>
          <p:cNvPr id="8" name="Rectángulo 7">
            <a:extLst>
              <a:ext uri="{FF2B5EF4-FFF2-40B4-BE49-F238E27FC236}">
                <a16:creationId xmlns:a16="http://schemas.microsoft.com/office/drawing/2014/main" id="{5542BDAC-D70D-C5EB-3F26-F9277DFF6C62}"/>
              </a:ext>
            </a:extLst>
          </p:cNvPr>
          <p:cNvSpPr/>
          <p:nvPr/>
        </p:nvSpPr>
        <p:spPr>
          <a:xfrm>
            <a:off x="762529" y="2084076"/>
            <a:ext cx="5445231" cy="2585323"/>
          </a:xfrm>
          <a:prstGeom prst="rect">
            <a:avLst/>
          </a:prstGeom>
        </p:spPr>
        <p:txBody>
          <a:bodyPr wrap="square">
            <a:spAutoFit/>
          </a:bodyPr>
          <a:lstStyle/>
          <a:p>
            <a:pPr>
              <a:defRPr/>
            </a:pPr>
            <a:r>
              <a:rPr lang="en-GB" altLang="es-ES" dirty="0">
                <a:cs typeface="Calibri" panose="020F0502020204030204" pitchFamily="34" charset="0"/>
              </a:rPr>
              <a:t>Il work-life balance è </a:t>
            </a:r>
            <a:r>
              <a:rPr lang="en-GB" altLang="es-ES" dirty="0" err="1">
                <a:cs typeface="Calibri" panose="020F0502020204030204" pitchFamily="34" charset="0"/>
              </a:rPr>
              <a:t>comunemente</a:t>
            </a:r>
            <a:r>
              <a:rPr lang="en-GB" altLang="es-ES" dirty="0">
                <a:cs typeface="Calibri" panose="020F0502020204030204" pitchFamily="34" charset="0"/>
              </a:rPr>
              <a:t> </a:t>
            </a:r>
            <a:r>
              <a:rPr lang="en-GB" altLang="es-ES" dirty="0" err="1">
                <a:cs typeface="Calibri" panose="020F0502020204030204" pitchFamily="34" charset="0"/>
              </a:rPr>
              <a:t>definito</a:t>
            </a:r>
            <a:r>
              <a:rPr lang="en-GB" altLang="es-ES" dirty="0">
                <a:cs typeface="Calibri" panose="020F0502020204030204" pitchFamily="34" charset="0"/>
              </a:rPr>
              <a:t> come la </a:t>
            </a:r>
            <a:r>
              <a:rPr lang="en-GB" altLang="es-ES" b="1" i="1" dirty="0">
                <a:cs typeface="Calibri" panose="020F0502020204030204" pitchFamily="34" charset="0"/>
              </a:rPr>
              <a:t>quantità di tempo </a:t>
            </a:r>
            <a:r>
              <a:rPr lang="en-GB" altLang="es-ES" b="1" i="1" dirty="0" err="1">
                <a:cs typeface="Calibri" panose="020F0502020204030204" pitchFamily="34" charset="0"/>
              </a:rPr>
              <a:t>che</a:t>
            </a:r>
            <a:r>
              <a:rPr lang="en-GB" altLang="es-ES" b="1" i="1" dirty="0">
                <a:cs typeface="Calibri" panose="020F0502020204030204" pitchFamily="34" charset="0"/>
              </a:rPr>
              <a:t> </a:t>
            </a:r>
            <a:r>
              <a:rPr lang="en-GB" altLang="es-ES" b="1" i="1" dirty="0" err="1">
                <a:cs typeface="Calibri" panose="020F0502020204030204" pitchFamily="34" charset="0"/>
              </a:rPr>
              <a:t>dedichiamo</a:t>
            </a:r>
            <a:r>
              <a:rPr lang="en-GB" altLang="es-ES" b="1" i="1" dirty="0">
                <a:cs typeface="Calibri" panose="020F0502020204030204" pitchFamily="34" charset="0"/>
              </a:rPr>
              <a:t> al </a:t>
            </a:r>
            <a:r>
              <a:rPr lang="en-GB" altLang="es-ES" b="1" i="1" dirty="0" err="1">
                <a:cs typeface="Calibri" panose="020F0502020204030204" pitchFamily="34" charset="0"/>
              </a:rPr>
              <a:t>lavoro</a:t>
            </a:r>
            <a:r>
              <a:rPr lang="en-GB" altLang="es-ES" b="1" i="1" dirty="0">
                <a:cs typeface="Calibri" panose="020F0502020204030204" pitchFamily="34" charset="0"/>
              </a:rPr>
              <a:t> rispetto a </a:t>
            </a:r>
            <a:r>
              <a:rPr lang="en-GB" altLang="es-ES" b="1" i="1" dirty="0" err="1">
                <a:cs typeface="Calibri" panose="020F0502020204030204" pitchFamily="34" charset="0"/>
              </a:rPr>
              <a:t>quello</a:t>
            </a:r>
            <a:r>
              <a:rPr lang="en-GB" altLang="es-ES" b="1" i="1" dirty="0">
                <a:cs typeface="Calibri" panose="020F0502020204030204" pitchFamily="34" charset="0"/>
              </a:rPr>
              <a:t> </a:t>
            </a:r>
            <a:r>
              <a:rPr lang="en-GB" altLang="es-ES" b="1" i="1" dirty="0" err="1">
                <a:cs typeface="Calibri" panose="020F0502020204030204" pitchFamily="34" charset="0"/>
              </a:rPr>
              <a:t>che</a:t>
            </a:r>
            <a:r>
              <a:rPr lang="en-GB" altLang="es-ES" b="1" i="1" dirty="0">
                <a:cs typeface="Calibri" panose="020F0502020204030204" pitchFamily="34" charset="0"/>
              </a:rPr>
              <a:t> </a:t>
            </a:r>
            <a:r>
              <a:rPr lang="en-GB" altLang="es-ES" b="1" i="1" dirty="0" err="1">
                <a:cs typeface="Calibri" panose="020F0502020204030204" pitchFamily="34" charset="0"/>
              </a:rPr>
              <a:t>dedichiamo</a:t>
            </a:r>
            <a:r>
              <a:rPr lang="en-GB" altLang="es-ES" b="1" i="1" dirty="0">
                <a:cs typeface="Calibri" panose="020F0502020204030204" pitchFamily="34" charset="0"/>
              </a:rPr>
              <a:t> </a:t>
            </a:r>
            <a:r>
              <a:rPr lang="en-GB" altLang="es-ES" b="1" i="1" dirty="0" err="1">
                <a:cs typeface="Calibri" panose="020F0502020204030204" pitchFamily="34" charset="0"/>
              </a:rPr>
              <a:t>alla</a:t>
            </a:r>
            <a:r>
              <a:rPr lang="en-GB" altLang="es-ES" b="1" i="1" dirty="0">
                <a:cs typeface="Calibri" panose="020F0502020204030204" pitchFamily="34" charset="0"/>
              </a:rPr>
              <a:t> </a:t>
            </a:r>
            <a:r>
              <a:rPr lang="en-GB" altLang="es-ES" b="1" i="1" dirty="0" err="1">
                <a:cs typeface="Calibri" panose="020F0502020204030204" pitchFamily="34" charset="0"/>
              </a:rPr>
              <a:t>famiglia</a:t>
            </a:r>
            <a:r>
              <a:rPr lang="en-GB" altLang="es-ES" b="1" i="1" dirty="0">
                <a:cs typeface="Calibri" panose="020F0502020204030204" pitchFamily="34" charset="0"/>
              </a:rPr>
              <a:t>, alle </a:t>
            </a:r>
            <a:r>
              <a:rPr lang="en-GB" altLang="es-ES" b="1" i="1" dirty="0" err="1">
                <a:cs typeface="Calibri" panose="020F0502020204030204" pitchFamily="34" charset="0"/>
              </a:rPr>
              <a:t>relazioni</a:t>
            </a:r>
            <a:r>
              <a:rPr lang="en-GB" altLang="es-ES" b="1" i="1" dirty="0">
                <a:cs typeface="Calibri" panose="020F0502020204030204" pitchFamily="34" charset="0"/>
              </a:rPr>
              <a:t> </a:t>
            </a:r>
            <a:r>
              <a:rPr lang="en-GB" altLang="es-ES" b="1" i="1" dirty="0" err="1">
                <a:cs typeface="Calibri" panose="020F0502020204030204" pitchFamily="34" charset="0"/>
              </a:rPr>
              <a:t>sociali</a:t>
            </a:r>
            <a:r>
              <a:rPr lang="en-GB" altLang="es-ES" b="1" i="1" dirty="0">
                <a:cs typeface="Calibri" panose="020F0502020204030204" pitchFamily="34" charset="0"/>
              </a:rPr>
              <a:t>, </a:t>
            </a:r>
            <a:r>
              <a:rPr lang="en-GB" altLang="es-ES" b="1" i="1" dirty="0" err="1">
                <a:cs typeface="Calibri" panose="020F0502020204030204" pitchFamily="34" charset="0"/>
              </a:rPr>
              <a:t>alla</a:t>
            </a:r>
            <a:r>
              <a:rPr lang="en-GB" altLang="es-ES" b="1" i="1" dirty="0">
                <a:cs typeface="Calibri" panose="020F0502020204030204" pitchFamily="34" charset="0"/>
              </a:rPr>
              <a:t> salute e in </a:t>
            </a:r>
            <a:r>
              <a:rPr lang="en-GB" altLang="es-ES" b="1" i="1" dirty="0" err="1">
                <a:cs typeface="Calibri" panose="020F0502020204030204" pitchFamily="34" charset="0"/>
              </a:rPr>
              <a:t>generale</a:t>
            </a:r>
            <a:r>
              <a:rPr lang="en-GB" altLang="es-ES" b="1" i="1" dirty="0">
                <a:cs typeface="Calibri" panose="020F0502020204030204" pitchFamily="34" charset="0"/>
              </a:rPr>
              <a:t> al </a:t>
            </a:r>
            <a:r>
              <a:rPr lang="en-GB" altLang="es-ES" b="1" i="1" dirty="0" err="1">
                <a:cs typeface="Calibri" panose="020F0502020204030204" pitchFamily="34" charset="0"/>
              </a:rPr>
              <a:t>perseguimento</a:t>
            </a:r>
            <a:r>
              <a:rPr lang="en-GB" altLang="es-ES" b="1" i="1" dirty="0">
                <a:cs typeface="Calibri" panose="020F0502020204030204" pitchFamily="34" charset="0"/>
              </a:rPr>
              <a:t> </a:t>
            </a:r>
            <a:r>
              <a:rPr lang="en-GB" altLang="es-ES" b="1" i="1" dirty="0" err="1">
                <a:cs typeface="Calibri" panose="020F0502020204030204" pitchFamily="34" charset="0"/>
              </a:rPr>
              <a:t>dei</a:t>
            </a:r>
            <a:r>
              <a:rPr lang="en-GB" altLang="es-ES" b="1" i="1" dirty="0">
                <a:cs typeface="Calibri" panose="020F0502020204030204" pitchFamily="34" charset="0"/>
              </a:rPr>
              <a:t> </a:t>
            </a:r>
            <a:r>
              <a:rPr lang="en-GB" altLang="es-ES" b="1" i="1" dirty="0" err="1">
                <a:cs typeface="Calibri" panose="020F0502020204030204" pitchFamily="34" charset="0"/>
              </a:rPr>
              <a:t>nostri</a:t>
            </a:r>
            <a:r>
              <a:rPr lang="en-GB" altLang="es-ES" b="1" i="1" dirty="0">
                <a:cs typeface="Calibri" panose="020F0502020204030204" pitchFamily="34" charset="0"/>
              </a:rPr>
              <a:t> </a:t>
            </a:r>
            <a:r>
              <a:rPr lang="en-GB" altLang="es-ES" b="1" i="1" dirty="0" err="1">
                <a:cs typeface="Calibri" panose="020F0502020204030204" pitchFamily="34" charset="0"/>
              </a:rPr>
              <a:t>interessi</a:t>
            </a:r>
            <a:r>
              <a:rPr lang="en-GB" altLang="es-ES" b="1" i="1" dirty="0">
                <a:cs typeface="Calibri" panose="020F0502020204030204" pitchFamily="34" charset="0"/>
              </a:rPr>
              <a:t> e </a:t>
            </a:r>
            <a:r>
              <a:rPr lang="en-GB" altLang="es-ES" b="1" i="1" dirty="0" err="1">
                <a:cs typeface="Calibri" panose="020F0502020204030204" pitchFamily="34" charset="0"/>
              </a:rPr>
              <a:t>passioni</a:t>
            </a:r>
            <a:r>
              <a:rPr lang="en-GB" altLang="es-ES" b="1" i="1" dirty="0">
                <a:cs typeface="Calibri" panose="020F0502020204030204" pitchFamily="34" charset="0"/>
              </a:rPr>
              <a:t> </a:t>
            </a:r>
            <a:r>
              <a:rPr lang="en-GB" altLang="es-ES" b="1" i="1" dirty="0" err="1">
                <a:cs typeface="Calibri" panose="020F0502020204030204" pitchFamily="34" charset="0"/>
              </a:rPr>
              <a:t>personali</a:t>
            </a:r>
            <a:r>
              <a:rPr lang="en-GB" altLang="es-ES" b="1" i="1" dirty="0">
                <a:cs typeface="Calibri" panose="020F0502020204030204" pitchFamily="34" charset="0"/>
              </a:rPr>
              <a:t>.</a:t>
            </a:r>
          </a:p>
          <a:p>
            <a:pPr>
              <a:defRPr/>
            </a:pPr>
            <a:endParaRPr lang="en-GB" altLang="es-ES" dirty="0">
              <a:cs typeface="Calibri" panose="020F0502020204030204" pitchFamily="34" charset="0"/>
            </a:endParaRPr>
          </a:p>
          <a:p>
            <a:pPr>
              <a:defRPr/>
            </a:pPr>
            <a:r>
              <a:rPr lang="en-GB" altLang="es-ES" dirty="0">
                <a:cs typeface="Calibri" panose="020F0502020204030204" pitchFamily="34" charset="0"/>
              </a:rPr>
              <a:t>In </a:t>
            </a:r>
            <a:r>
              <a:rPr lang="en-GB" altLang="es-ES" dirty="0" err="1">
                <a:cs typeface="Calibri" panose="020F0502020204030204" pitchFamily="34" charset="0"/>
              </a:rPr>
              <a:t>altre</a:t>
            </a:r>
            <a:r>
              <a:rPr lang="en-GB" altLang="es-ES" dirty="0">
                <a:cs typeface="Calibri" panose="020F0502020204030204" pitchFamily="34" charset="0"/>
              </a:rPr>
              <a:t> parole, </a:t>
            </a:r>
            <a:r>
              <a:rPr lang="en-GB" altLang="es-ES" dirty="0" err="1">
                <a:cs typeface="Calibri" panose="020F0502020204030204" pitchFamily="34" charset="0"/>
              </a:rPr>
              <a:t>si</a:t>
            </a:r>
            <a:r>
              <a:rPr lang="en-GB" altLang="es-ES" dirty="0">
                <a:cs typeface="Calibri" panose="020F0502020204030204" pitchFamily="34" charset="0"/>
              </a:rPr>
              <a:t> </a:t>
            </a:r>
            <a:r>
              <a:rPr lang="en-GB" altLang="es-ES" dirty="0" err="1">
                <a:cs typeface="Calibri" panose="020F0502020204030204" pitchFamily="34" charset="0"/>
              </a:rPr>
              <a:t>riferisce</a:t>
            </a:r>
            <a:r>
              <a:rPr lang="en-GB" altLang="es-ES" dirty="0">
                <a:cs typeface="Calibri" panose="020F0502020204030204" pitchFamily="34" charset="0"/>
              </a:rPr>
              <a:t> </a:t>
            </a:r>
            <a:r>
              <a:rPr lang="en-GB" altLang="es-ES" dirty="0" err="1">
                <a:cs typeface="Calibri" panose="020F0502020204030204" pitchFamily="34" charset="0"/>
              </a:rPr>
              <a:t>alla</a:t>
            </a:r>
            <a:r>
              <a:rPr lang="en-GB" altLang="es-ES" dirty="0">
                <a:cs typeface="Calibri" panose="020F0502020204030204" pitchFamily="34" charset="0"/>
              </a:rPr>
              <a:t> nostra </a:t>
            </a:r>
            <a:r>
              <a:rPr lang="en-GB" altLang="es-ES" dirty="0" err="1">
                <a:cs typeface="Calibri" panose="020F0502020204030204" pitchFamily="34" charset="0"/>
              </a:rPr>
              <a:t>abilità</a:t>
            </a:r>
            <a:r>
              <a:rPr lang="en-GB" altLang="es-ES" dirty="0">
                <a:cs typeface="Calibri" panose="020F0502020204030204" pitchFamily="34" charset="0"/>
              </a:rPr>
              <a:t> di </a:t>
            </a:r>
            <a:r>
              <a:rPr lang="en-GB" altLang="es-ES" dirty="0" err="1">
                <a:cs typeface="Calibri" panose="020F0502020204030204" pitchFamily="34" charset="0"/>
              </a:rPr>
              <a:t>bilanciare</a:t>
            </a:r>
            <a:r>
              <a:rPr lang="en-GB" altLang="es-ES" dirty="0">
                <a:cs typeface="Calibri" panose="020F0502020204030204" pitchFamily="34" charset="0"/>
              </a:rPr>
              <a:t> la </a:t>
            </a:r>
            <a:r>
              <a:rPr lang="en-GB" altLang="es-ES" dirty="0" err="1">
                <a:cs typeface="Calibri" panose="020F0502020204030204" pitchFamily="34" charset="0"/>
              </a:rPr>
              <a:t>sfera</a:t>
            </a:r>
            <a:r>
              <a:rPr lang="en-GB" altLang="es-ES" dirty="0">
                <a:cs typeface="Calibri" panose="020F0502020204030204" pitchFamily="34" charset="0"/>
              </a:rPr>
              <a:t> </a:t>
            </a:r>
            <a:r>
              <a:rPr lang="en-GB" altLang="es-ES" dirty="0" err="1">
                <a:cs typeface="Calibri" panose="020F0502020204030204" pitchFamily="34" charset="0"/>
              </a:rPr>
              <a:t>personale</a:t>
            </a:r>
            <a:r>
              <a:rPr lang="en-GB" altLang="es-ES" dirty="0">
                <a:cs typeface="Calibri" panose="020F0502020204030204" pitchFamily="34" charset="0"/>
              </a:rPr>
              <a:t> con </a:t>
            </a:r>
            <a:r>
              <a:rPr lang="en-GB" altLang="es-ES" dirty="0" err="1">
                <a:cs typeface="Calibri" panose="020F0502020204030204" pitchFamily="34" charset="0"/>
              </a:rPr>
              <a:t>quella</a:t>
            </a:r>
            <a:r>
              <a:rPr lang="en-GB" altLang="es-ES" dirty="0">
                <a:cs typeface="Calibri" panose="020F0502020204030204" pitchFamily="34" charset="0"/>
              </a:rPr>
              <a:t> </a:t>
            </a:r>
            <a:r>
              <a:rPr lang="en-GB" altLang="es-ES" dirty="0" err="1">
                <a:cs typeface="Calibri" panose="020F0502020204030204" pitchFamily="34" charset="0"/>
              </a:rPr>
              <a:t>lavorativa</a:t>
            </a:r>
            <a:r>
              <a:rPr lang="en-GB" altLang="es-ES" dirty="0">
                <a:cs typeface="Calibri" panose="020F0502020204030204" pitchFamily="34" charset="0"/>
              </a:rPr>
              <a:t>, </a:t>
            </a:r>
            <a:r>
              <a:rPr lang="en-GB" altLang="es-ES" dirty="0" err="1">
                <a:cs typeface="Calibri" panose="020F0502020204030204" pitchFamily="34" charset="0"/>
              </a:rPr>
              <a:t>mantenendo</a:t>
            </a:r>
            <a:r>
              <a:rPr lang="en-GB" altLang="es-ES" dirty="0">
                <a:cs typeface="Calibri" panose="020F0502020204030204" pitchFamily="34" charset="0"/>
              </a:rPr>
              <a:t> uno stile di vita </a:t>
            </a:r>
            <a:r>
              <a:rPr lang="en-GB" altLang="es-ES" dirty="0" err="1">
                <a:cs typeface="Calibri" panose="020F0502020204030204" pitchFamily="34" charset="0"/>
              </a:rPr>
              <a:t>equilibrato</a:t>
            </a:r>
            <a:r>
              <a:rPr lang="en-GB" altLang="es-ES" dirty="0">
                <a:cs typeface="Calibri" panose="020F0502020204030204" pitchFamily="34" charset="0"/>
              </a:rPr>
              <a:t> e in salute.</a:t>
            </a: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2" name="Immagine 11">
            <a:extLst>
              <a:ext uri="{FF2B5EF4-FFF2-40B4-BE49-F238E27FC236}">
                <a16:creationId xmlns:a16="http://schemas.microsoft.com/office/drawing/2014/main" id="{710AC92E-4B86-FA4C-2092-09670F50A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947" y="1647053"/>
            <a:ext cx="5025813" cy="3769360"/>
          </a:xfrm>
          <a:prstGeom prst="rect">
            <a:avLst/>
          </a:prstGeom>
        </p:spPr>
      </p:pic>
    </p:spTree>
    <p:extLst>
      <p:ext uri="{BB962C8B-B14F-4D97-AF65-F5344CB8AC3E}">
        <p14:creationId xmlns:p14="http://schemas.microsoft.com/office/powerpoint/2010/main" val="361203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8" y="579940"/>
            <a:ext cx="8828511"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1: I </a:t>
            </a:r>
            <a:r>
              <a:rPr lang="en-US" sz="3600" b="1" dirty="0" err="1">
                <a:solidFill>
                  <a:srgbClr val="FAB632"/>
                </a:solidFill>
                <a:ea typeface="Nunito Bold" charset="0"/>
                <a:cs typeface="Arima Madurai Semi" pitchFamily="2" charset="77"/>
              </a:rPr>
              <a:t>concetti</a:t>
            </a:r>
            <a:r>
              <a:rPr lang="en-US" sz="3600" b="1" dirty="0">
                <a:solidFill>
                  <a:srgbClr val="FAB632"/>
                </a:solidFill>
                <a:ea typeface="Nunito Bold" charset="0"/>
                <a:cs typeface="Arima Madurai Semi" pitchFamily="2" charset="77"/>
              </a:rPr>
              <a:t> base del work-life balance</a:t>
            </a: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Sezione 2: Perché è importante...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2" name="Rectángulo 7">
            <a:extLst>
              <a:ext uri="{FF2B5EF4-FFF2-40B4-BE49-F238E27FC236}">
                <a16:creationId xmlns:a16="http://schemas.microsoft.com/office/drawing/2014/main" id="{7F8386CF-8759-BD52-E615-934B9FC7E025}"/>
              </a:ext>
            </a:extLst>
          </p:cNvPr>
          <p:cNvSpPr/>
          <p:nvPr/>
        </p:nvSpPr>
        <p:spPr>
          <a:xfrm>
            <a:off x="5039887" y="3677509"/>
            <a:ext cx="5445231" cy="1477328"/>
          </a:xfrm>
          <a:prstGeom prst="rect">
            <a:avLst/>
          </a:prstGeom>
        </p:spPr>
        <p:txBody>
          <a:bodyPr wrap="square">
            <a:spAutoFit/>
          </a:bodyPr>
          <a:lstStyle/>
          <a:p>
            <a:pPr>
              <a:defRPr/>
            </a:pPr>
            <a:r>
              <a:rPr lang="en-GB" altLang="es-ES" dirty="0" err="1">
                <a:cs typeface="Calibri" panose="020F0502020204030204" pitchFamily="34" charset="0"/>
              </a:rPr>
              <a:t>Studi</a:t>
            </a:r>
            <a:r>
              <a:rPr lang="en-GB" altLang="es-ES" dirty="0">
                <a:cs typeface="Calibri" panose="020F0502020204030204" pitchFamily="34" charset="0"/>
              </a:rPr>
              <a:t> </a:t>
            </a:r>
            <a:r>
              <a:rPr lang="en-GB" altLang="es-ES" dirty="0" err="1">
                <a:cs typeface="Calibri" panose="020F0502020204030204" pitchFamily="34" charset="0"/>
              </a:rPr>
              <a:t>scientifici</a:t>
            </a:r>
            <a:r>
              <a:rPr lang="en-GB" altLang="es-ES" dirty="0">
                <a:cs typeface="Calibri" panose="020F0502020204030204" pitchFamily="34" charset="0"/>
              </a:rPr>
              <a:t> </a:t>
            </a:r>
            <a:r>
              <a:rPr lang="en-GB" altLang="es-ES" dirty="0" err="1">
                <a:cs typeface="Calibri" panose="020F0502020204030204" pitchFamily="34" charset="0"/>
              </a:rPr>
              <a:t>dimostrano</a:t>
            </a:r>
            <a:r>
              <a:rPr lang="en-GB" altLang="es-ES" dirty="0">
                <a:cs typeface="Calibri" panose="020F0502020204030204" pitchFamily="34" charset="0"/>
              </a:rPr>
              <a:t> </a:t>
            </a:r>
            <a:r>
              <a:rPr lang="en-GB" altLang="es-ES" dirty="0" err="1">
                <a:cs typeface="Calibri" panose="020F0502020204030204" pitchFamily="34" charset="0"/>
              </a:rPr>
              <a:t>che</a:t>
            </a:r>
            <a:r>
              <a:rPr lang="en-GB" altLang="es-ES" dirty="0">
                <a:cs typeface="Calibri" panose="020F0502020204030204" pitchFamily="34" charset="0"/>
              </a:rPr>
              <a:t> </a:t>
            </a:r>
            <a:r>
              <a:rPr lang="en-GB" altLang="es-ES" b="1" dirty="0" err="1">
                <a:cs typeface="Calibri" panose="020F0502020204030204" pitchFamily="34" charset="0"/>
              </a:rPr>
              <a:t>avere</a:t>
            </a:r>
            <a:r>
              <a:rPr lang="en-GB" altLang="es-ES" b="1" dirty="0">
                <a:cs typeface="Calibri" panose="020F0502020204030204" pitchFamily="34" charset="0"/>
              </a:rPr>
              <a:t> un work-life balance </a:t>
            </a:r>
            <a:r>
              <a:rPr lang="en-GB" altLang="es-ES" b="1" dirty="0" err="1">
                <a:cs typeface="Calibri" panose="020F0502020204030204" pitchFamily="34" charset="0"/>
              </a:rPr>
              <a:t>salutare</a:t>
            </a:r>
            <a:r>
              <a:rPr lang="en-GB" altLang="es-ES" b="1" dirty="0">
                <a:cs typeface="Calibri" panose="020F0502020204030204" pitchFamily="34" charset="0"/>
              </a:rPr>
              <a:t> è </a:t>
            </a:r>
            <a:r>
              <a:rPr lang="en-GB" altLang="es-ES" b="1" dirty="0" err="1">
                <a:cs typeface="Calibri" panose="020F0502020204030204" pitchFamily="34" charset="0"/>
              </a:rPr>
              <a:t>cruciale</a:t>
            </a:r>
            <a:r>
              <a:rPr lang="en-GB" altLang="es-ES" b="1" dirty="0">
                <a:cs typeface="Calibri" panose="020F0502020204030204" pitchFamily="34" charset="0"/>
              </a:rPr>
              <a:t> per </a:t>
            </a:r>
            <a:r>
              <a:rPr lang="en-GB" altLang="es-ES" b="1" dirty="0" err="1">
                <a:cs typeface="Calibri" panose="020F0502020204030204" pitchFamily="34" charset="0"/>
              </a:rPr>
              <a:t>mantenere</a:t>
            </a:r>
            <a:r>
              <a:rPr lang="en-GB" altLang="es-ES" b="1" dirty="0">
                <a:cs typeface="Calibri" panose="020F0502020204030204" pitchFamily="34" charset="0"/>
              </a:rPr>
              <a:t> un </a:t>
            </a:r>
            <a:r>
              <a:rPr lang="en-GB" altLang="es-ES" b="1" dirty="0" err="1">
                <a:cs typeface="Calibri" panose="020F0502020204030204" pitchFamily="34" charset="0"/>
              </a:rPr>
              <a:t>buon</a:t>
            </a:r>
            <a:r>
              <a:rPr lang="en-GB" altLang="es-ES" b="1" dirty="0">
                <a:cs typeface="Calibri" panose="020F0502020204030204" pitchFamily="34" charset="0"/>
              </a:rPr>
              <a:t> </a:t>
            </a:r>
            <a:r>
              <a:rPr lang="en-GB" altLang="es-ES" b="1" dirty="0" err="1">
                <a:cs typeface="Calibri" panose="020F0502020204030204" pitchFamily="34" charset="0"/>
              </a:rPr>
              <a:t>livello</a:t>
            </a:r>
            <a:r>
              <a:rPr lang="en-GB" altLang="es-ES" b="1" dirty="0">
                <a:cs typeface="Calibri" panose="020F0502020204030204" pitchFamily="34" charset="0"/>
              </a:rPr>
              <a:t> di </a:t>
            </a:r>
            <a:r>
              <a:rPr lang="en-GB" altLang="es-ES" b="1" dirty="0" err="1">
                <a:cs typeface="Calibri" panose="020F0502020204030204" pitchFamily="34" charset="0"/>
              </a:rPr>
              <a:t>benessere</a:t>
            </a:r>
            <a:r>
              <a:rPr lang="en-GB" altLang="es-ES" b="1" dirty="0">
                <a:cs typeface="Calibri" panose="020F0502020204030204" pitchFamily="34" charset="0"/>
              </a:rPr>
              <a:t> </a:t>
            </a:r>
            <a:r>
              <a:rPr lang="en-GB" altLang="es-ES" b="1" dirty="0" err="1">
                <a:cs typeface="Calibri" panose="020F0502020204030204" pitchFamily="34" charset="0"/>
              </a:rPr>
              <a:t>fisico</a:t>
            </a:r>
            <a:r>
              <a:rPr lang="en-GB" altLang="es-ES" b="1" dirty="0">
                <a:cs typeface="Calibri" panose="020F0502020204030204" pitchFamily="34" charset="0"/>
              </a:rPr>
              <a:t>, </a:t>
            </a:r>
            <a:r>
              <a:rPr lang="en-GB" altLang="es-ES" b="1" dirty="0" err="1">
                <a:cs typeface="Calibri" panose="020F0502020204030204" pitchFamily="34" charset="0"/>
              </a:rPr>
              <a:t>emotivo</a:t>
            </a:r>
            <a:r>
              <a:rPr lang="en-GB" altLang="es-ES" b="1" dirty="0">
                <a:cs typeface="Calibri" panose="020F0502020204030204" pitchFamily="34" charset="0"/>
              </a:rPr>
              <a:t> e </a:t>
            </a:r>
            <a:r>
              <a:rPr lang="en-GB" altLang="es-ES" b="1" dirty="0" err="1">
                <a:cs typeface="Calibri" panose="020F0502020204030204" pitchFamily="34" charset="0"/>
              </a:rPr>
              <a:t>mentale</a:t>
            </a:r>
            <a:r>
              <a:rPr lang="en-GB" altLang="es-ES" b="1" dirty="0">
                <a:cs typeface="Calibri" panose="020F0502020204030204" pitchFamily="34" charset="0"/>
              </a:rPr>
              <a:t>, </a:t>
            </a:r>
            <a:r>
              <a:rPr lang="en-GB" altLang="es-ES" dirty="0" err="1">
                <a:cs typeface="Calibri" panose="020F0502020204030204" pitchFamily="34" charset="0"/>
              </a:rPr>
              <a:t>ridurre</a:t>
            </a:r>
            <a:r>
              <a:rPr lang="en-GB" altLang="es-ES" dirty="0">
                <a:cs typeface="Calibri" panose="020F0502020204030204" pitchFamily="34" charset="0"/>
              </a:rPr>
              <a:t> lo stress e </a:t>
            </a:r>
            <a:r>
              <a:rPr lang="en-GB" altLang="es-ES" dirty="0" err="1">
                <a:cs typeface="Calibri" panose="020F0502020204030204" pitchFamily="34" charset="0"/>
              </a:rPr>
              <a:t>allo</a:t>
            </a:r>
            <a:r>
              <a:rPr lang="en-GB" altLang="es-ES" dirty="0">
                <a:cs typeface="Calibri" panose="020F0502020204030204" pitchFamily="34" charset="0"/>
              </a:rPr>
              <a:t> </a:t>
            </a:r>
            <a:r>
              <a:rPr lang="en-GB" altLang="es-ES" dirty="0" err="1">
                <a:cs typeface="Calibri" panose="020F0502020204030204" pitchFamily="34" charset="0"/>
              </a:rPr>
              <a:t>stesso</a:t>
            </a:r>
            <a:r>
              <a:rPr lang="en-GB" altLang="es-ES" dirty="0">
                <a:cs typeface="Calibri" panose="020F0502020204030204" pitchFamily="34" charset="0"/>
              </a:rPr>
              <a:t> tempo </a:t>
            </a:r>
            <a:r>
              <a:rPr lang="en-GB" altLang="es-ES" dirty="0" err="1">
                <a:cs typeface="Calibri" panose="020F0502020204030204" pitchFamily="34" charset="0"/>
              </a:rPr>
              <a:t>aumentare</a:t>
            </a:r>
            <a:r>
              <a:rPr lang="en-GB" altLang="es-ES" dirty="0">
                <a:cs typeface="Calibri" panose="020F0502020204030204" pitchFamily="34" charset="0"/>
              </a:rPr>
              <a:t> il proprio </a:t>
            </a:r>
            <a:r>
              <a:rPr lang="en-GB" altLang="es-ES" dirty="0" err="1">
                <a:cs typeface="Calibri" panose="020F0502020204030204" pitchFamily="34" charset="0"/>
              </a:rPr>
              <a:t>livello</a:t>
            </a:r>
            <a:r>
              <a:rPr lang="en-GB" altLang="es-ES" dirty="0">
                <a:cs typeface="Calibri" panose="020F0502020204030204" pitchFamily="34" charset="0"/>
              </a:rPr>
              <a:t> di </a:t>
            </a:r>
            <a:r>
              <a:rPr lang="en-GB" altLang="es-ES" dirty="0" err="1">
                <a:cs typeface="Calibri" panose="020F0502020204030204" pitchFamily="34" charset="0"/>
              </a:rPr>
              <a:t>produttività</a:t>
            </a:r>
            <a:r>
              <a:rPr lang="en-GB" altLang="es-ES" dirty="0">
                <a:cs typeface="Calibri" panose="020F0502020204030204" pitchFamily="34" charset="0"/>
              </a:rPr>
              <a:t>.</a:t>
            </a:r>
          </a:p>
        </p:txBody>
      </p:sp>
      <p:sp>
        <p:nvSpPr>
          <p:cNvPr id="3" name="Rectángulo 7">
            <a:extLst>
              <a:ext uri="{FF2B5EF4-FFF2-40B4-BE49-F238E27FC236}">
                <a16:creationId xmlns:a16="http://schemas.microsoft.com/office/drawing/2014/main" id="{83ECF415-6163-09AA-08DD-DA7342E1DC3A}"/>
              </a:ext>
            </a:extLst>
          </p:cNvPr>
          <p:cNvSpPr/>
          <p:nvPr/>
        </p:nvSpPr>
        <p:spPr>
          <a:xfrm>
            <a:off x="5039888" y="1953950"/>
            <a:ext cx="5445231" cy="1477328"/>
          </a:xfrm>
          <a:prstGeom prst="rect">
            <a:avLst/>
          </a:prstGeom>
        </p:spPr>
        <p:txBody>
          <a:bodyPr wrap="square">
            <a:spAutoFit/>
          </a:bodyPr>
          <a:lstStyle/>
          <a:p>
            <a:pPr>
              <a:defRPr/>
            </a:pPr>
            <a:r>
              <a:rPr lang="en-GB" altLang="es-ES" dirty="0" err="1">
                <a:cs typeface="Calibri" panose="020F0502020204030204" pitchFamily="34" charset="0"/>
              </a:rPr>
              <a:t>Negli</a:t>
            </a:r>
            <a:r>
              <a:rPr lang="en-GB" altLang="es-ES" dirty="0">
                <a:cs typeface="Calibri" panose="020F0502020204030204" pitchFamily="34" charset="0"/>
              </a:rPr>
              <a:t> </a:t>
            </a:r>
            <a:r>
              <a:rPr lang="en-GB" altLang="es-ES" dirty="0" err="1">
                <a:cs typeface="Calibri" panose="020F0502020204030204" pitchFamily="34" charset="0"/>
              </a:rPr>
              <a:t>ultimi</a:t>
            </a:r>
            <a:r>
              <a:rPr lang="en-GB" altLang="es-ES" dirty="0">
                <a:cs typeface="Calibri" panose="020F0502020204030204" pitchFamily="34" charset="0"/>
              </a:rPr>
              <a:t> tempi, il </a:t>
            </a:r>
            <a:r>
              <a:rPr lang="en-GB" altLang="es-ES" dirty="0" err="1">
                <a:cs typeface="Calibri" panose="020F0502020204030204" pitchFamily="34" charset="0"/>
              </a:rPr>
              <a:t>tema</a:t>
            </a:r>
            <a:r>
              <a:rPr lang="en-GB" altLang="es-ES" dirty="0">
                <a:cs typeface="Calibri" panose="020F0502020204030204" pitchFamily="34" charset="0"/>
              </a:rPr>
              <a:t> del work-life balance è </a:t>
            </a:r>
            <a:r>
              <a:rPr lang="en-GB" altLang="es-ES" dirty="0" err="1">
                <a:cs typeface="Calibri" panose="020F0502020204030204" pitchFamily="34" charset="0"/>
              </a:rPr>
              <a:t>diventato</a:t>
            </a:r>
            <a:r>
              <a:rPr lang="en-GB" altLang="es-ES" dirty="0">
                <a:cs typeface="Calibri" panose="020F0502020204030204" pitchFamily="34" charset="0"/>
              </a:rPr>
              <a:t> </a:t>
            </a:r>
            <a:r>
              <a:rPr lang="en-GB" altLang="es-ES" dirty="0" err="1">
                <a:cs typeface="Calibri" panose="020F0502020204030204" pitchFamily="34" charset="0"/>
              </a:rPr>
              <a:t>più</a:t>
            </a:r>
            <a:r>
              <a:rPr lang="en-GB" altLang="es-ES" dirty="0">
                <a:cs typeface="Calibri" panose="020F0502020204030204" pitchFamily="34" charset="0"/>
              </a:rPr>
              <a:t> </a:t>
            </a:r>
            <a:r>
              <a:rPr lang="en-GB" altLang="es-ES" dirty="0" err="1">
                <a:cs typeface="Calibri" panose="020F0502020204030204" pitchFamily="34" charset="0"/>
              </a:rPr>
              <a:t>popolare</a:t>
            </a:r>
            <a:r>
              <a:rPr lang="en-GB" altLang="es-ES" dirty="0">
                <a:cs typeface="Calibri" panose="020F0502020204030204" pitchFamily="34" charset="0"/>
              </a:rPr>
              <a:t> a causa </a:t>
            </a:r>
            <a:r>
              <a:rPr lang="en-GB" altLang="es-ES" dirty="0" err="1">
                <a:cs typeface="Calibri" panose="020F0502020204030204" pitchFamily="34" charset="0"/>
              </a:rPr>
              <a:t>dell’insorgenza</a:t>
            </a:r>
            <a:r>
              <a:rPr lang="en-GB" altLang="es-ES" dirty="0">
                <a:cs typeface="Calibri" panose="020F0502020204030204" pitchFamily="34" charset="0"/>
              </a:rPr>
              <a:t> del Covid-19 e la </a:t>
            </a:r>
            <a:r>
              <a:rPr lang="en-GB" altLang="es-ES" dirty="0" err="1">
                <a:cs typeface="Calibri" panose="020F0502020204030204" pitchFamily="34" charset="0"/>
              </a:rPr>
              <a:t>necessità</a:t>
            </a:r>
            <a:r>
              <a:rPr lang="en-GB" altLang="es-ES" dirty="0">
                <a:cs typeface="Calibri" panose="020F0502020204030204" pitchFamily="34" charset="0"/>
              </a:rPr>
              <a:t> di </a:t>
            </a:r>
            <a:r>
              <a:rPr lang="en-GB" altLang="es-ES" dirty="0" err="1">
                <a:cs typeface="Calibri" panose="020F0502020204030204" pitchFamily="34" charset="0"/>
              </a:rPr>
              <a:t>lavorare</a:t>
            </a:r>
            <a:r>
              <a:rPr lang="en-GB" altLang="es-ES" dirty="0">
                <a:cs typeface="Calibri" panose="020F0502020204030204" pitchFamily="34" charset="0"/>
              </a:rPr>
              <a:t> da casa (</a:t>
            </a:r>
            <a:r>
              <a:rPr lang="en-GB" altLang="es-ES" i="1" dirty="0" err="1">
                <a:cs typeface="Calibri" panose="020F0502020204030204" pitchFamily="34" charset="0"/>
              </a:rPr>
              <a:t>smartworking</a:t>
            </a:r>
            <a:r>
              <a:rPr lang="en-GB" altLang="es-ES" dirty="0">
                <a:cs typeface="Calibri" panose="020F0502020204030204" pitchFamily="34" charset="0"/>
              </a:rPr>
              <a:t>). Di </a:t>
            </a:r>
            <a:r>
              <a:rPr lang="en-GB" altLang="es-ES" dirty="0" err="1">
                <a:cs typeface="Calibri" panose="020F0502020204030204" pitchFamily="34" charset="0"/>
              </a:rPr>
              <a:t>fatto</a:t>
            </a:r>
            <a:r>
              <a:rPr lang="en-GB" altLang="es-ES" dirty="0">
                <a:cs typeface="Calibri" panose="020F0502020204030204" pitchFamily="34" charset="0"/>
              </a:rPr>
              <a:t> </a:t>
            </a:r>
            <a:r>
              <a:rPr lang="en-GB" altLang="es-ES" dirty="0" err="1">
                <a:cs typeface="Calibri" panose="020F0502020204030204" pitchFamily="34" charset="0"/>
              </a:rPr>
              <a:t>ciò</a:t>
            </a:r>
            <a:r>
              <a:rPr lang="en-GB" altLang="es-ES" dirty="0">
                <a:cs typeface="Calibri" panose="020F0502020204030204" pitchFamily="34" charset="0"/>
              </a:rPr>
              <a:t> ha </a:t>
            </a:r>
            <a:r>
              <a:rPr lang="en-GB" altLang="es-ES" dirty="0" err="1">
                <a:cs typeface="Calibri" panose="020F0502020204030204" pitchFamily="34" charset="0"/>
              </a:rPr>
              <a:t>reso</a:t>
            </a:r>
            <a:r>
              <a:rPr lang="en-GB" altLang="es-ES" dirty="0">
                <a:cs typeface="Calibri" panose="020F0502020204030204" pitchFamily="34" charset="0"/>
              </a:rPr>
              <a:t> </a:t>
            </a:r>
            <a:r>
              <a:rPr lang="en-GB" altLang="es-ES" dirty="0" err="1">
                <a:cs typeface="Calibri" panose="020F0502020204030204" pitchFamily="34" charset="0"/>
              </a:rPr>
              <a:t>i</a:t>
            </a:r>
            <a:r>
              <a:rPr lang="en-GB" altLang="es-ES" dirty="0">
                <a:cs typeface="Calibri" panose="020F0502020204030204" pitchFamily="34" charset="0"/>
              </a:rPr>
              <a:t> confine </a:t>
            </a:r>
            <a:r>
              <a:rPr lang="en-GB" altLang="es-ES" dirty="0" err="1">
                <a:cs typeface="Calibri" panose="020F0502020204030204" pitchFamily="34" charset="0"/>
              </a:rPr>
              <a:t>tra</a:t>
            </a:r>
            <a:r>
              <a:rPr lang="en-GB" altLang="es-ES" dirty="0">
                <a:cs typeface="Calibri" panose="020F0502020204030204" pitchFamily="34" charset="0"/>
              </a:rPr>
              <a:t> la vita </a:t>
            </a:r>
            <a:r>
              <a:rPr lang="en-GB" altLang="es-ES" dirty="0" err="1">
                <a:cs typeface="Calibri" panose="020F0502020204030204" pitchFamily="34" charset="0"/>
              </a:rPr>
              <a:t>privata</a:t>
            </a:r>
            <a:r>
              <a:rPr lang="en-GB" altLang="es-ES" dirty="0">
                <a:cs typeface="Calibri" panose="020F0502020204030204" pitchFamily="34" charset="0"/>
              </a:rPr>
              <a:t> e </a:t>
            </a:r>
            <a:r>
              <a:rPr lang="en-GB" altLang="es-ES" dirty="0" err="1">
                <a:cs typeface="Calibri" panose="020F0502020204030204" pitchFamily="34" charset="0"/>
              </a:rPr>
              <a:t>quella</a:t>
            </a:r>
            <a:r>
              <a:rPr lang="en-GB" altLang="es-ES" dirty="0">
                <a:cs typeface="Calibri" panose="020F0502020204030204" pitchFamily="34" charset="0"/>
              </a:rPr>
              <a:t> </a:t>
            </a:r>
            <a:r>
              <a:rPr lang="en-GB" altLang="es-ES" dirty="0" err="1">
                <a:cs typeface="Calibri" panose="020F0502020204030204" pitchFamily="34" charset="0"/>
              </a:rPr>
              <a:t>lavorativa</a:t>
            </a:r>
            <a:r>
              <a:rPr lang="en-GB" altLang="es-ES" dirty="0">
                <a:cs typeface="Calibri" panose="020F0502020204030204" pitchFamily="34" charset="0"/>
              </a:rPr>
              <a:t> </a:t>
            </a:r>
            <a:r>
              <a:rPr lang="en-GB" altLang="es-ES" dirty="0" err="1">
                <a:cs typeface="Calibri" panose="020F0502020204030204" pitchFamily="34" charset="0"/>
              </a:rPr>
              <a:t>più</a:t>
            </a:r>
            <a:r>
              <a:rPr lang="en-GB" altLang="es-ES" dirty="0">
                <a:cs typeface="Calibri" panose="020F0502020204030204" pitchFamily="34" charset="0"/>
              </a:rPr>
              <a:t> </a:t>
            </a:r>
            <a:r>
              <a:rPr lang="en-GB" altLang="es-ES" dirty="0" err="1">
                <a:cs typeface="Calibri" panose="020F0502020204030204" pitchFamily="34" charset="0"/>
              </a:rPr>
              <a:t>labili</a:t>
            </a:r>
            <a:r>
              <a:rPr lang="en-GB" altLang="es-ES" dirty="0">
                <a:cs typeface="Calibri" panose="020F0502020204030204" pitchFamily="34" charset="0"/>
              </a:rPr>
              <a:t> e </a:t>
            </a:r>
            <a:r>
              <a:rPr lang="en-GB" altLang="es-ES" dirty="0" err="1">
                <a:cs typeface="Calibri" panose="020F0502020204030204" pitchFamily="34" charset="0"/>
              </a:rPr>
              <a:t>confusi</a:t>
            </a:r>
            <a:r>
              <a:rPr lang="en-GB" altLang="es-ES" dirty="0">
                <a:cs typeface="Calibri" panose="020F0502020204030204" pitchFamily="34" charset="0"/>
              </a:rPr>
              <a:t>.</a:t>
            </a:r>
          </a:p>
        </p:txBody>
      </p:sp>
      <p:pic>
        <p:nvPicPr>
          <p:cNvPr id="11" name="Immagine 10" descr="Immagine che contiene testo, grafica vettoriale&#10;&#10;Descrizione generata automaticamente">
            <a:extLst>
              <a:ext uri="{FF2B5EF4-FFF2-40B4-BE49-F238E27FC236}">
                <a16:creationId xmlns:a16="http://schemas.microsoft.com/office/drawing/2014/main" id="{78922F80-9D59-E275-97EF-7A8B6A93D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53" y="1790385"/>
            <a:ext cx="4369640" cy="3277230"/>
          </a:xfrm>
          <a:prstGeom prst="rect">
            <a:avLst/>
          </a:prstGeom>
        </p:spPr>
      </p:pic>
    </p:spTree>
    <p:extLst>
      <p:ext uri="{BB962C8B-B14F-4D97-AF65-F5344CB8AC3E}">
        <p14:creationId xmlns:p14="http://schemas.microsoft.com/office/powerpoint/2010/main" val="292492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8" y="579940"/>
            <a:ext cx="8747231"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1: I </a:t>
            </a:r>
            <a:r>
              <a:rPr lang="en-US" sz="3600" b="1" dirty="0" err="1">
                <a:solidFill>
                  <a:srgbClr val="FAB632"/>
                </a:solidFill>
                <a:ea typeface="Nunito Bold" charset="0"/>
                <a:cs typeface="Arima Madurai Semi" pitchFamily="2" charset="77"/>
              </a:rPr>
              <a:t>concetti</a:t>
            </a:r>
            <a:r>
              <a:rPr lang="en-US" sz="3600" b="1" dirty="0">
                <a:solidFill>
                  <a:srgbClr val="FAB632"/>
                </a:solidFill>
                <a:ea typeface="Nunito Bold" charset="0"/>
                <a:cs typeface="Arima Madurai Semi" pitchFamily="2" charset="77"/>
              </a:rPr>
              <a:t> base del work-life balance </a:t>
            </a: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Sezione 2: Perché è importante...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 name="Rectángulo 7">
            <a:extLst>
              <a:ext uri="{FF2B5EF4-FFF2-40B4-BE49-F238E27FC236}">
                <a16:creationId xmlns:a16="http://schemas.microsoft.com/office/drawing/2014/main" id="{83ECF415-6163-09AA-08DD-DA7342E1DC3A}"/>
              </a:ext>
            </a:extLst>
          </p:cNvPr>
          <p:cNvSpPr/>
          <p:nvPr/>
        </p:nvSpPr>
        <p:spPr>
          <a:xfrm>
            <a:off x="762528" y="1873278"/>
            <a:ext cx="5445231" cy="3693319"/>
          </a:xfrm>
          <a:prstGeom prst="rect">
            <a:avLst/>
          </a:prstGeom>
        </p:spPr>
        <p:txBody>
          <a:bodyPr wrap="square">
            <a:spAutoFit/>
          </a:bodyPr>
          <a:lstStyle/>
          <a:p>
            <a:pPr algn="just" rtl="0">
              <a:spcBef>
                <a:spcPts val="0"/>
              </a:spcBef>
              <a:spcAft>
                <a:spcPts val="0"/>
              </a:spcAft>
            </a:pPr>
            <a:r>
              <a:rPr lang="en-US" sz="1800" b="0" i="0" u="none" strike="noStrike" dirty="0" err="1">
                <a:solidFill>
                  <a:srgbClr val="000000"/>
                </a:solidFill>
                <a:effectLst/>
                <a:latin typeface="Calibri" panose="020F0502020204030204" pitchFamily="34" charset="0"/>
              </a:rPr>
              <a:t>Infatti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diversi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studi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scientifici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hanno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mostrato</a:t>
            </a:r>
            <a:r>
              <a:rPr lang="en-US" sz="1800" b="0" i="0" u="none" strike="noStrike" dirty="0">
                <a:solidFill>
                  <a:srgbClr val="000000"/>
                </a:solidFill>
                <a:effectLst/>
                <a:latin typeface="Calibri" panose="020F0502020204030204" pitchFamily="34" charset="0"/>
              </a:rPr>
              <a:t> come il </a:t>
            </a:r>
            <a:r>
              <a:rPr lang="en-US" sz="1800" b="0" i="0" u="none" strike="noStrike" dirty="0" err="1">
                <a:solidFill>
                  <a:srgbClr val="000000"/>
                </a:solidFill>
                <a:effectLst/>
                <a:latin typeface="Calibri" panose="020F0502020204030204" pitchFamily="34" charset="0"/>
              </a:rPr>
              <a:t>sovraccarico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lavorativo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può</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provocare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disturbi</a:t>
            </a:r>
            <a:r>
              <a:rPr lang="en-US" sz="1800" b="0" i="0" u="none" strike="noStrike" dirty="0">
                <a:solidFill>
                  <a:srgbClr val="000000"/>
                </a:solidFill>
                <a:effectLst/>
                <a:latin typeface="Calibri" panose="020F0502020204030204" pitchFamily="34" charset="0"/>
              </a:rPr>
              <a:t> del </a:t>
            </a:r>
            <a:r>
              <a:rPr lang="en-US" sz="1800" b="0" i="0" u="none" strike="noStrike" dirty="0" err="1">
                <a:solidFill>
                  <a:srgbClr val="000000"/>
                </a:solidFill>
                <a:effectLst/>
                <a:latin typeface="Calibri" panose="020F0502020204030204" pitchFamily="34" charset="0"/>
              </a:rPr>
              <a:t>sonno</a:t>
            </a:r>
            <a:r>
              <a:rPr lang="en-US" sz="1800" b="0" i="0" u="none" strike="noStrike" dirty="0">
                <a:solidFill>
                  <a:srgbClr val="000000"/>
                </a:solidFill>
                <a:effectLst/>
                <a:latin typeface="Calibri" panose="020F0502020204030204" pitchFamily="34" charset="0"/>
              </a:rPr>
              <a:t> e </a:t>
            </a:r>
            <a:r>
              <a:rPr lang="en-US" sz="1800" b="0" i="0" u="none" strike="noStrike" dirty="0" err="1">
                <a:solidFill>
                  <a:srgbClr val="000000"/>
                </a:solidFill>
                <a:effectLst/>
                <a:latin typeface="Calibri" panose="020F0502020204030204" pitchFamily="34" charset="0"/>
              </a:rPr>
              <a:t>della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memoria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depressione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diabete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problemi</a:t>
            </a:r>
            <a:r>
              <a:rPr lang="en-US" sz="1800" b="0" i="0" u="none" strike="noStrike" dirty="0">
                <a:solidFill>
                  <a:srgbClr val="000000"/>
                </a:solidFill>
                <a:effectLst/>
                <a:latin typeface="Calibri" panose="020F0502020204030204" pitchFamily="34" charset="0"/>
              </a:rPr>
              <a:t> cardio-</a:t>
            </a:r>
            <a:r>
              <a:rPr lang="en-US" sz="1800" b="0" i="0" u="none" strike="noStrike" dirty="0" err="1">
                <a:solidFill>
                  <a:srgbClr val="000000"/>
                </a:solidFill>
                <a:effectLst/>
                <a:latin typeface="Calibri" panose="020F0502020204030204" pitchFamily="34" charset="0"/>
              </a:rPr>
              <a:t>circulatori</a:t>
            </a:r>
            <a:r>
              <a:rPr lang="en-US" sz="1800" b="0" i="0" u="none" strike="noStrike" dirty="0">
                <a:solidFill>
                  <a:srgbClr val="000000"/>
                </a:solidFill>
                <a:effectLst/>
                <a:latin typeface="Calibri" panose="020F0502020204030204" pitchFamily="34" charset="0"/>
              </a:rPr>
              <a:t>, ictus.</a:t>
            </a:r>
          </a:p>
          <a:p>
            <a:pPr rtl="0">
              <a:spcBef>
                <a:spcPts val="0"/>
              </a:spcBef>
              <a:spcAft>
                <a:spcPts val="0"/>
              </a:spcAft>
            </a:pPr>
            <a:endParaRPr lang="en-US" dirty="0">
              <a:solidFill>
                <a:srgbClr val="000000"/>
              </a:solidFill>
              <a:latin typeface="Calibri" panose="020F0502020204030204" pitchFamily="34" charset="0"/>
            </a:endParaRPr>
          </a:p>
          <a:p>
            <a:pPr rtl="0">
              <a:spcBef>
                <a:spcPts val="0"/>
              </a:spcBef>
              <a:spcAft>
                <a:spcPts val="0"/>
              </a:spcAft>
            </a:pPr>
            <a:r>
              <a:rPr lang="en-US" b="0" dirty="0" err="1">
                <a:solidFill>
                  <a:srgbClr val="000000"/>
                </a:solidFill>
                <a:effectLst/>
                <a:latin typeface="Calibri" panose="020F0502020204030204" pitchFamily="34" charset="0"/>
              </a:rPr>
              <a:t>Anche</a:t>
            </a:r>
            <a:r>
              <a:rPr lang="en-US" b="0" dirty="0">
                <a:solidFill>
                  <a:srgbClr val="000000"/>
                </a:solidFill>
                <a:effectLst/>
                <a:latin typeface="Calibri" panose="020F0502020204030204" pitchFamily="34" charset="0"/>
              </a:rPr>
              <a:t> senza </a:t>
            </a:r>
            <a:r>
              <a:rPr lang="en-US" b="0" dirty="0" err="1">
                <a:solidFill>
                  <a:srgbClr val="000000"/>
                </a:solidFill>
                <a:effectLst/>
                <a:latin typeface="Calibri" panose="020F0502020204030204" pitchFamily="34" charset="0"/>
              </a:rPr>
              <a:t>arrivare</a:t>
            </a:r>
            <a:r>
              <a:rPr lang="en-US" b="0" dirty="0">
                <a:solidFill>
                  <a:srgbClr val="000000"/>
                </a:solidFill>
                <a:effectLst/>
                <a:latin typeface="Calibri" panose="020F0502020204030204" pitchFamily="34" charset="0"/>
              </a:rPr>
              <a:t> alle </a:t>
            </a:r>
            <a:r>
              <a:rPr lang="en-US" b="0" dirty="0" err="1">
                <a:solidFill>
                  <a:srgbClr val="000000"/>
                </a:solidFill>
                <a:effectLst/>
                <a:latin typeface="Calibri" panose="020F0502020204030204" pitchFamily="34" charset="0"/>
              </a:rPr>
              <a:t>conseguenze</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più</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serie</a:t>
            </a:r>
            <a:r>
              <a:rPr lang="en-US" b="0" dirty="0">
                <a:solidFill>
                  <a:srgbClr val="000000"/>
                </a:solidFill>
                <a:effectLst/>
                <a:latin typeface="Calibri" panose="020F0502020204030204" pitchFamily="34" charset="0"/>
              </a:rPr>
              <a:t> per la salute, il </a:t>
            </a:r>
            <a:r>
              <a:rPr lang="en-US" b="0" dirty="0" err="1">
                <a:solidFill>
                  <a:srgbClr val="000000"/>
                </a:solidFill>
                <a:effectLst/>
                <a:latin typeface="Calibri" panose="020F0502020204030204" pitchFamily="34" charset="0"/>
              </a:rPr>
              <a:t>rischio</a:t>
            </a:r>
            <a:r>
              <a:rPr lang="en-US" b="0" dirty="0">
                <a:solidFill>
                  <a:srgbClr val="000000"/>
                </a:solidFill>
                <a:effectLst/>
                <a:latin typeface="Calibri" panose="020F0502020204030204" pitchFamily="34" charset="0"/>
              </a:rPr>
              <a:t> di </a:t>
            </a:r>
            <a:r>
              <a:rPr lang="en-US" b="0" dirty="0" err="1">
                <a:solidFill>
                  <a:srgbClr val="000000"/>
                </a:solidFill>
                <a:effectLst/>
                <a:latin typeface="Calibri" panose="020F0502020204030204" pitchFamily="34" charset="0"/>
              </a:rPr>
              <a:t>raggiungere</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una</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condizione</a:t>
            </a:r>
            <a:r>
              <a:rPr lang="en-US" b="0" dirty="0">
                <a:solidFill>
                  <a:srgbClr val="000000"/>
                </a:solidFill>
                <a:effectLst/>
                <a:latin typeface="Calibri" panose="020F0502020204030204" pitchFamily="34" charset="0"/>
              </a:rPr>
              <a:t> di </a:t>
            </a:r>
            <a:r>
              <a:rPr lang="en-US" b="1" i="1" dirty="0">
                <a:solidFill>
                  <a:srgbClr val="000000"/>
                </a:solidFill>
                <a:effectLst/>
                <a:latin typeface="Calibri" panose="020F0502020204030204" pitchFamily="34" charset="0"/>
              </a:rPr>
              <a:t>burnout</a:t>
            </a:r>
            <a:r>
              <a:rPr lang="en-US" b="0" dirty="0">
                <a:solidFill>
                  <a:srgbClr val="000000"/>
                </a:solidFill>
                <a:effectLst/>
                <a:latin typeface="Calibri" panose="020F0502020204030204" pitchFamily="34" charset="0"/>
              </a:rPr>
              <a:t> è in </a:t>
            </a:r>
            <a:r>
              <a:rPr lang="en-US" b="0" dirty="0" err="1">
                <a:solidFill>
                  <a:srgbClr val="000000"/>
                </a:solidFill>
                <a:effectLst/>
                <a:latin typeface="Calibri" panose="020F0502020204030204" pitchFamily="34" charset="0"/>
              </a:rPr>
              <a:t>ogni</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caso</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abbastanza</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elevato</a:t>
            </a:r>
            <a:r>
              <a:rPr lang="en-US" b="0" dirty="0">
                <a:solidFill>
                  <a:srgbClr val="000000"/>
                </a:solidFill>
                <a:effectLst/>
                <a:latin typeface="Calibri" panose="020F0502020204030204" pitchFamily="34" charset="0"/>
              </a:rPr>
              <a:t> in </a:t>
            </a:r>
            <a:r>
              <a:rPr lang="en-US" b="0" dirty="0" err="1">
                <a:solidFill>
                  <a:srgbClr val="000000"/>
                </a:solidFill>
                <a:effectLst/>
                <a:latin typeface="Calibri" panose="020F0502020204030204" pitchFamily="34" charset="0"/>
              </a:rPr>
              <a:t>situazioni</a:t>
            </a:r>
            <a:r>
              <a:rPr lang="en-US" b="0" dirty="0">
                <a:solidFill>
                  <a:srgbClr val="000000"/>
                </a:solidFill>
                <a:effectLst/>
                <a:latin typeface="Calibri" panose="020F0502020204030204" pitchFamily="34" charset="0"/>
              </a:rPr>
              <a:t> di </a:t>
            </a:r>
            <a:r>
              <a:rPr lang="en-US" b="0" dirty="0" err="1">
                <a:solidFill>
                  <a:srgbClr val="000000"/>
                </a:solidFill>
                <a:effectLst/>
                <a:latin typeface="Calibri" panose="020F0502020204030204" pitchFamily="34" charset="0"/>
              </a:rPr>
              <a:t>eccessivo</a:t>
            </a:r>
            <a:r>
              <a:rPr lang="en-US" b="0" dirty="0">
                <a:solidFill>
                  <a:srgbClr val="000000"/>
                </a:solidFill>
                <a:effectLst/>
                <a:latin typeface="Calibri" panose="020F0502020204030204" pitchFamily="34" charset="0"/>
              </a:rPr>
              <a:t> </a:t>
            </a:r>
            <a:r>
              <a:rPr lang="en-US" b="0" dirty="0" err="1">
                <a:solidFill>
                  <a:srgbClr val="000000"/>
                </a:solidFill>
                <a:effectLst/>
                <a:latin typeface="Calibri" panose="020F0502020204030204" pitchFamily="34" charset="0"/>
              </a:rPr>
              <a:t>lavoro</a:t>
            </a:r>
            <a:r>
              <a:rPr lang="en-US" b="0" dirty="0">
                <a:solidFill>
                  <a:srgbClr val="000000"/>
                </a:solidFill>
                <a:effectLst/>
                <a:latin typeface="Calibri" panose="020F0502020204030204" pitchFamily="34" charset="0"/>
              </a:rPr>
              <a:t>. </a:t>
            </a:r>
            <a:r>
              <a:rPr lang="en-US" dirty="0">
                <a:solidFill>
                  <a:srgbClr val="000000"/>
                </a:solidFill>
                <a:latin typeface="Calibri" panose="020F0502020204030204" pitchFamily="34" charset="0"/>
              </a:rPr>
              <a:t>Il b</a:t>
            </a:r>
            <a:r>
              <a:rPr lang="en-US" sz="1800" b="0" i="0" u="none" strike="noStrike" dirty="0">
                <a:solidFill>
                  <a:srgbClr val="000000"/>
                </a:solidFill>
                <a:effectLst/>
                <a:latin typeface="Calibri" panose="020F0502020204030204" pitchFamily="34" charset="0"/>
              </a:rPr>
              <a:t>urnout </a:t>
            </a:r>
            <a:r>
              <a:rPr lang="en-US" dirty="0">
                <a:solidFill>
                  <a:srgbClr val="000000"/>
                </a:solidFill>
                <a:latin typeface="Calibri" panose="020F0502020204030204" pitchFamily="34" charset="0"/>
              </a:rPr>
              <a:t>è uno </a:t>
            </a:r>
            <a:r>
              <a:rPr lang="en-US" dirty="0" err="1">
                <a:solidFill>
                  <a:srgbClr val="000000"/>
                </a:solidFill>
                <a:latin typeface="Calibri" panose="020F0502020204030204" pitchFamily="34" charset="0"/>
              </a:rPr>
              <a:t>stato</a:t>
            </a:r>
            <a:r>
              <a:rPr lang="en-US" dirty="0">
                <a:solidFill>
                  <a:srgbClr val="000000"/>
                </a:solidFill>
                <a:latin typeface="Calibri" panose="020F0502020204030204" pitchFamily="34" charset="0"/>
              </a:rPr>
              <a:t> di </a:t>
            </a:r>
            <a:r>
              <a:rPr lang="en-US" dirty="0" err="1">
                <a:solidFill>
                  <a:srgbClr val="000000"/>
                </a:solidFill>
                <a:latin typeface="Calibri" panose="020F0502020204030204" pitchFamily="34" charset="0"/>
              </a:rPr>
              <a:t>completo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esaurimento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psico-fisico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correlato</a:t>
            </a:r>
            <a:r>
              <a:rPr lang="en-US" dirty="0">
                <a:solidFill>
                  <a:srgbClr val="000000"/>
                </a:solidFill>
                <a:latin typeface="Calibri" panose="020F0502020204030204" pitchFamily="34" charset="0"/>
              </a:rPr>
              <a:t> a stress </a:t>
            </a:r>
            <a:r>
              <a:rPr lang="en-US" dirty="0" err="1">
                <a:solidFill>
                  <a:srgbClr val="000000"/>
                </a:solidFill>
                <a:latin typeface="Calibri" panose="020F0502020204030204" pitchFamily="34" charset="0"/>
              </a:rPr>
              <a:t>cronico</a:t>
            </a:r>
            <a:r>
              <a:rPr lang="en-US" dirty="0">
                <a:solidFill>
                  <a:srgbClr val="000000"/>
                </a:solidFill>
                <a:latin typeface="Calibri" panose="020F0502020204030204" pitchFamily="34" charset="0"/>
              </a:rPr>
              <a:t> da </a:t>
            </a:r>
            <a:r>
              <a:rPr lang="en-US" dirty="0" err="1">
                <a:solidFill>
                  <a:srgbClr val="000000"/>
                </a:solidFill>
                <a:latin typeface="Calibri" panose="020F0502020204030204" pitchFamily="34" charset="0"/>
              </a:rPr>
              <a:t>eccessivo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carico</a:t>
            </a:r>
            <a:r>
              <a:rPr lang="en-US" dirty="0">
                <a:solidFill>
                  <a:srgbClr val="000000"/>
                </a:solidFill>
                <a:latin typeface="Calibri" panose="020F0502020204030204" pitchFamily="34" charset="0"/>
              </a:rPr>
              <a:t> di </a:t>
            </a:r>
            <a:r>
              <a:rPr lang="en-US" dirty="0" err="1">
                <a:solidFill>
                  <a:srgbClr val="000000"/>
                </a:solidFill>
                <a:latin typeface="Calibri" panose="020F0502020204030204" pitchFamily="34" charset="0"/>
              </a:rPr>
              <a:t>lavoro</a:t>
            </a:r>
            <a:r>
              <a:rPr lang="en-US" dirty="0">
                <a:solidFill>
                  <a:srgbClr val="000000"/>
                </a:solidFill>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endParaRPr lang="en-US" b="0" dirty="0">
              <a:effectLst/>
            </a:endParaRPr>
          </a:p>
          <a:p>
            <a:br>
              <a:rPr lang="en-US" dirty="0"/>
            </a:br>
            <a:endParaRPr lang="en-GB" altLang="es-ES" dirty="0">
              <a:cs typeface="Calibri" panose="020F0502020204030204" pitchFamily="34" charset="0"/>
            </a:endParaRPr>
          </a:p>
        </p:txBody>
      </p:sp>
      <p:pic>
        <p:nvPicPr>
          <p:cNvPr id="8" name="Immagine 7" descr="Immagine che contiene testo, grafica vettoriale&#10;&#10;Descrizione generata automaticamente">
            <a:extLst>
              <a:ext uri="{FF2B5EF4-FFF2-40B4-BE49-F238E27FC236}">
                <a16:creationId xmlns:a16="http://schemas.microsoft.com/office/drawing/2014/main" id="{99371403-BCD6-0AFC-7C69-41D5C003C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76886"/>
            <a:ext cx="5049520" cy="3787140"/>
          </a:xfrm>
          <a:prstGeom prst="rect">
            <a:avLst/>
          </a:prstGeom>
        </p:spPr>
      </p:pic>
    </p:spTree>
    <p:extLst>
      <p:ext uri="{BB962C8B-B14F-4D97-AF65-F5344CB8AC3E}">
        <p14:creationId xmlns:p14="http://schemas.microsoft.com/office/powerpoint/2010/main" val="70828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8" y="579940"/>
            <a:ext cx="8757391"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1: I </a:t>
            </a:r>
            <a:r>
              <a:rPr lang="en-US" sz="3600" b="1" dirty="0" err="1">
                <a:solidFill>
                  <a:srgbClr val="FAB632"/>
                </a:solidFill>
                <a:ea typeface="Nunito Bold" charset="0"/>
                <a:cs typeface="Arima Madurai Semi" pitchFamily="2" charset="77"/>
              </a:rPr>
              <a:t>concetti</a:t>
            </a:r>
            <a:r>
              <a:rPr lang="en-US" sz="3600" b="1" dirty="0">
                <a:solidFill>
                  <a:srgbClr val="FAB632"/>
                </a:solidFill>
                <a:ea typeface="Nunito Bold" charset="0"/>
                <a:cs typeface="Arima Madurai Semi" pitchFamily="2" charset="77"/>
              </a:rPr>
              <a:t> base del work-life balance </a:t>
            </a: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Sezione 3: Work-life balance o work-life integration...</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 name="Rectángulo 7">
            <a:extLst>
              <a:ext uri="{FF2B5EF4-FFF2-40B4-BE49-F238E27FC236}">
                <a16:creationId xmlns:a16="http://schemas.microsoft.com/office/drawing/2014/main" id="{83ECF415-6163-09AA-08DD-DA7342E1DC3A}"/>
              </a:ext>
            </a:extLst>
          </p:cNvPr>
          <p:cNvSpPr/>
          <p:nvPr/>
        </p:nvSpPr>
        <p:spPr>
          <a:xfrm>
            <a:off x="1077489" y="2146187"/>
            <a:ext cx="6085311" cy="3416320"/>
          </a:xfrm>
          <a:prstGeom prst="rect">
            <a:avLst/>
          </a:prstGeom>
        </p:spPr>
        <p:txBody>
          <a:bodyPr wrap="square">
            <a:spAutoFit/>
          </a:bodyPr>
          <a:lstStyle/>
          <a:p>
            <a:pPr algn="just" rtl="0">
              <a:spcBef>
                <a:spcPts val="0"/>
              </a:spcBef>
              <a:spcAft>
                <a:spcPts val="0"/>
              </a:spcAft>
            </a:pPr>
            <a:r>
              <a:rPr lang="en-US" dirty="0">
                <a:solidFill>
                  <a:srgbClr val="000000"/>
                </a:solidFill>
                <a:latin typeface="Calibri" panose="020F0502020204030204" pitchFamily="34" charset="0"/>
              </a:rPr>
              <a:t>Non </a:t>
            </a:r>
            <a:r>
              <a:rPr lang="en-US" dirty="0" err="1">
                <a:solidFill>
                  <a:srgbClr val="000000"/>
                </a:solidFill>
                <a:latin typeface="Calibri" panose="020F0502020204030204" pitchFamily="34" charset="0"/>
              </a:rPr>
              <a:t>esiste</a:t>
            </a:r>
            <a:r>
              <a:rPr lang="en-US" dirty="0">
                <a:solidFill>
                  <a:srgbClr val="000000"/>
                </a:solidFill>
                <a:latin typeface="Calibri" panose="020F0502020204030204" pitchFamily="34" charset="0"/>
              </a:rPr>
              <a:t> un </a:t>
            </a:r>
            <a:r>
              <a:rPr lang="en-US" dirty="0" err="1">
                <a:solidFill>
                  <a:srgbClr val="000000"/>
                </a:solidFill>
                <a:latin typeface="Calibri" panose="020F0502020204030204" pitchFamily="34" charset="0"/>
              </a:rPr>
              <a:t>unico</a:t>
            </a:r>
            <a:r>
              <a:rPr lang="en-US" dirty="0">
                <a:solidFill>
                  <a:srgbClr val="000000"/>
                </a:solidFill>
                <a:latin typeface="Calibri" panose="020F0502020204030204" pitchFamily="34" charset="0"/>
              </a:rPr>
              <a:t> modo di </a:t>
            </a:r>
            <a:r>
              <a:rPr lang="en-US" dirty="0" err="1">
                <a:solidFill>
                  <a:srgbClr val="000000"/>
                </a:solidFill>
                <a:latin typeface="Calibri" panose="020F0502020204030204" pitchFamily="34" charset="0"/>
              </a:rPr>
              <a:t>intendere</a:t>
            </a:r>
            <a:r>
              <a:rPr lang="en-US" dirty="0">
                <a:solidFill>
                  <a:srgbClr val="000000"/>
                </a:solidFill>
                <a:latin typeface="Calibri" panose="020F0502020204030204" pitchFamily="34" charset="0"/>
              </a:rPr>
              <a:t> il work-life balance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Alcune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intepretazioni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focalizzano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sul</a:t>
            </a:r>
            <a:r>
              <a:rPr lang="en-US" dirty="0" err="1">
                <a:solidFill>
                  <a:srgbClr val="000000"/>
                </a:solidFill>
                <a:latin typeface="Calibri" panose="020F0502020204030204" pitchFamily="34" charset="0"/>
              </a:rPr>
              <a:t>l’idea</a:t>
            </a:r>
            <a:r>
              <a:rPr lang="en-US" dirty="0">
                <a:solidFill>
                  <a:srgbClr val="000000"/>
                </a:solidFill>
                <a:latin typeface="Calibri" panose="020F0502020204030204" pitchFamily="34" charset="0"/>
              </a:rPr>
              <a:t> di </a:t>
            </a:r>
            <a:r>
              <a:rPr lang="en-US" dirty="0" err="1">
                <a:solidFill>
                  <a:srgbClr val="000000"/>
                </a:solidFill>
                <a:latin typeface="Calibri" panose="020F0502020204030204" pitchFamily="34" charset="0"/>
              </a:rPr>
              <a:t>una</a:t>
            </a:r>
            <a:r>
              <a:rPr lang="en-US"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eguale</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distribuzione</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delle</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risorse</a:t>
            </a:r>
            <a:r>
              <a:rPr lang="en-US" b="1" dirty="0">
                <a:solidFill>
                  <a:srgbClr val="000000"/>
                </a:solidFill>
                <a:latin typeface="Calibri" panose="020F0502020204030204" pitchFamily="34" charset="0"/>
              </a:rPr>
              <a:t> da </a:t>
            </a:r>
            <a:r>
              <a:rPr lang="en-US" b="1" dirty="0" err="1">
                <a:solidFill>
                  <a:srgbClr val="000000"/>
                </a:solidFill>
                <a:latin typeface="Calibri" panose="020F0502020204030204" pitchFamily="34" charset="0"/>
              </a:rPr>
              <a:t>dedicare</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alla</a:t>
            </a:r>
            <a:r>
              <a:rPr lang="en-US" b="1" dirty="0">
                <a:solidFill>
                  <a:srgbClr val="000000"/>
                </a:solidFill>
                <a:latin typeface="Calibri" panose="020F0502020204030204" pitchFamily="34" charset="0"/>
              </a:rPr>
              <a:t> vita </a:t>
            </a:r>
            <a:r>
              <a:rPr lang="en-US" b="1" dirty="0" err="1">
                <a:solidFill>
                  <a:srgbClr val="000000"/>
                </a:solidFill>
                <a:latin typeface="Calibri" panose="020F0502020204030204" pitchFamily="34" charset="0"/>
              </a:rPr>
              <a:t>privata</a:t>
            </a:r>
            <a:r>
              <a:rPr lang="en-US" b="1" dirty="0">
                <a:solidFill>
                  <a:srgbClr val="000000"/>
                </a:solidFill>
                <a:latin typeface="Calibri" panose="020F0502020204030204" pitchFamily="34" charset="0"/>
              </a:rPr>
              <a:t> e al </a:t>
            </a:r>
            <a:r>
              <a:rPr lang="en-US" b="1" dirty="0" err="1">
                <a:solidFill>
                  <a:srgbClr val="000000"/>
                </a:solidFill>
                <a:latin typeface="Calibri" panose="020F0502020204030204" pitchFamily="34" charset="0"/>
              </a:rPr>
              <a:t>lavoro</a:t>
            </a:r>
            <a:r>
              <a:rPr lang="en-US" sz="1800" b="0" i="0" u="none" strike="noStrike" dirty="0">
                <a:solidFill>
                  <a:srgbClr val="000000"/>
                </a:solidFill>
                <a:effectLst/>
                <a:latin typeface="Calibri" panose="020F0502020204030204" pitchFamily="34" charset="0"/>
              </a:rPr>
              <a:t> (in termini di tempo, </a:t>
            </a:r>
            <a:r>
              <a:rPr lang="en-US" sz="1800" b="0" i="0" u="none" strike="noStrike" dirty="0" err="1">
                <a:solidFill>
                  <a:srgbClr val="000000"/>
                </a:solidFill>
                <a:effectLst/>
                <a:latin typeface="Calibri" panose="020F0502020204030204" pitchFamily="34" charset="0"/>
              </a:rPr>
              <a:t>energia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grado</a:t>
            </a:r>
            <a:r>
              <a:rPr lang="en-US" dirty="0">
                <a:solidFill>
                  <a:srgbClr val="000000"/>
                </a:solidFill>
                <a:latin typeface="Calibri" panose="020F0502020204030204" pitchFamily="34" charset="0"/>
              </a:rPr>
              <a:t> di </a:t>
            </a:r>
            <a:r>
              <a:rPr lang="en-US" dirty="0" err="1">
                <a:solidFill>
                  <a:srgbClr val="000000"/>
                </a:solidFill>
                <a:latin typeface="Calibri" panose="020F0502020204030204" pitchFamily="34" charset="0"/>
              </a:rPr>
              <a:t>soddisfazione</a:t>
            </a:r>
            <a:r>
              <a:rPr lang="en-US" sz="1800" b="0" i="0" u="none" strike="noStrike" dirty="0">
                <a:solidFill>
                  <a:srgbClr val="000000"/>
                </a:solidFill>
                <a:effectLst/>
                <a:latin typeface="Calibri" panose="020F0502020204030204" pitchFamily="34" charset="0"/>
              </a:rPr>
              <a:t>). </a:t>
            </a:r>
          </a:p>
          <a:p>
            <a:pPr algn="just" rtl="0">
              <a:spcBef>
                <a:spcPts val="0"/>
              </a:spcBef>
              <a:spcAft>
                <a:spcPts val="0"/>
              </a:spcAft>
            </a:pPr>
            <a:endParaRPr lang="en-US" dirty="0">
              <a:solidFill>
                <a:srgbClr val="000000"/>
              </a:solidFill>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In </a:t>
            </a:r>
            <a:r>
              <a:rPr lang="en-US" sz="1800" b="0" i="0" u="none" strike="noStrike" dirty="0" err="1">
                <a:solidFill>
                  <a:srgbClr val="000000"/>
                </a:solidFill>
                <a:effectLst/>
                <a:latin typeface="Calibri" panose="020F0502020204030204" pitchFamily="34" charset="0"/>
              </a:rPr>
              <a:t>questa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interpretazione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viene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posta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sulla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separazione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netta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tra</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sfera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personale</a:t>
            </a:r>
            <a:r>
              <a:rPr lang="en-US" sz="1800" b="0" i="0" u="none" strike="noStrike" dirty="0">
                <a:solidFill>
                  <a:srgbClr val="000000"/>
                </a:solidFill>
                <a:effectLst/>
                <a:latin typeface="Calibri" panose="020F0502020204030204" pitchFamily="34" charset="0"/>
              </a:rPr>
              <a:t> e </a:t>
            </a:r>
            <a:r>
              <a:rPr lang="en-US" sz="1800" b="0" i="0" u="none" strike="noStrike" dirty="0" err="1">
                <a:solidFill>
                  <a:srgbClr val="000000"/>
                </a:solidFill>
                <a:effectLst/>
                <a:latin typeface="Calibri" panose="020F0502020204030204" pitchFamily="34" charset="0"/>
              </a:rPr>
              <a:t>quella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lavorativa</a:t>
            </a:r>
            <a:r>
              <a:rPr lang="en-US" sz="1800" b="0" i="0" u="none" strike="noStrike" dirty="0">
                <a:solidFill>
                  <a:srgbClr val="000000"/>
                </a:solidFill>
                <a:effectLst/>
                <a:latin typeface="Calibri" panose="020F0502020204030204" pitchFamily="34" charset="0"/>
              </a:rPr>
              <a:t> e </a:t>
            </a:r>
            <a:r>
              <a:rPr lang="en-US" sz="1800" b="0" i="0" u="none" strike="noStrike" dirty="0" err="1">
                <a:solidFill>
                  <a:srgbClr val="000000"/>
                </a:solidFill>
                <a:effectLst/>
                <a:latin typeface="Calibri" panose="020F0502020204030204" pitchFamily="34" charset="0"/>
              </a:rPr>
              <a:t>queste</a:t>
            </a:r>
            <a:r>
              <a:rPr lang="en-US" sz="1800" b="0" i="0" u="none" strike="noStrike" dirty="0">
                <a:solidFill>
                  <a:srgbClr val="000000"/>
                </a:solidFill>
                <a:effectLst/>
                <a:latin typeface="Calibri" panose="020F0502020204030204" pitchFamily="34" charset="0"/>
              </a:rPr>
              <a:t> due </a:t>
            </a:r>
            <a:r>
              <a:rPr lang="en-US" sz="1800" b="0" i="0" u="none" strike="noStrike" dirty="0" err="1">
                <a:solidFill>
                  <a:srgbClr val="000000"/>
                </a:solidFill>
                <a:effectLst/>
                <a:latin typeface="Calibri" panose="020F0502020204030204" pitchFamily="34" charset="0"/>
              </a:rPr>
              <a:t>sfere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sono</a:t>
            </a:r>
            <a:r>
              <a:rPr lang="en-US" sz="1800" b="0" i="0" u="none" strike="noStrike" dirty="0">
                <a:solidFill>
                  <a:srgbClr val="000000"/>
                </a:solidFill>
                <a:effectLst/>
                <a:latin typeface="Calibri" panose="020F0502020204030204" pitchFamily="34" charset="0"/>
              </a:rPr>
              <a:t> in </a:t>
            </a:r>
            <a:r>
              <a:rPr lang="en-US" sz="1800" b="0" i="0" u="none" strike="noStrike" dirty="0" err="1">
                <a:solidFill>
                  <a:srgbClr val="000000"/>
                </a:solidFill>
                <a:effectLst/>
                <a:latin typeface="Calibri" panose="020F0502020204030204" pitchFamily="34" charset="0"/>
              </a:rPr>
              <a:t>qualche</a:t>
            </a:r>
            <a:r>
              <a:rPr lang="en-US" sz="1800" b="0" i="0" u="none" strike="noStrike" dirty="0">
                <a:solidFill>
                  <a:srgbClr val="000000"/>
                </a:solidFill>
                <a:effectLst/>
                <a:latin typeface="Calibri" panose="020F0502020204030204" pitchFamily="34" charset="0"/>
              </a:rPr>
              <a:t> modo in </a:t>
            </a:r>
            <a:r>
              <a:rPr lang="en-US" sz="1800" b="0" i="0" u="none" strike="noStrike" dirty="0" err="1">
                <a:solidFill>
                  <a:srgbClr val="000000"/>
                </a:solidFill>
                <a:effectLst/>
                <a:latin typeface="Calibri" panose="020F0502020204030204" pitchFamily="34" charset="0"/>
              </a:rPr>
              <a:t>competizione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tra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loro</a:t>
            </a:r>
            <a:r>
              <a:rPr lang="en-US" sz="1800" b="0" i="0" u="none" strike="noStrike" dirty="0">
                <a:solidFill>
                  <a:srgbClr val="000000"/>
                </a:solidFill>
                <a:effectLst/>
                <a:latin typeface="Calibri" panose="020F0502020204030204" pitchFamily="34" charset="0"/>
              </a:rPr>
              <a:t> per il nostro tempo. </a:t>
            </a:r>
            <a:br>
              <a:rPr lang="en-US" dirty="0"/>
            </a:br>
            <a:br>
              <a:rPr lang="en-US" dirty="0"/>
            </a:br>
            <a:endParaRPr lang="en-GB" altLang="es-ES" dirty="0">
              <a:cs typeface="Calibri" panose="020F0502020204030204" pitchFamily="34" charset="0"/>
            </a:endParaRPr>
          </a:p>
        </p:txBody>
      </p:sp>
      <p:sp>
        <p:nvSpPr>
          <p:cNvPr id="2" name="TextBox 15">
            <a:extLst>
              <a:ext uri="{FF2B5EF4-FFF2-40B4-BE49-F238E27FC236}">
                <a16:creationId xmlns:a16="http://schemas.microsoft.com/office/drawing/2014/main" id="{6B4220F1-C5B1-8A91-ACAB-C51B18E724A1}"/>
              </a:ext>
            </a:extLst>
          </p:cNvPr>
          <p:cNvSpPr txBox="1"/>
          <p:nvPr/>
        </p:nvSpPr>
        <p:spPr>
          <a:xfrm>
            <a:off x="2503373" y="4922047"/>
            <a:ext cx="4862550" cy="830997"/>
          </a:xfrm>
          <a:prstGeom prst="rect">
            <a:avLst/>
          </a:prstGeom>
          <a:noFill/>
        </p:spPr>
        <p:txBody>
          <a:bodyPr wrap="none" rtlCol="0">
            <a:spAutoFit/>
          </a:bodyPr>
          <a:lstStyle/>
          <a:p>
            <a:r>
              <a:rPr lang="en-US" sz="2400" u="sng" dirty="0" err="1">
                <a:solidFill>
                  <a:srgbClr val="EA4E46"/>
                </a:solidFill>
                <a:cs typeface="Abhaya Libre Medium" panose="02000603000000000000" pitchFamily="2" charset="77"/>
              </a:rPr>
              <a:t>Questo</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approccio</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potrebbe</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essere</a:t>
            </a:r>
            <a:r>
              <a:rPr lang="en-US" sz="2400" u="sng" dirty="0">
                <a:solidFill>
                  <a:srgbClr val="EA4E46"/>
                </a:solidFill>
                <a:cs typeface="Abhaya Libre Medium" panose="02000603000000000000" pitchFamily="2" charset="77"/>
              </a:rPr>
              <a:t> </a:t>
            </a:r>
          </a:p>
          <a:p>
            <a:r>
              <a:rPr lang="en-US" sz="2400" u="sng" dirty="0" err="1">
                <a:solidFill>
                  <a:srgbClr val="EA4E46"/>
                </a:solidFill>
                <a:cs typeface="Abhaya Libre Medium" panose="02000603000000000000" pitchFamily="2" charset="77"/>
              </a:rPr>
              <a:t>più</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adatto</a:t>
            </a:r>
            <a:r>
              <a:rPr lang="en-US" sz="2400" u="sng" dirty="0">
                <a:solidFill>
                  <a:srgbClr val="EA4E46"/>
                </a:solidFill>
                <a:cs typeface="Abhaya Libre Medium" panose="02000603000000000000" pitchFamily="2" charset="77"/>
              </a:rPr>
              <a:t> per </a:t>
            </a:r>
            <a:r>
              <a:rPr lang="en-US" sz="2400" u="sng" dirty="0" err="1">
                <a:solidFill>
                  <a:srgbClr val="EA4E46"/>
                </a:solidFill>
                <a:cs typeface="Abhaya Libre Medium" panose="02000603000000000000" pitchFamily="2" charset="77"/>
              </a:rPr>
              <a:t>i</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lavoratori</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dipendenti</a:t>
            </a:r>
            <a:r>
              <a:rPr lang="en-US" sz="2400" u="sng" dirty="0">
                <a:solidFill>
                  <a:srgbClr val="EA4E46"/>
                </a:solidFill>
                <a:cs typeface="Abhaya Libre Medium" panose="02000603000000000000" pitchFamily="2" charset="77"/>
              </a:rPr>
              <a:t>.</a:t>
            </a:r>
          </a:p>
        </p:txBody>
      </p:sp>
      <p:pic>
        <p:nvPicPr>
          <p:cNvPr id="6" name="Immagine 5" descr="Immagine che contiene testo, computer, grafica vettoriale&#10;&#10;Descrizione generata automaticamente">
            <a:extLst>
              <a:ext uri="{FF2B5EF4-FFF2-40B4-BE49-F238E27FC236}">
                <a16:creationId xmlns:a16="http://schemas.microsoft.com/office/drawing/2014/main" id="{E05B7AF4-0823-1A3B-F4F7-F834EC814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520" y="2072408"/>
            <a:ext cx="4449326" cy="3336995"/>
          </a:xfrm>
          <a:prstGeom prst="rect">
            <a:avLst/>
          </a:prstGeom>
        </p:spPr>
      </p:pic>
    </p:spTree>
    <p:extLst>
      <p:ext uri="{BB962C8B-B14F-4D97-AF65-F5344CB8AC3E}">
        <p14:creationId xmlns:p14="http://schemas.microsoft.com/office/powerpoint/2010/main" val="352438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8" y="579940"/>
            <a:ext cx="8716751"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1: I </a:t>
            </a:r>
            <a:r>
              <a:rPr lang="en-US" sz="3600" b="1" dirty="0" err="1">
                <a:solidFill>
                  <a:srgbClr val="FAB632"/>
                </a:solidFill>
                <a:ea typeface="Nunito Bold" charset="0"/>
                <a:cs typeface="Arima Madurai Semi" pitchFamily="2" charset="77"/>
              </a:rPr>
              <a:t>concetti</a:t>
            </a:r>
            <a:r>
              <a:rPr lang="en-US" sz="3600" b="1" dirty="0">
                <a:solidFill>
                  <a:srgbClr val="FAB632"/>
                </a:solidFill>
                <a:ea typeface="Nunito Bold" charset="0"/>
                <a:cs typeface="Arima Madurai Semi" pitchFamily="2" charset="77"/>
              </a:rPr>
              <a:t> base del work-life balance </a:t>
            </a:r>
          </a:p>
          <a:p>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Sezione 3: Work-life balance o work-life integration...</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5" name="CasellaDiTesto 4">
            <a:extLst>
              <a:ext uri="{FF2B5EF4-FFF2-40B4-BE49-F238E27FC236}">
                <a16:creationId xmlns:a16="http://schemas.microsoft.com/office/drawing/2014/main" id="{7812F461-4C25-5DA7-99A2-31F4ADF71ADC}"/>
              </a:ext>
            </a:extLst>
          </p:cNvPr>
          <p:cNvSpPr txBox="1"/>
          <p:nvPr/>
        </p:nvSpPr>
        <p:spPr>
          <a:xfrm>
            <a:off x="762529" y="1939434"/>
            <a:ext cx="5841471" cy="3416320"/>
          </a:xfrm>
          <a:prstGeom prst="rect">
            <a:avLst/>
          </a:prstGeom>
          <a:noFill/>
        </p:spPr>
        <p:txBody>
          <a:bodyPr wrap="square">
            <a:spAutoFit/>
          </a:bodyPr>
          <a:lstStyle/>
          <a:p>
            <a:pPr algn="just" rtl="0">
              <a:spcBef>
                <a:spcPts val="0"/>
              </a:spcBef>
              <a:spcAft>
                <a:spcPts val="0"/>
              </a:spcAft>
            </a:pPr>
            <a:r>
              <a:rPr lang="en-US" sz="1800" b="0" i="0" u="none" strike="noStrike" dirty="0" err="1">
                <a:solidFill>
                  <a:srgbClr val="000000"/>
                </a:solidFill>
                <a:effectLst/>
                <a:latin typeface="Calibri" panose="020F0502020204030204" pitchFamily="34" charset="0"/>
              </a:rPr>
              <a:t>Tuttavia</a:t>
            </a:r>
            <a:r>
              <a:rPr lang="en-US" sz="1800" b="0" i="0" u="none" strike="noStrike" dirty="0">
                <a:solidFill>
                  <a:srgbClr val="000000"/>
                </a:solidFill>
                <a:effectLst/>
                <a:latin typeface="Calibri" panose="020F0502020204030204" pitchFamily="34" charset="0"/>
              </a:rPr>
              <a:t>, in </a:t>
            </a:r>
            <a:r>
              <a:rPr lang="en-US" sz="1800" b="0" i="0" u="none" strike="noStrike" dirty="0" err="1">
                <a:solidFill>
                  <a:srgbClr val="000000"/>
                </a:solidFill>
                <a:effectLst/>
                <a:latin typeface="Calibri" panose="020F0502020204030204" pitchFamily="34" charset="0"/>
              </a:rPr>
              <a:t>altre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interpretazioni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più</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recenti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preferisce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parlare</a:t>
            </a:r>
            <a:r>
              <a:rPr lang="en-US" sz="1800" b="0" i="0" u="none" strike="noStrike" dirty="0">
                <a:solidFill>
                  <a:srgbClr val="000000"/>
                </a:solidFill>
                <a:effectLst/>
                <a:latin typeface="Calibri" panose="020F0502020204030204" pitchFamily="34" charset="0"/>
              </a:rPr>
              <a:t> di work-life integration</a:t>
            </a:r>
            <a:r>
              <a:rPr lang="en-US" sz="1800" i="0" u="none" strike="noStrike" dirty="0">
                <a:solidFill>
                  <a:srgbClr val="000000"/>
                </a:solidFill>
                <a:effectLst/>
                <a:latin typeface="Calibri" panose="020F0502020204030204" pitchFamily="34" charset="0"/>
              </a:rPr>
              <a:t>, per </a:t>
            </a:r>
            <a:r>
              <a:rPr lang="en-US" sz="1800" i="0" u="none" strike="noStrike" dirty="0" err="1">
                <a:solidFill>
                  <a:srgbClr val="000000"/>
                </a:solidFill>
                <a:effectLst/>
                <a:latin typeface="Calibri" panose="020F0502020204030204" pitchFamily="34" charset="0"/>
              </a:rPr>
              <a:t>enfatizzare</a:t>
            </a:r>
            <a:r>
              <a:rPr lang="en-US" sz="1800" i="0" u="none" strike="noStrike" dirty="0">
                <a:solidFill>
                  <a:srgbClr val="000000"/>
                </a:solidFill>
                <a:effectLst/>
                <a:latin typeface="Calibri" panose="020F0502020204030204" pitchFamily="34" charset="0"/>
              </a:rPr>
              <a:t> </a:t>
            </a:r>
            <a:r>
              <a:rPr lang="en-US" sz="1800" i="0" u="none" strike="noStrike" dirty="0" err="1">
                <a:solidFill>
                  <a:srgbClr val="000000"/>
                </a:solidFill>
                <a:effectLst/>
                <a:latin typeface="Calibri" panose="020F0502020204030204" pitchFamily="34" charset="0"/>
              </a:rPr>
              <a:t>che</a:t>
            </a:r>
            <a:r>
              <a:rPr lang="en-US" sz="1800" i="0" u="none" strike="noStrike" dirty="0">
                <a:solidFill>
                  <a:srgbClr val="000000"/>
                </a:solidFill>
                <a:effectLst/>
                <a:latin typeface="Calibri" panose="020F0502020204030204" pitchFamily="34" charset="0"/>
              </a:rPr>
              <a:t> vita </a:t>
            </a:r>
            <a:r>
              <a:rPr lang="en-US" sz="1800" i="0" u="none" strike="noStrike" dirty="0" err="1">
                <a:solidFill>
                  <a:srgbClr val="000000"/>
                </a:solidFill>
                <a:effectLst/>
                <a:latin typeface="Calibri" panose="020F0502020204030204" pitchFamily="34" charset="0"/>
              </a:rPr>
              <a:t>privata</a:t>
            </a:r>
            <a:r>
              <a:rPr lang="en-US" sz="1800" i="0" u="none" strike="noStrike" dirty="0">
                <a:solidFill>
                  <a:srgbClr val="000000"/>
                </a:solidFill>
                <a:effectLst/>
                <a:latin typeface="Calibri" panose="020F0502020204030204" pitchFamily="34" charset="0"/>
              </a:rPr>
              <a:t> e </a:t>
            </a:r>
            <a:r>
              <a:rPr lang="en-US" sz="1800" i="0" u="none" strike="noStrike" dirty="0" err="1">
                <a:solidFill>
                  <a:srgbClr val="000000"/>
                </a:solidFill>
                <a:effectLst/>
                <a:latin typeface="Calibri" panose="020F0502020204030204" pitchFamily="34" charset="0"/>
              </a:rPr>
              <a:t>lavorativa</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non </a:t>
            </a:r>
            <a:r>
              <a:rPr lang="en-US" b="1" dirty="0" err="1">
                <a:solidFill>
                  <a:srgbClr val="000000"/>
                </a:solidFill>
                <a:latin typeface="Calibri" panose="020F0502020204030204" pitchFamily="34" charset="0"/>
              </a:rPr>
              <a:t>sono</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aspetti</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separati</a:t>
            </a:r>
            <a:r>
              <a:rPr lang="en-US" b="1" dirty="0">
                <a:solidFill>
                  <a:srgbClr val="000000"/>
                </a:solidFill>
                <a:latin typeface="Calibri" panose="020F0502020204030204" pitchFamily="34" charset="0"/>
              </a:rPr>
              <a:t> e in </a:t>
            </a:r>
            <a:r>
              <a:rPr lang="en-US" b="1" dirty="0" err="1">
                <a:solidFill>
                  <a:srgbClr val="000000"/>
                </a:solidFill>
                <a:latin typeface="Calibri" panose="020F0502020204030204" pitchFamily="34" charset="0"/>
              </a:rPr>
              <a:t>opposizione</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tra</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loro</a:t>
            </a:r>
            <a:r>
              <a:rPr lang="en-US" b="1" dirty="0">
                <a:solidFill>
                  <a:srgbClr val="000000"/>
                </a:solidFill>
                <a:latin typeface="Calibri" panose="020F0502020204030204" pitchFamily="34" charset="0"/>
              </a:rPr>
              <a:t>, ma </a:t>
            </a:r>
            <a:r>
              <a:rPr lang="en-US" b="1" dirty="0" err="1">
                <a:solidFill>
                  <a:srgbClr val="000000"/>
                </a:solidFill>
                <a:latin typeface="Calibri" panose="020F0502020204030204" pitchFamily="34" charset="0"/>
              </a:rPr>
              <a:t>aspetti</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che</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lavorano</a:t>
            </a:r>
            <a:r>
              <a:rPr lang="en-US" b="1" dirty="0">
                <a:solidFill>
                  <a:srgbClr val="000000"/>
                </a:solidFill>
                <a:latin typeface="Calibri" panose="020F0502020204030204" pitchFamily="34" charset="0"/>
              </a:rPr>
              <a:t> in </a:t>
            </a:r>
            <a:r>
              <a:rPr lang="en-US" b="1" dirty="0" err="1">
                <a:solidFill>
                  <a:srgbClr val="000000"/>
                </a:solidFill>
                <a:latin typeface="Calibri" panose="020F0502020204030204" pitchFamily="34" charset="0"/>
              </a:rPr>
              <a:t>sinergia</a:t>
            </a:r>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e </a:t>
            </a:r>
            <a:r>
              <a:rPr lang="en-US" dirty="0" err="1">
                <a:solidFill>
                  <a:srgbClr val="000000"/>
                </a:solidFill>
                <a:latin typeface="Calibri" panose="020F0502020204030204" pitchFamily="34" charset="0"/>
              </a:rPr>
              <a:t>che</a:t>
            </a:r>
            <a:r>
              <a:rPr lang="en-US" dirty="0">
                <a:solidFill>
                  <a:srgbClr val="000000"/>
                </a:solidFill>
                <a:latin typeface="Calibri" panose="020F0502020204030204" pitchFamily="34" charset="0"/>
              </a:rPr>
              <a:t> se </a:t>
            </a:r>
            <a:r>
              <a:rPr lang="en-US" dirty="0" err="1">
                <a:solidFill>
                  <a:srgbClr val="000000"/>
                </a:solidFill>
                <a:latin typeface="Calibri" panose="020F0502020204030204" pitchFamily="34" charset="0"/>
              </a:rPr>
              <a:t>combinati</a:t>
            </a:r>
            <a:r>
              <a:rPr lang="en-US" dirty="0">
                <a:solidFill>
                  <a:srgbClr val="000000"/>
                </a:solidFill>
                <a:latin typeface="Calibri" panose="020F0502020204030204" pitchFamily="34" charset="0"/>
              </a:rPr>
              <a:t> in </a:t>
            </a:r>
            <a:r>
              <a:rPr lang="en-US" dirty="0" err="1">
                <a:solidFill>
                  <a:srgbClr val="000000"/>
                </a:solidFill>
                <a:latin typeface="Calibri" panose="020F0502020204030204" pitchFamily="34" charset="0"/>
              </a:rPr>
              <a:t>maniera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equilibrata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contribuiscono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entrambi</a:t>
            </a:r>
            <a:r>
              <a:rPr lang="en-US" dirty="0">
                <a:solidFill>
                  <a:srgbClr val="000000"/>
                </a:solidFill>
                <a:latin typeface="Calibri" panose="020F0502020204030204" pitchFamily="34" charset="0"/>
              </a:rPr>
              <a:t> al </a:t>
            </a:r>
            <a:r>
              <a:rPr lang="en-US" dirty="0" err="1">
                <a:solidFill>
                  <a:srgbClr val="000000"/>
                </a:solidFill>
                <a:latin typeface="Calibri" panose="020F0502020204030204" pitchFamily="34" charset="0"/>
              </a:rPr>
              <a:t>benessere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della</a:t>
            </a:r>
            <a:r>
              <a:rPr lang="en-US" dirty="0">
                <a:solidFill>
                  <a:srgbClr val="000000"/>
                </a:solidFill>
                <a:latin typeface="Calibri" panose="020F0502020204030204" pitchFamily="34" charset="0"/>
              </a:rPr>
              <a:t> persona.</a:t>
            </a:r>
            <a:endParaRPr lang="en-US" sz="1800" i="0" u="none" strike="noStrike" dirty="0">
              <a:solidFill>
                <a:srgbClr val="000000"/>
              </a:solidFill>
              <a:effectLst/>
              <a:latin typeface="Calibri" panose="020F0502020204030204" pitchFamily="34" charset="0"/>
            </a:endParaRPr>
          </a:p>
          <a:p>
            <a:pPr algn="just" rtl="0">
              <a:spcBef>
                <a:spcPts val="0"/>
              </a:spcBef>
              <a:spcAft>
                <a:spcPts val="0"/>
              </a:spcAft>
            </a:pPr>
            <a:endParaRPr lang="en-US" dirty="0">
              <a:solidFill>
                <a:srgbClr val="000000"/>
              </a:solidFill>
              <a:latin typeface="Calibri" panose="020F0502020204030204" pitchFamily="34" charset="0"/>
            </a:endParaRPr>
          </a:p>
          <a:p>
            <a:pPr algn="just" rtl="0">
              <a:spcBef>
                <a:spcPts val="0"/>
              </a:spcBef>
              <a:spcAft>
                <a:spcPts val="0"/>
              </a:spcAft>
            </a:pPr>
            <a:r>
              <a:rPr lang="en-US" dirty="0">
                <a:solidFill>
                  <a:srgbClr val="000000"/>
                </a:solidFill>
                <a:latin typeface="Calibri" panose="020F0502020204030204" pitchFamily="34" charset="0"/>
              </a:rPr>
              <a:t>Da un punto di </a:t>
            </a:r>
            <a:r>
              <a:rPr lang="en-US" dirty="0" err="1">
                <a:solidFill>
                  <a:srgbClr val="000000"/>
                </a:solidFill>
                <a:latin typeface="Calibri" panose="020F0502020204030204" pitchFamily="34" charset="0"/>
              </a:rPr>
              <a:t>vistra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grafico</a:t>
            </a:r>
            <a:r>
              <a:rPr lang="en-US" dirty="0">
                <a:solidFill>
                  <a:srgbClr val="000000"/>
                </a:solidFill>
                <a:latin typeface="Calibri" panose="020F0502020204030204" pitchFamily="34" charset="0"/>
              </a:rPr>
              <a:t>, il work-life integration </a:t>
            </a:r>
            <a:r>
              <a:rPr lang="en-US" dirty="0" err="1">
                <a:solidFill>
                  <a:srgbClr val="000000"/>
                </a:solidFill>
                <a:latin typeface="Calibri" panose="020F0502020204030204" pitchFamily="34" charset="0"/>
              </a:rPr>
              <a:t>potrebbe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essere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rappresentato</a:t>
            </a:r>
            <a:r>
              <a:rPr lang="en-US" dirty="0">
                <a:solidFill>
                  <a:srgbClr val="000000"/>
                </a:solidFill>
                <a:latin typeface="Calibri" panose="020F0502020204030204" pitchFamily="34" charset="0"/>
              </a:rPr>
              <a:t> da un </a:t>
            </a:r>
            <a:r>
              <a:rPr lang="en-US" dirty="0" err="1">
                <a:solidFill>
                  <a:srgbClr val="000000"/>
                </a:solidFill>
                <a:latin typeface="Calibri" panose="020F0502020204030204" pitchFamily="34" charset="0"/>
              </a:rPr>
              <a:t>diagramma</a:t>
            </a:r>
            <a:r>
              <a:rPr lang="en-US" dirty="0">
                <a:solidFill>
                  <a:srgbClr val="000000"/>
                </a:solidFill>
                <a:latin typeface="Calibri" panose="020F0502020204030204" pitchFamily="34" charset="0"/>
              </a:rPr>
              <a:t> di Venn (</a:t>
            </a:r>
            <a:r>
              <a:rPr lang="en-US" dirty="0" err="1">
                <a:solidFill>
                  <a:srgbClr val="000000"/>
                </a:solidFill>
                <a:latin typeface="Calibri" panose="020F0502020204030204" pitchFamily="34" charset="0"/>
              </a:rPr>
              <a:t>vedi</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figura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sulla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destra</a:t>
            </a:r>
            <a:r>
              <a:rPr lang="en-US" dirty="0">
                <a:solidFill>
                  <a:srgbClr val="000000"/>
                </a:solidFill>
                <a:latin typeface="Calibri" panose="020F0502020204030204" pitchFamily="34" charset="0"/>
              </a:rPr>
              <a:t>)</a:t>
            </a:r>
            <a:r>
              <a:rPr lang="en-US" sz="1800" b="0" i="0" u="none" strike="noStrike" dirty="0">
                <a:solidFill>
                  <a:srgbClr val="000000"/>
                </a:solidFill>
                <a:effectLst/>
                <a:latin typeface="Calibri" panose="020F0502020204030204" pitchFamily="34" charset="0"/>
              </a:rPr>
              <a:t>.</a:t>
            </a:r>
            <a:endParaRPr lang="en-US" b="0" dirty="0">
              <a:effectLst/>
            </a:endParaRPr>
          </a:p>
          <a:p>
            <a:br>
              <a:rPr lang="en-US" dirty="0"/>
            </a:br>
            <a:endParaRPr lang="it-IT" dirty="0"/>
          </a:p>
        </p:txBody>
      </p:sp>
      <p:sp>
        <p:nvSpPr>
          <p:cNvPr id="6" name="AutoShape 2">
            <a:extLst>
              <a:ext uri="{FF2B5EF4-FFF2-40B4-BE49-F238E27FC236}">
                <a16:creationId xmlns:a16="http://schemas.microsoft.com/office/drawing/2014/main" id="{B0278C7D-28B9-00AF-37EC-C97051EBA422}"/>
              </a:ext>
            </a:extLst>
          </p:cNvPr>
          <p:cNvSpPr>
            <a:spLocks noChangeAspect="1" noChangeArrowheads="1"/>
          </p:cNvSpPr>
          <p:nvPr/>
        </p:nvSpPr>
        <p:spPr bwMode="auto">
          <a:xfrm>
            <a:off x="4295775" y="2152650"/>
            <a:ext cx="360045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1" name="Immagine 10">
            <a:extLst>
              <a:ext uri="{FF2B5EF4-FFF2-40B4-BE49-F238E27FC236}">
                <a16:creationId xmlns:a16="http://schemas.microsoft.com/office/drawing/2014/main" id="{5F9D1AA9-1F20-383B-2AFD-F5DFA5E34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008" y="1971039"/>
            <a:ext cx="5219972" cy="3914979"/>
          </a:xfrm>
          <a:prstGeom prst="rect">
            <a:avLst/>
          </a:prstGeom>
        </p:spPr>
      </p:pic>
      <p:sp>
        <p:nvSpPr>
          <p:cNvPr id="14" name="TextBox 15">
            <a:extLst>
              <a:ext uri="{FF2B5EF4-FFF2-40B4-BE49-F238E27FC236}">
                <a16:creationId xmlns:a16="http://schemas.microsoft.com/office/drawing/2014/main" id="{1DA1A93A-3ED2-398D-D43A-41FADF24FC26}"/>
              </a:ext>
            </a:extLst>
          </p:cNvPr>
          <p:cNvSpPr txBox="1"/>
          <p:nvPr/>
        </p:nvSpPr>
        <p:spPr>
          <a:xfrm>
            <a:off x="2284319" y="4793510"/>
            <a:ext cx="4721357" cy="830997"/>
          </a:xfrm>
          <a:prstGeom prst="rect">
            <a:avLst/>
          </a:prstGeom>
          <a:noFill/>
        </p:spPr>
        <p:txBody>
          <a:bodyPr wrap="none" rtlCol="0">
            <a:spAutoFit/>
          </a:bodyPr>
          <a:lstStyle/>
          <a:p>
            <a:r>
              <a:rPr lang="en-US" sz="2400" u="sng" dirty="0" err="1">
                <a:solidFill>
                  <a:srgbClr val="EA4E46"/>
                </a:solidFill>
                <a:cs typeface="Abhaya Libre Medium" panose="02000603000000000000" pitchFamily="2" charset="77"/>
              </a:rPr>
              <a:t>Questo</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approccio</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potrebbe</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essere</a:t>
            </a:r>
            <a:endParaRPr lang="en-US" sz="2400" u="sng" dirty="0">
              <a:solidFill>
                <a:srgbClr val="EA4E46"/>
              </a:solidFill>
              <a:cs typeface="Abhaya Libre Medium" panose="02000603000000000000" pitchFamily="2" charset="77"/>
            </a:endParaRPr>
          </a:p>
          <a:p>
            <a:r>
              <a:rPr lang="en-US" sz="2400" u="sng" dirty="0" err="1">
                <a:solidFill>
                  <a:srgbClr val="EA4E46"/>
                </a:solidFill>
                <a:cs typeface="Abhaya Libre Medium" panose="02000603000000000000" pitchFamily="2" charset="77"/>
              </a:rPr>
              <a:t>più</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adatto</a:t>
            </a:r>
            <a:r>
              <a:rPr lang="en-US" sz="2400" u="sng" dirty="0">
                <a:solidFill>
                  <a:srgbClr val="EA4E46"/>
                </a:solidFill>
                <a:cs typeface="Abhaya Libre Medium" panose="02000603000000000000" pitchFamily="2" charset="77"/>
              </a:rPr>
              <a:t> per i </a:t>
            </a:r>
            <a:r>
              <a:rPr lang="en-US" sz="2400" u="sng" dirty="0" err="1">
                <a:solidFill>
                  <a:srgbClr val="EA4E46"/>
                </a:solidFill>
                <a:cs typeface="Abhaya Libre Medium" panose="02000603000000000000" pitchFamily="2" charset="77"/>
              </a:rPr>
              <a:t>lavoratori</a:t>
            </a:r>
            <a:r>
              <a:rPr lang="en-US" sz="2400" u="sng" dirty="0">
                <a:solidFill>
                  <a:srgbClr val="EA4E46"/>
                </a:solidFill>
                <a:cs typeface="Abhaya Libre Medium" panose="02000603000000000000" pitchFamily="2" charset="77"/>
              </a:rPr>
              <a:t> </a:t>
            </a:r>
            <a:r>
              <a:rPr lang="en-US" sz="2400" u="sng" dirty="0" err="1">
                <a:solidFill>
                  <a:srgbClr val="EA4E46"/>
                </a:solidFill>
                <a:cs typeface="Abhaya Libre Medium" panose="02000603000000000000" pitchFamily="2" charset="77"/>
              </a:rPr>
              <a:t>autonomi</a:t>
            </a:r>
            <a:r>
              <a:rPr lang="en-US" sz="2400" u="sng" dirty="0">
                <a:solidFill>
                  <a:srgbClr val="EA4E46"/>
                </a:solidFill>
                <a:cs typeface="Abhaya Libre Medium" panose="02000603000000000000" pitchFamily="2" charset="77"/>
              </a:rPr>
              <a:t>.</a:t>
            </a:r>
          </a:p>
        </p:txBody>
      </p:sp>
    </p:spTree>
    <p:extLst>
      <p:ext uri="{BB962C8B-B14F-4D97-AF65-F5344CB8AC3E}">
        <p14:creationId xmlns:p14="http://schemas.microsoft.com/office/powerpoint/2010/main" val="376411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Work-life balance e </a:t>
            </a:r>
            <a:r>
              <a:rPr lang="en-US" sz="3600" b="1" dirty="0" err="1">
                <a:solidFill>
                  <a:srgbClr val="FAB632"/>
                </a:solidFill>
                <a:ea typeface="Nunito Bold" charset="0"/>
                <a:cs typeface="Arima Madurai Semi" pitchFamily="2" charset="77"/>
              </a:rPr>
              <a: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diritti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sociali</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delle</a:t>
            </a:r>
            <a:r>
              <a:rPr lang="en-US" sz="3600" b="1" dirty="0">
                <a:solidFill>
                  <a:srgbClr val="FAB632"/>
                </a:solidFill>
                <a:ea typeface="Nunito Bold" charset="0"/>
                <a:cs typeface="Arima Madurai Semi" pitchFamily="2" charset="77"/>
              </a:rPr>
              <a:t> </a:t>
            </a:r>
            <a:r>
              <a:rPr lang="en-US" sz="3600" b="1" dirty="0" err="1">
                <a:solidFill>
                  <a:srgbClr val="FAB632"/>
                </a:solidFill>
                <a:ea typeface="Nunito Bold" charset="0"/>
                <a:cs typeface="Arima Madurai Semi" pitchFamily="2" charset="77"/>
              </a:rPr>
              <a:t>donne</a:t>
            </a:r>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Sezione 2: L’importanza del work-life balance per le donne...</a:t>
            </a:r>
            <a:endParaRPr lang="en-GB" sz="2400" dirty="0">
              <a:solidFill>
                <a:srgbClr val="21B4A9"/>
              </a:solidFill>
            </a:endParaRPr>
          </a:p>
        </p:txBody>
      </p:sp>
      <p:sp>
        <p:nvSpPr>
          <p:cNvPr id="8" name="Rectángulo 7">
            <a:extLst>
              <a:ext uri="{FF2B5EF4-FFF2-40B4-BE49-F238E27FC236}">
                <a16:creationId xmlns:a16="http://schemas.microsoft.com/office/drawing/2014/main" id="{5542BDAC-D70D-C5EB-3F26-F9277DFF6C62}"/>
              </a:ext>
            </a:extLst>
          </p:cNvPr>
          <p:cNvSpPr/>
          <p:nvPr/>
        </p:nvSpPr>
        <p:spPr>
          <a:xfrm>
            <a:off x="762529" y="2322989"/>
            <a:ext cx="11044508" cy="2646878"/>
          </a:xfrm>
          <a:prstGeom prst="rect">
            <a:avLst/>
          </a:prstGeom>
        </p:spPr>
        <p:txBody>
          <a:bodyPr wrap="square">
            <a:spAutoFit/>
          </a:bodyPr>
          <a:lstStyle/>
          <a:p>
            <a:pPr algn="just"/>
            <a:r>
              <a:rPr lang="it-IT" sz="1600" dirty="0">
                <a:effectLst/>
                <a:latin typeface="Calibri" panose="020F0502020204030204" pitchFamily="34" charset="0"/>
                <a:ea typeface="Arial MT"/>
              </a:rPr>
              <a:t>Le donne si trovano molto frequentemente a dover scegliere tra la famiglia e il lavoro, e in ogni caso trovano maggiori difficoltà nella loro crescita professionale e nella partecipazione al mercato del lavoro, anche a causa delle problematiche relative alla conciliazione con gli impegni domestici, e ciò vale ancora di più per le mamme. </a:t>
            </a:r>
          </a:p>
          <a:p>
            <a:pPr algn="just"/>
            <a:r>
              <a:rPr lang="it-IT" sz="1600" dirty="0">
                <a:effectLst/>
                <a:latin typeface="Calibri" panose="020F0502020204030204" pitchFamily="34" charset="0"/>
                <a:ea typeface="Arial MT"/>
              </a:rPr>
              <a:t>Per </a:t>
            </a:r>
            <a:r>
              <a:rPr lang="it-IT" sz="1600" b="1" dirty="0">
                <a:effectLst/>
                <a:latin typeface="Calibri" panose="020F0502020204030204" pitchFamily="34" charset="0"/>
                <a:ea typeface="Arial MT"/>
              </a:rPr>
              <a:t>ragioni di carattere socio-culturale sulle donne si concentra ancora una maggiore pressione sociale nel farsi carico maggiormente dell’accudimento familiare e delle faccende domestiche. </a:t>
            </a:r>
          </a:p>
          <a:p>
            <a:pPr algn="just"/>
            <a:r>
              <a:rPr lang="it-IT" sz="1600" dirty="0">
                <a:effectLst/>
                <a:latin typeface="Calibri" panose="020F0502020204030204" pitchFamily="34" charset="0"/>
                <a:ea typeface="Arial MT"/>
                <a:cs typeface="Arial MT"/>
              </a:rPr>
              <a:t>In corrispondenza all’aumento del numero di figli si nota, pur con certe differenze tra i vari paesi europei, una diminuzione del tasso di occupazione, il che dimostra come la situazione del lavoro femminile sia ancora fortemente connessa a quella familiare.</a:t>
            </a:r>
            <a:endParaRPr lang="it-IT" sz="1600" dirty="0">
              <a:effectLst/>
              <a:latin typeface="Arial MT"/>
              <a:ea typeface="Arial MT"/>
              <a:cs typeface="Arial MT"/>
            </a:endParaRPr>
          </a:p>
          <a:p>
            <a:pPr algn="just"/>
            <a:r>
              <a:rPr lang="it-IT" sz="1800" b="1" dirty="0">
                <a:effectLst/>
                <a:latin typeface="Calibri" panose="020F0502020204030204" pitchFamily="34" charset="0"/>
                <a:ea typeface="Arial MT"/>
              </a:rPr>
              <a:t> </a:t>
            </a:r>
            <a:endParaRPr lang="en-US" b="1" dirty="0">
              <a:effectLst/>
            </a:endParaRPr>
          </a:p>
          <a:p>
            <a:br>
              <a:rPr lang="en-US" dirty="0"/>
            </a:br>
            <a:endParaRPr lang="en-GB" altLang="es-ES" dirty="0">
              <a:cs typeface="Calibri" panose="020F0502020204030204" pitchFamily="34" charset="0"/>
            </a:endParaRPr>
          </a:p>
        </p:txBody>
      </p:sp>
      <p:pic>
        <p:nvPicPr>
          <p:cNvPr id="9" name="Imagen 8" descr="Texto&#10;&#10;Descripción generada automáticamente">
            <a:extLst>
              <a:ext uri="{FF2B5EF4-FFF2-40B4-BE49-F238E27FC236}">
                <a16:creationId xmlns:a16="http://schemas.microsoft.com/office/drawing/2014/main" id="{58CADE31-B474-D70F-C94B-43B7FB5B5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 name="Immagine 1">
            <a:extLst>
              <a:ext uri="{FF2B5EF4-FFF2-40B4-BE49-F238E27FC236}">
                <a16:creationId xmlns:a16="http://schemas.microsoft.com/office/drawing/2014/main" id="{E91BEDCC-FA27-06AE-C03D-0BA42C00D0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418" y="4441157"/>
            <a:ext cx="6186730" cy="155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61678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6233</Words>
  <Application>Microsoft Office PowerPoint</Application>
  <PresentationFormat>Widescreen</PresentationFormat>
  <Paragraphs>341</Paragraphs>
  <Slides>34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34</vt:i4>
      </vt:variant>
    </vt:vector>
  </HeadingPairs>
  <TitlesOfParts>
    <vt:vector size="42" baseType="lpstr">
      <vt:lpstr>Arial</vt:lpstr>
      <vt:lpstr>Arial MT</vt:lpstr>
      <vt:lpstr>Calibri</vt:lpstr>
      <vt:lpstr>Calibri Light</vt:lpstr>
      <vt:lpstr>Courier New</vt:lpstr>
      <vt:lpstr>Georgia</vt:lpstr>
      <vt:lpstr>Oxygen</vt: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Álvarez Bordón</dc:creator>
  <cp:lastModifiedBy>Daniela Tramacere</cp:lastModifiedBy>
  <cp:revision>118</cp:revision>
  <dcterms:created xsi:type="dcterms:W3CDTF">2022-05-18T10:18:40Z</dcterms:created>
  <dcterms:modified xsi:type="dcterms:W3CDTF">2022-12-27T12:17:56Z</dcterms:modified>
</cp:coreProperties>
</file>