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2" r:id="rId5"/>
    <p:sldId id="283" r:id="rId6"/>
    <p:sldId id="284" r:id="rId7"/>
    <p:sldId id="285" r:id="rId8"/>
    <p:sldId id="286" r:id="rId9"/>
    <p:sldId id="288" r:id="rId10"/>
    <p:sldId id="287" r:id="rId11"/>
    <p:sldId id="269" r:id="rId12"/>
    <p:sldId id="268" r:id="rId13"/>
    <p:sldId id="272" r:id="rId14"/>
    <p:sldId id="273" r:id="rId15"/>
    <p:sldId id="270" r:id="rId16"/>
    <p:sldId id="271" r:id="rId17"/>
    <p:sldId id="274" r:id="rId18"/>
    <p:sldId id="277" r:id="rId19"/>
    <p:sldId id="281" r:id="rId20"/>
    <p:sldId id="279" r:id="rId21"/>
    <p:sldId id="280" r:id="rId22"/>
    <p:sldId id="275" r:id="rId23"/>
    <p:sldId id="276" r:id="rId24"/>
    <p:sldId id="263" r:id="rId25"/>
    <p:sldId id="264" r:id="rId26"/>
    <p:sldId id="290" r:id="rId27"/>
    <p:sldId id="258"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632"/>
    <a:srgbClr val="21B4A9"/>
    <a:srgbClr val="EA4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1FF41-CD1A-8140-38A8-572B0505D0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C7E8A41-8D12-4539-35E4-635E19424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A9EFB6-6F28-2CE7-DA39-9FFB932F7E53}"/>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D7156F0B-2503-DACE-9A78-B7717E954C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23397C-7557-BA3D-4CCD-330BF8225DE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8980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E56A9-3A7D-837B-E334-C06309C88E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3C8221-C4EC-C575-DDBD-3012EF7EBC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EB7EB1-E743-1CCC-C888-344B6C1B1E74}"/>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C2A10AFD-106C-213A-7F13-0EDE7BE16D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D57F49-D922-1509-32DB-005AC297AC6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97635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F18F1B-5E1B-B194-76D9-C18C263FCD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8520537-3A41-9DAD-C8AE-3565DE29A5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062325-E1F6-2444-08BE-1A5B241CB7D1}"/>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0965E179-655C-55CF-FD8E-321C0BE69B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7EBE69-3E0A-4C22-3987-9A0310171530}"/>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40472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EF0D9-250D-B173-CA20-513647115E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A249E9-112F-85CE-D7F7-93C1BA2216D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3E16C8-EB9E-D857-3C35-AECC06B643D7}"/>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1A00D4AA-8E48-6479-2182-4CB677EBC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5CA5DE-D531-5C96-8B8B-70826F5B0DD4}"/>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1646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50390-62C4-734D-4F29-FFB0E699F5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9AA7923-5505-9F8E-462B-ACAB1BA23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A4B2E3-5ABD-E26F-E1FA-5E9F17FC0C34}"/>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82222184-63A7-631D-8138-92E801AEBF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11C42-6B8A-B438-CA1F-5AFC653FE76C}"/>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59085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E0AF0-E528-1E31-6A16-C7D01A207D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D0778F-A471-4E5B-3BA1-04DD0588CD7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A77CB8-6FD1-FA4B-C1ED-7190CFD9D8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6CC7DE-FDC1-FB71-FAAB-7AB3971965AE}"/>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6" name="Marcador de pie de página 5">
            <a:extLst>
              <a:ext uri="{FF2B5EF4-FFF2-40B4-BE49-F238E27FC236}">
                <a16:creationId xmlns:a16="http://schemas.microsoft.com/office/drawing/2014/main" id="{6EB6352F-02B0-AC04-FEFE-BC4629022A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59EBA2-1FB1-18A6-8343-8D1355025613}"/>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5180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4FBD4-C478-AEAE-721F-AD6C27DB6B6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8A5093-657F-AA02-BA4D-D5009BF0F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B62F366-F4FA-B081-DA47-044D010101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E9DF89-4E73-E541-8346-180BAEFA1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0C52CF-BFAA-2E2A-245F-BF3A83FA41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99816C6-8177-13EA-13E7-CC7E9518E8A6}"/>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8" name="Marcador de pie de página 7">
            <a:extLst>
              <a:ext uri="{FF2B5EF4-FFF2-40B4-BE49-F238E27FC236}">
                <a16:creationId xmlns:a16="http://schemas.microsoft.com/office/drawing/2014/main" id="{B4431091-B52F-3975-06DC-56D7827A6D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A207E81-7918-9E06-E62A-FF8563CB05F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71444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B3FDE-6754-7569-C0C2-851C9815A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933CE4-76CD-41E4-CF39-CC81ED549BCA}"/>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4" name="Marcador de pie de página 3">
            <a:extLst>
              <a:ext uri="{FF2B5EF4-FFF2-40B4-BE49-F238E27FC236}">
                <a16:creationId xmlns:a16="http://schemas.microsoft.com/office/drawing/2014/main" id="{D16E2EA3-8C4A-4F2C-D155-DC2ADD9A2D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8DBB076-1F4F-9D8A-AABF-E8431C364F2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3332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AB3B8DA-C1E6-104C-83BC-13F150067A2D}"/>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3" name="Marcador de pie de página 2">
            <a:extLst>
              <a:ext uri="{FF2B5EF4-FFF2-40B4-BE49-F238E27FC236}">
                <a16:creationId xmlns:a16="http://schemas.microsoft.com/office/drawing/2014/main" id="{CEA57610-854E-FB9D-60E9-1B8C090668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C1F6286-88AC-F677-86E9-4534E35A5518}"/>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200796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4088E-1158-6A83-EF0D-373F27B5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15DE7E-F3BE-9513-0A5C-AA4AC2E47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94873D-EADE-016F-8045-F0D38C581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C24C1D-7304-1205-B58E-CB30CC5319C8}"/>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6" name="Marcador de pie de página 5">
            <a:extLst>
              <a:ext uri="{FF2B5EF4-FFF2-40B4-BE49-F238E27FC236}">
                <a16:creationId xmlns:a16="http://schemas.microsoft.com/office/drawing/2014/main" id="{F9B59429-599C-0D64-61D8-2EB3A9E262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B363417-DB7C-0722-2DFE-9B633EB625A1}"/>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303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DF33C-1354-3A0C-3F14-50010CA93F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164D6AA-2847-F54E-3837-627D806CC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135EABF-0BAE-ABC3-4927-8A27E272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161638-C472-B280-513F-C14C24CF5CCC}"/>
              </a:ext>
            </a:extLst>
          </p:cNvPr>
          <p:cNvSpPr>
            <a:spLocks noGrp="1"/>
          </p:cNvSpPr>
          <p:nvPr>
            <p:ph type="dt" sz="half" idx="10"/>
          </p:nvPr>
        </p:nvSpPr>
        <p:spPr/>
        <p:txBody>
          <a:bodyPr/>
          <a:lstStyle/>
          <a:p>
            <a:fld id="{42C1B662-0D75-408A-B909-E625DE7528A1}" type="datetimeFigureOut">
              <a:rPr lang="es-ES" smtClean="0"/>
              <a:t>27/12/2022</a:t>
            </a:fld>
            <a:endParaRPr lang="es-ES"/>
          </a:p>
        </p:txBody>
      </p:sp>
      <p:sp>
        <p:nvSpPr>
          <p:cNvPr id="6" name="Marcador de pie de página 5">
            <a:extLst>
              <a:ext uri="{FF2B5EF4-FFF2-40B4-BE49-F238E27FC236}">
                <a16:creationId xmlns:a16="http://schemas.microsoft.com/office/drawing/2014/main" id="{B8B740C8-1EB5-246C-52C0-C53F4D95E8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CDD635-69EE-ED03-E4FE-72C43CDD700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98800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95F1F94-1803-93D3-800C-629F062AA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75A4B6-58CB-1944-3657-914A85C71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486349-1140-5853-0BA4-9B46551BB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1B662-0D75-408A-B909-E625DE7528A1}" type="datetimeFigureOut">
              <a:rPr lang="es-ES" smtClean="0"/>
              <a:t>27/12/2022</a:t>
            </a:fld>
            <a:endParaRPr lang="es-ES"/>
          </a:p>
        </p:txBody>
      </p:sp>
      <p:sp>
        <p:nvSpPr>
          <p:cNvPr id="5" name="Marcador de pie de página 4">
            <a:extLst>
              <a:ext uri="{FF2B5EF4-FFF2-40B4-BE49-F238E27FC236}">
                <a16:creationId xmlns:a16="http://schemas.microsoft.com/office/drawing/2014/main" id="{B5B98254-A69D-45D8-7EDA-1CDF7A871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BB3F86D-EDE9-9542-1E5A-9A896EC06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8679-D357-4C18-9F7A-49E39F9DFD3F}" type="slidenum">
              <a:rPr lang="es-ES" smtClean="0"/>
              <a:t>‹N›</a:t>
            </a:fld>
            <a:endParaRPr lang="es-ES"/>
          </a:p>
        </p:txBody>
      </p:sp>
    </p:spTree>
    <p:extLst>
      <p:ext uri="{BB962C8B-B14F-4D97-AF65-F5344CB8AC3E}">
        <p14:creationId xmlns:p14="http://schemas.microsoft.com/office/powerpoint/2010/main" val="34325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hopify.com/" TargetMode="External"/><Relationship Id="rId11" Type="http://schemas.openxmlformats.org/officeDocument/2006/relationships/image" Target="../media/image31.png"/><Relationship Id="rId5" Type="http://schemas.openxmlformats.org/officeDocument/2006/relationships/hyperlink" Target="https://woocommerce.com/" TargetMode="External"/><Relationship Id="rId10" Type="http://schemas.openxmlformats.org/officeDocument/2006/relationships/image" Target="../media/image30.svg"/><Relationship Id="rId4" Type="http://schemas.openxmlformats.org/officeDocument/2006/relationships/hyperlink" Target="https://www.prestashop.com/" TargetMode="Externa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ssword.kaspersky.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hyperlink" Target="https://passwords.googl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hyperlink" Target="https://es.wix.com/logo/maker"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hyperlink" Target="https://looka.com/logo-maker/" TargetMode="External"/><Relationship Id="rId5" Type="http://schemas.openxmlformats.org/officeDocument/2006/relationships/image" Target="../media/image13.png"/><Relationship Id="rId10" Type="http://schemas.openxmlformats.org/officeDocument/2006/relationships/hyperlink" Target="https://www.logomaker.com/es/" TargetMode="External"/><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vernote.com/" TargetMode="External"/><Relationship Id="rId5" Type="http://schemas.openxmlformats.org/officeDocument/2006/relationships/hyperlink" Target="https://trello.com/" TargetMode="External"/><Relationship Id="rId4" Type="http://schemas.openxmlformats.org/officeDocument/2006/relationships/hyperlink" Target="https://calendar.google.com/calendar/" TargetMode="Externa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kype.com/" TargetMode="External"/><Relationship Id="rId11" Type="http://schemas.openxmlformats.org/officeDocument/2006/relationships/image" Target="../media/image25.png"/><Relationship Id="rId5" Type="http://schemas.openxmlformats.org/officeDocument/2006/relationships/hyperlink" Target="https://slack.com/" TargetMode="External"/><Relationship Id="rId10" Type="http://schemas.openxmlformats.org/officeDocument/2006/relationships/image" Target="../media/image24.png"/><Relationship Id="rId4" Type="http://schemas.openxmlformats.org/officeDocument/2006/relationships/hyperlink" Target="https://business.whatsapp.com/" TargetMode="Externa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FAA5355-FA6D-9289-CF05-E411C729EFEC}"/>
              </a:ext>
            </a:extLst>
          </p:cNvPr>
          <p:cNvPicPr>
            <a:picLocks noChangeAspect="1"/>
          </p:cNvPicPr>
          <p:nvPr/>
        </p:nvPicPr>
        <p:blipFill rotWithShape="1">
          <a:blip r:embed="rId3">
            <a:extLst>
              <a:ext uri="{28A0092B-C50C-407E-A947-70E740481C1C}">
                <a14:useLocalDpi xmlns:a14="http://schemas.microsoft.com/office/drawing/2010/main" val="0"/>
              </a:ext>
            </a:extLst>
          </a:blip>
          <a:srcRect l="17326" t="38447" r="19050" b="33333"/>
          <a:stretch/>
        </p:blipFill>
        <p:spPr>
          <a:xfrm>
            <a:off x="3912093" y="1074198"/>
            <a:ext cx="4367813" cy="1935331"/>
          </a:xfrm>
          <a:prstGeom prst="rect">
            <a:avLst/>
          </a:prstGeom>
        </p:spPr>
      </p:pic>
      <p:sp>
        <p:nvSpPr>
          <p:cNvPr id="6" name="CuadroTexto 5">
            <a:extLst>
              <a:ext uri="{FF2B5EF4-FFF2-40B4-BE49-F238E27FC236}">
                <a16:creationId xmlns:a16="http://schemas.microsoft.com/office/drawing/2014/main" id="{24D1AB93-D818-3BBD-F46C-A8E4FA4304AE}"/>
              </a:ext>
            </a:extLst>
          </p:cNvPr>
          <p:cNvSpPr txBox="1"/>
          <p:nvPr/>
        </p:nvSpPr>
        <p:spPr>
          <a:xfrm>
            <a:off x="1056323" y="4253013"/>
            <a:ext cx="10344315" cy="1569660"/>
          </a:xfrm>
          <a:prstGeom prst="rect">
            <a:avLst/>
          </a:prstGeom>
          <a:noFill/>
        </p:spPr>
        <p:txBody>
          <a:bodyPr wrap="square" rtlCol="0">
            <a:spAutoFit/>
          </a:bodyPr>
          <a:lstStyle/>
          <a:p>
            <a:r>
              <a:rPr lang="it-IT" sz="3200" b="1" dirty="0">
                <a:solidFill>
                  <a:srgbClr val="EA4E46"/>
                </a:solidFill>
              </a:rPr>
              <a:t>Titolo del modulo di formazione: Competenze digitali per l'imprenditoria femminile rurale. Colmare il divario digitale.
</a:t>
            </a:r>
            <a:endParaRPr lang="es-ES" sz="3200" dirty="0">
              <a:solidFill>
                <a:srgbClr val="EA4E46"/>
              </a:solidFill>
            </a:endParaRPr>
          </a:p>
        </p:txBody>
      </p:sp>
      <p:sp>
        <p:nvSpPr>
          <p:cNvPr id="8" name="CuadroTexto 7">
            <a:extLst>
              <a:ext uri="{FF2B5EF4-FFF2-40B4-BE49-F238E27FC236}">
                <a16:creationId xmlns:a16="http://schemas.microsoft.com/office/drawing/2014/main" id="{76511FC4-99E8-5FDC-25E3-0930F60300A2}"/>
              </a:ext>
            </a:extLst>
          </p:cNvPr>
          <p:cNvSpPr txBox="1"/>
          <p:nvPr/>
        </p:nvSpPr>
        <p:spPr>
          <a:xfrm>
            <a:off x="1056323" y="5330231"/>
            <a:ext cx="6094520" cy="369332"/>
          </a:xfrm>
          <a:prstGeom prst="rect">
            <a:avLst/>
          </a:prstGeom>
          <a:noFill/>
        </p:spPr>
        <p:txBody>
          <a:bodyPr wrap="square">
            <a:spAutoFit/>
          </a:bodyPr>
          <a:lstStyle/>
          <a:p>
            <a:r>
              <a:rPr lang="es-ES" b="1" dirty="0"/>
              <a:t>Creato da </a:t>
            </a:r>
            <a:r>
              <a:rPr lang="es-ES" dirty="0"/>
              <a:t>IT Solutions for All</a:t>
            </a:r>
            <a:endParaRPr lang="en-GB" dirty="0"/>
          </a:p>
        </p:txBody>
      </p:sp>
      <p:sp>
        <p:nvSpPr>
          <p:cNvPr id="9" name="Medio marco 8">
            <a:extLst>
              <a:ext uri="{FF2B5EF4-FFF2-40B4-BE49-F238E27FC236}">
                <a16:creationId xmlns:a16="http://schemas.microsoft.com/office/drawing/2014/main" id="{7E7B1CC3-4856-87EE-DB35-5BB408D9C833}"/>
              </a:ext>
            </a:extLst>
          </p:cNvPr>
          <p:cNvSpPr/>
          <p:nvPr/>
        </p:nvSpPr>
        <p:spPr>
          <a:xfrm>
            <a:off x="461521" y="486455"/>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Medio marco 9">
            <a:extLst>
              <a:ext uri="{FF2B5EF4-FFF2-40B4-BE49-F238E27FC236}">
                <a16:creationId xmlns:a16="http://schemas.microsoft.com/office/drawing/2014/main" id="{A9462FBD-9F54-4535-B29A-F526FFD614BA}"/>
              </a:ext>
            </a:extLst>
          </p:cNvPr>
          <p:cNvSpPr/>
          <p:nvPr/>
        </p:nvSpPr>
        <p:spPr>
          <a:xfrm rot="10800000">
            <a:off x="10780510" y="4995454"/>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Imagen 6" descr="Texto&#10;&#10;Descripción generada automáticamente">
            <a:extLst>
              <a:ext uri="{FF2B5EF4-FFF2-40B4-BE49-F238E27FC236}">
                <a16:creationId xmlns:a16="http://schemas.microsoft.com/office/drawing/2014/main" id="{2083C33E-D33E-5FE5-E3ED-4DF3B8D31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1" name="CuadroTexto 10">
            <a:extLst>
              <a:ext uri="{FF2B5EF4-FFF2-40B4-BE49-F238E27FC236}">
                <a16:creationId xmlns:a16="http://schemas.microsoft.com/office/drawing/2014/main" id="{BD04C2AA-EB4A-04B6-8D77-97ACCEECEF0F}"/>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39285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8" y="531936"/>
            <a:ext cx="9529185" cy="1200329"/>
          </a:xfrm>
          <a:prstGeom prst="rect">
            <a:avLst/>
          </a:prstGeom>
          <a:noFill/>
        </p:spPr>
        <p:txBody>
          <a:bodyPr wrap="square" rtlCol="0">
            <a:spAutoFit/>
          </a:bodyPr>
          <a:lstStyle/>
          <a:p>
            <a:r>
              <a:rPr lang="it-IT" sz="3600" b="1" dirty="0">
                <a:solidFill>
                  <a:srgbClr val="FAB632"/>
                </a:solidFill>
                <a:ea typeface="Nunito Bold" charset="0"/>
                <a:cs typeface="Arima Madurai Semi" pitchFamily="2" charset="77"/>
              </a:rPr>
              <a:t>Unità 1: Strumenti ICT per l'imprenditorialità
</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09" y="1111415"/>
            <a:ext cx="8133179" cy="461665"/>
          </a:xfrm>
          <a:prstGeom prst="rect">
            <a:avLst/>
          </a:prstGeom>
          <a:noFill/>
        </p:spPr>
        <p:txBody>
          <a:bodyPr wrap="square" rtlCol="0">
            <a:spAutoFit/>
          </a:bodyPr>
          <a:lstStyle/>
          <a:p>
            <a:r>
              <a:rPr lang="it-IT" sz="2400" dirty="0">
                <a:solidFill>
                  <a:srgbClr val="21B4A9"/>
                </a:solidFill>
              </a:rPr>
              <a:t>Sezione 5: E-commerce. Strumenti di base per la vendita online</a:t>
            </a:r>
            <a:r>
              <a:rPr lang="es-ES" sz="2400" dirty="0">
                <a:solidFill>
                  <a:srgbClr val="21B4A9"/>
                </a:solidFill>
              </a:rPr>
              <a:t>.</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24" name="Rectángulo 23">
            <a:extLst>
              <a:ext uri="{FF2B5EF4-FFF2-40B4-BE49-F238E27FC236}">
                <a16:creationId xmlns:a16="http://schemas.microsoft.com/office/drawing/2014/main" id="{A57E8DF4-D10B-7012-EDE7-F886832443CB}"/>
              </a:ext>
            </a:extLst>
          </p:cNvPr>
          <p:cNvSpPr/>
          <p:nvPr/>
        </p:nvSpPr>
        <p:spPr>
          <a:xfrm>
            <a:off x="1065402" y="3623242"/>
            <a:ext cx="7531314" cy="646331"/>
          </a:xfrm>
          <a:prstGeom prst="rect">
            <a:avLst/>
          </a:prstGeom>
        </p:spPr>
        <p:txBody>
          <a:bodyPr wrap="square">
            <a:spAutoFit/>
          </a:bodyPr>
          <a:lstStyle/>
          <a:p>
            <a:pPr algn="r"/>
            <a:r>
              <a:rPr lang="it-IT" dirty="0">
                <a:ea typeface="Arial MT"/>
                <a:cs typeface="Calibri" panose="020F0502020204030204" pitchFamily="34" charset="0"/>
              </a:rPr>
              <a:t>Piattaforma open source per creare e sviluppare un negozio di e-commerce per le imprese. </a:t>
            </a:r>
            <a:r>
              <a:rPr lang="en-GB" sz="1800" u="sng" dirty="0">
                <a:solidFill>
                  <a:srgbClr val="0000FF"/>
                </a:solidFill>
                <a:effectLst/>
                <a:ea typeface="Times New Roman" panose="02020603050405020304" pitchFamily="18" charset="0"/>
                <a:cs typeface="Calibri" panose="020F0502020204030204" pitchFamily="34" charset="0"/>
                <a:hlinkClick r:id="rId4"/>
              </a:rPr>
              <a:t>https://www.prestashop.com/</a:t>
            </a: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5" name="Rectángulo 24">
            <a:extLst>
              <a:ext uri="{FF2B5EF4-FFF2-40B4-BE49-F238E27FC236}">
                <a16:creationId xmlns:a16="http://schemas.microsoft.com/office/drawing/2014/main" id="{C4EA4D30-2889-326E-9DFD-E37EC307CB95}"/>
              </a:ext>
            </a:extLst>
          </p:cNvPr>
          <p:cNvSpPr/>
          <p:nvPr/>
        </p:nvSpPr>
        <p:spPr>
          <a:xfrm>
            <a:off x="1065402" y="4409933"/>
            <a:ext cx="7531314" cy="646331"/>
          </a:xfrm>
          <a:prstGeom prst="rect">
            <a:avLst/>
          </a:prstGeom>
        </p:spPr>
        <p:txBody>
          <a:bodyPr wrap="square">
            <a:spAutoFit/>
          </a:bodyPr>
          <a:lstStyle/>
          <a:p>
            <a:pPr algn="r"/>
            <a:r>
              <a:rPr lang="it-IT" dirty="0">
                <a:ea typeface="Arial MT"/>
                <a:cs typeface="Calibri" panose="020F0502020204030204" pitchFamily="34" charset="0"/>
              </a:rPr>
              <a:t>Se hai un sito web creato con WordPress, sarai in grado di implementare un negozio online grazie a questo plugin</a:t>
            </a:r>
            <a:r>
              <a:rPr lang="en-GB" sz="1800" dirty="0">
                <a:effectLst/>
                <a:ea typeface="Times New Roman" panose="02020603050405020304" pitchFamily="18" charset="0"/>
                <a:cs typeface="Calibri" panose="020F0502020204030204" pitchFamily="34" charset="0"/>
              </a:rPr>
              <a:t>.</a:t>
            </a:r>
            <a:r>
              <a:rPr lang="en-GB" sz="1800" u="sng" dirty="0">
                <a:solidFill>
                  <a:srgbClr val="0000FF"/>
                </a:solidFill>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5"/>
              </a:rPr>
              <a:t>https://woocommerce.com/</a:t>
            </a: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6" name="Rectángulo 25">
            <a:extLst>
              <a:ext uri="{FF2B5EF4-FFF2-40B4-BE49-F238E27FC236}">
                <a16:creationId xmlns:a16="http://schemas.microsoft.com/office/drawing/2014/main" id="{1FC4C206-3684-3622-F15E-D84CD6BF4097}"/>
              </a:ext>
            </a:extLst>
          </p:cNvPr>
          <p:cNvSpPr/>
          <p:nvPr/>
        </p:nvSpPr>
        <p:spPr>
          <a:xfrm>
            <a:off x="2363379" y="5185490"/>
            <a:ext cx="6205855" cy="646331"/>
          </a:xfrm>
          <a:prstGeom prst="rect">
            <a:avLst/>
          </a:prstGeom>
        </p:spPr>
        <p:txBody>
          <a:bodyPr wrap="square">
            <a:spAutoFit/>
          </a:bodyPr>
          <a:lstStyle/>
          <a:p>
            <a:pPr algn="r"/>
            <a:r>
              <a:rPr lang="it-IT" dirty="0">
                <a:ea typeface="Arial MT"/>
                <a:cs typeface="Calibri" panose="020F0502020204030204" pitchFamily="34" charset="0"/>
              </a:rPr>
              <a:t>Piattaforma e-commerce che ti permette di creare il tuo negozio online</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6"/>
              </a:rPr>
              <a:t>https://www.shopify.com/</a:t>
            </a: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17" name="Rectángulo 16">
            <a:extLst>
              <a:ext uri="{FF2B5EF4-FFF2-40B4-BE49-F238E27FC236}">
                <a16:creationId xmlns:a16="http://schemas.microsoft.com/office/drawing/2014/main" id="{714920EB-76AA-905A-0053-594A6DFBBDDF}"/>
              </a:ext>
            </a:extLst>
          </p:cNvPr>
          <p:cNvSpPr/>
          <p:nvPr/>
        </p:nvSpPr>
        <p:spPr>
          <a:xfrm>
            <a:off x="875909" y="1594138"/>
            <a:ext cx="9356661" cy="1754326"/>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L'e-commerce è la pratica di acquistare e vendere prodotti su Internet. Questo può essere fatto in diversi modi: puoi creare il tuo negozio online, assumendo un'azienda per progettarlo, oppure puoi utilizzare altre piattaforme per creare il tuo negozio, oltre a utilizzare un mercato.</a:t>
            </a:r>
          </a:p>
          <a:p>
            <a:pPr algn="just"/>
            <a:r>
              <a:rPr lang="it-IT" dirty="0">
                <a:ea typeface="Times New Roman" panose="02020603050405020304" pitchFamily="18" charset="0"/>
                <a:cs typeface="Calibri" panose="020F0502020204030204" pitchFamily="34" charset="0"/>
              </a:rPr>
              <a:t>
Ecco alcuni esempi di strumenti che potresti usare:
</a:t>
            </a:r>
            <a:endParaRPr lang="en-GB" sz="1800" dirty="0">
              <a:effectLst/>
              <a:ea typeface="Arial MT"/>
              <a:cs typeface="Arial MT"/>
            </a:endParaRPr>
          </a:p>
        </p:txBody>
      </p:sp>
      <p:pic>
        <p:nvPicPr>
          <p:cNvPr id="5" name="Gráfico 4">
            <a:extLst>
              <a:ext uri="{FF2B5EF4-FFF2-40B4-BE49-F238E27FC236}">
                <a16:creationId xmlns:a16="http://schemas.microsoft.com/office/drawing/2014/main" id="{4864BD53-31D0-EBF2-55C2-06799DC188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8385" y="3771104"/>
            <a:ext cx="2489821" cy="409910"/>
          </a:xfrm>
          <a:prstGeom prst="rect">
            <a:avLst/>
          </a:prstGeom>
        </p:spPr>
      </p:pic>
      <p:pic>
        <p:nvPicPr>
          <p:cNvPr id="7" name="Gráfico 6">
            <a:extLst>
              <a:ext uri="{FF2B5EF4-FFF2-40B4-BE49-F238E27FC236}">
                <a16:creationId xmlns:a16="http://schemas.microsoft.com/office/drawing/2014/main" id="{DDE59DB5-C0CB-72AA-4344-EB3FF7797A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8386" y="4507595"/>
            <a:ext cx="2489821" cy="506778"/>
          </a:xfrm>
          <a:prstGeom prst="rect">
            <a:avLst/>
          </a:prstGeom>
        </p:spPr>
      </p:pic>
      <p:pic>
        <p:nvPicPr>
          <p:cNvPr id="9" name="Imagen 8" descr="Forma&#10;&#10;Descripción generada automáticamente con confianza media">
            <a:extLst>
              <a:ext uri="{FF2B5EF4-FFF2-40B4-BE49-F238E27FC236}">
                <a16:creationId xmlns:a16="http://schemas.microsoft.com/office/drawing/2014/main" id="{679FE46A-43B7-F931-4F03-A782ABB238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88386" y="5185490"/>
            <a:ext cx="2080470" cy="590008"/>
          </a:xfrm>
          <a:prstGeom prst="rect">
            <a:avLst/>
          </a:prstGeom>
        </p:spPr>
      </p:pic>
      <p:sp>
        <p:nvSpPr>
          <p:cNvPr id="27" name="CuadroTexto 26">
            <a:extLst>
              <a:ext uri="{FF2B5EF4-FFF2-40B4-BE49-F238E27FC236}">
                <a16:creationId xmlns:a16="http://schemas.microsoft.com/office/drawing/2014/main" id="{ADC0CECE-2482-D47E-5504-A4FEC082C6CA}"/>
              </a:ext>
            </a:extLst>
          </p:cNvPr>
          <p:cNvSpPr txBox="1"/>
          <p:nvPr/>
        </p:nvSpPr>
        <p:spPr>
          <a:xfrm>
            <a:off x="9270516" y="2671397"/>
            <a:ext cx="2628783" cy="830997"/>
          </a:xfrm>
          <a:prstGeom prst="rect">
            <a:avLst/>
          </a:prstGeom>
          <a:noFill/>
        </p:spPr>
        <p:txBody>
          <a:bodyPr wrap="square">
            <a:spAutoFit/>
          </a:bodyPr>
          <a:lstStyle/>
          <a:p>
            <a:pPr algn="ctr"/>
            <a:r>
              <a:rPr lang="it-IT" sz="1600" dirty="0">
                <a:ea typeface="Lato Light" panose="020F0502020204030203" pitchFamily="34" charset="0"/>
              </a:rPr>
              <a:t>Ricordati di controllare i tipi di spedizioni che puoi fare!
</a:t>
            </a:r>
            <a:endParaRPr lang="en-GB" sz="1600" dirty="0">
              <a:highlight>
                <a:srgbClr val="FAB632"/>
              </a:highlight>
              <a:ea typeface="Lato Light" panose="020F0502020204030203" pitchFamily="34" charset="0"/>
            </a:endParaRPr>
          </a:p>
        </p:txBody>
      </p:sp>
      <p:pic>
        <p:nvPicPr>
          <p:cNvPr id="28" name="Gráfico 27" descr="Atrás con relleno sólido">
            <a:extLst>
              <a:ext uri="{FF2B5EF4-FFF2-40B4-BE49-F238E27FC236}">
                <a16:creationId xmlns:a16="http://schemas.microsoft.com/office/drawing/2014/main" id="{ECEF5524-04DA-400B-B506-143432BDE9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1550114">
            <a:off x="8713599" y="2630411"/>
            <a:ext cx="742544" cy="742544"/>
          </a:xfrm>
          <a:prstGeom prst="rect">
            <a:avLst/>
          </a:prstGeom>
        </p:spPr>
      </p:pic>
    </p:spTree>
    <p:extLst>
      <p:ext uri="{BB962C8B-B14F-4D97-AF65-F5344CB8AC3E}">
        <p14:creationId xmlns:p14="http://schemas.microsoft.com/office/powerpoint/2010/main" val="324100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a:t>
            </a:r>
            <a:r>
              <a:rPr lang="en-US" sz="3600" b="1" dirty="0" err="1">
                <a:solidFill>
                  <a:srgbClr val="FAB632"/>
                </a:solidFill>
                <a:ea typeface="Nunito Bold" charset="0"/>
                <a:cs typeface="Arima Madurai Semi" pitchFamily="2" charset="77"/>
              </a:rPr>
              <a:t>Sicurezza</a:t>
            </a:r>
            <a:r>
              <a:rPr lang="en-US" sz="3600" b="1" dirty="0">
                <a:solidFill>
                  <a:srgbClr val="FAB632"/>
                </a:solidFill>
                <a:ea typeface="Nunito Bold" charset="0"/>
                <a:cs typeface="Arima Madurai Semi" pitchFamily="2" charset="77"/>
              </a:rPr>
              <a:t> informatica
</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461665"/>
          </a:xfrm>
          <a:prstGeom prst="rect">
            <a:avLst/>
          </a:prstGeom>
          <a:noFill/>
        </p:spPr>
        <p:txBody>
          <a:bodyPr wrap="square" rtlCol="0">
            <a:spAutoFit/>
          </a:bodyPr>
          <a:lstStyle/>
          <a:p>
            <a:r>
              <a:rPr lang="it-IT" sz="2400" dirty="0">
                <a:solidFill>
                  <a:srgbClr val="21B4A9"/>
                </a:solidFill>
              </a:rPr>
              <a:t>Sezione 1: Le basi. Introduzione</a:t>
            </a:r>
            <a:r>
              <a:rPr lang="es-ES" sz="2400" dirty="0">
                <a:solidFill>
                  <a:srgbClr val="21B4A9"/>
                </a:solidFill>
              </a:rPr>
              <a:t>.</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875909" y="1629437"/>
            <a:ext cx="9356661" cy="3693319"/>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La sicurezza informatica è </a:t>
            </a:r>
            <a:r>
              <a:rPr lang="it-IT" b="1" dirty="0">
                <a:ea typeface="Times New Roman" panose="02020603050405020304" pitchFamily="18" charset="0"/>
                <a:cs typeface="Calibri" panose="020F0502020204030204" pitchFamily="34" charset="0"/>
              </a:rPr>
              <a:t>la pratica di proteggere i sistemi e le informazioni sensibili </a:t>
            </a:r>
            <a:r>
              <a:rPr lang="it-IT" dirty="0">
                <a:ea typeface="Times New Roman" panose="02020603050405020304" pitchFamily="18" charset="0"/>
                <a:cs typeface="Calibri" panose="020F0502020204030204" pitchFamily="34" charset="0"/>
              </a:rPr>
              <a:t>dagli attacchi digitali. La sicurezza informatica si applica a molti domini: infrastrutture, reti, applicazioni, cloud, informazioni, archiviazione...
</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it-IT" dirty="0">
                <a:ea typeface="Times New Roman" panose="02020603050405020304" pitchFamily="18" charset="0"/>
                <a:cs typeface="Calibri" panose="020F0502020204030204" pitchFamily="34" charset="0"/>
              </a:rPr>
              <a:t>Si tratta di una pratica oggi </a:t>
            </a:r>
            <a:r>
              <a:rPr lang="it-IT" b="1" dirty="0">
                <a:ea typeface="Times New Roman" panose="02020603050405020304" pitchFamily="18" charset="0"/>
                <a:cs typeface="Calibri" panose="020F0502020204030204" pitchFamily="34" charset="0"/>
              </a:rPr>
              <a:t>imprescindibile sia a livello di utente che di business, </a:t>
            </a:r>
            <a:r>
              <a:rPr lang="it-IT" dirty="0">
                <a:ea typeface="Times New Roman" panose="02020603050405020304" pitchFamily="18" charset="0"/>
                <a:cs typeface="Calibri" panose="020F0502020204030204" pitchFamily="34" charset="0"/>
              </a:rPr>
              <a:t>in quanto numerosi sono i rischi che possono compromettere informazioni riservate, come carte di credito, identificazione, ecc.
</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it-IT" dirty="0">
                <a:ea typeface="Times New Roman" panose="02020603050405020304" pitchFamily="18" charset="0"/>
                <a:cs typeface="Calibri" panose="020F0502020204030204" pitchFamily="34" charset="0"/>
              </a:rPr>
              <a:t>Di seguito imparerai a conoscere i rischi più comuni durante la navigazione su Internet, imparerai come creare una password complessa e troverai diversi consigli per proteggere i tuoi dispositivi digitali e le tue informazioni</a:t>
            </a:r>
            <a:r>
              <a:rPr lang="en-GB" sz="1800" dirty="0">
                <a:effectLst/>
                <a:ea typeface="Times New Roman" panose="02020603050405020304" pitchFamily="18" charset="0"/>
                <a:cs typeface="Calibri" panose="020F0502020204030204" pitchFamily="34" charset="0"/>
              </a:rPr>
              <a:t>.</a:t>
            </a:r>
            <a:endParaRPr lang="en-GB" sz="1800" dirty="0">
              <a:effectLst/>
              <a:ea typeface="Arial MT"/>
              <a:cs typeface="Arial MT"/>
            </a:endParaRPr>
          </a:p>
          <a:p>
            <a:pPr algn="just"/>
            <a:endParaRPr lang="en-GB" sz="1800" dirty="0">
              <a:effectLst/>
              <a:ea typeface="Arial MT"/>
              <a:cs typeface="Arial MT"/>
            </a:endParaRPr>
          </a:p>
          <a:p>
            <a:pPr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8" name="TextBox 61">
            <a:extLst>
              <a:ext uri="{FF2B5EF4-FFF2-40B4-BE49-F238E27FC236}">
                <a16:creationId xmlns:a16="http://schemas.microsoft.com/office/drawing/2014/main" id="{F5EBEA0A-1CF9-3896-597E-1673B36F580C}"/>
              </a:ext>
            </a:extLst>
          </p:cNvPr>
          <p:cNvSpPr txBox="1"/>
          <p:nvPr/>
        </p:nvSpPr>
        <p:spPr>
          <a:xfrm>
            <a:off x="2349752" y="4997525"/>
            <a:ext cx="8208962" cy="1015663"/>
          </a:xfrm>
          <a:prstGeom prst="rect">
            <a:avLst/>
          </a:prstGeom>
          <a:noFill/>
        </p:spPr>
        <p:txBody>
          <a:bodyPr wrap="square" rtlCol="0">
            <a:spAutoFit/>
          </a:bodyPr>
          <a:lstStyle/>
          <a:p>
            <a:pPr algn="just" fontAlgn="base"/>
            <a:r>
              <a:rPr lang="it-IT" sz="2000" dirty="0">
                <a:ea typeface="Times New Roman" panose="02020603050405020304" pitchFamily="18" charset="0"/>
                <a:cs typeface="Calibri" panose="020F0502020204030204" pitchFamily="34" charset="0"/>
              </a:rPr>
              <a:t>Non dimenticare di consultare la sezione "materiale correlato" per saperne di più sulla sicurezza informatica!
</a:t>
            </a:r>
            <a:endParaRPr lang="en-GB" sz="20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90983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DAF10E-ECEB-E652-DFDA-CA43D223D226}"/>
              </a:ext>
            </a:extLst>
          </p:cNvPr>
          <p:cNvSpPr txBox="1"/>
          <p:nvPr/>
        </p:nvSpPr>
        <p:spPr>
          <a:xfrm>
            <a:off x="875909" y="1111415"/>
            <a:ext cx="7638917" cy="1200329"/>
          </a:xfrm>
          <a:prstGeom prst="rect">
            <a:avLst/>
          </a:prstGeom>
          <a:noFill/>
        </p:spPr>
        <p:txBody>
          <a:bodyPr wrap="square" rtlCol="0">
            <a:spAutoFit/>
          </a:bodyPr>
          <a:lstStyle/>
          <a:p>
            <a:r>
              <a:rPr lang="it-IT" sz="2400" dirty="0">
                <a:solidFill>
                  <a:srgbClr val="21B4A9"/>
                </a:solidFill>
              </a:rPr>
              <a:t>Sezione 2: Rischi per la sicurezza informatica. Quali rischi corri quando navighi su Internet?
</a:t>
            </a:r>
            <a:endParaRPr lang="en-GB" sz="2400" dirty="0">
              <a:solidFill>
                <a:srgbClr val="21B4A9"/>
              </a:solidFill>
            </a:endParaRPr>
          </a:p>
        </p:txBody>
      </p:sp>
      <p:sp>
        <p:nvSpPr>
          <p:cNvPr id="4" name="Rectángulo 3">
            <a:extLst>
              <a:ext uri="{FF2B5EF4-FFF2-40B4-BE49-F238E27FC236}">
                <a16:creationId xmlns:a16="http://schemas.microsoft.com/office/drawing/2014/main" id="{3C8080E5-A4E9-D862-5188-61F9F02B9A0C}"/>
              </a:ext>
            </a:extLst>
          </p:cNvPr>
          <p:cNvSpPr/>
          <p:nvPr/>
        </p:nvSpPr>
        <p:spPr>
          <a:xfrm>
            <a:off x="875909" y="1967245"/>
            <a:ext cx="9356661" cy="1200329"/>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Durante la navigazione su Internet, è frequente essere esposti a rischi che possono compromettere la sicurezza delle informazioni e dei tuoi dispositivi. Tra le minacce più comuni che è più probabile che si verifichino  durante la navigazione in Internet ci sono:
</a:t>
            </a:r>
            <a:endParaRPr lang="en-GB" sz="1800" dirty="0">
              <a:effectLst/>
              <a:ea typeface="Arial MT"/>
              <a:cs typeface="Arial MT"/>
            </a:endParaRPr>
          </a:p>
        </p:txBody>
      </p:sp>
      <p:sp>
        <p:nvSpPr>
          <p:cNvPr id="6" name="TextBox 12">
            <a:extLst>
              <a:ext uri="{FF2B5EF4-FFF2-40B4-BE49-F238E27FC236}">
                <a16:creationId xmlns:a16="http://schemas.microsoft.com/office/drawing/2014/main" id="{EDE3760C-490F-A95D-ACDB-DD486230A3C5}"/>
              </a:ext>
            </a:extLst>
          </p:cNvPr>
          <p:cNvSpPr txBox="1"/>
          <p:nvPr/>
        </p:nvSpPr>
        <p:spPr>
          <a:xfrm>
            <a:off x="7759176" y="2985915"/>
            <a:ext cx="1806905"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Ransomware</a:t>
            </a:r>
            <a:endParaRPr lang="en-US" sz="2400" dirty="0">
              <a:solidFill>
                <a:srgbClr val="EA4E46"/>
              </a:solidFill>
              <a:cs typeface="Abhaya Libre Medium" panose="02000603000000000000" pitchFamily="2" charset="77"/>
            </a:endParaRPr>
          </a:p>
        </p:txBody>
      </p:sp>
      <p:sp>
        <p:nvSpPr>
          <p:cNvPr id="7" name="TextBox 14">
            <a:extLst>
              <a:ext uri="{FF2B5EF4-FFF2-40B4-BE49-F238E27FC236}">
                <a16:creationId xmlns:a16="http://schemas.microsoft.com/office/drawing/2014/main" id="{7D65BE56-ACC7-A08C-89FD-9C71E4392738}"/>
              </a:ext>
            </a:extLst>
          </p:cNvPr>
          <p:cNvSpPr txBox="1"/>
          <p:nvPr/>
        </p:nvSpPr>
        <p:spPr>
          <a:xfrm>
            <a:off x="1024986" y="3448338"/>
            <a:ext cx="3194104" cy="2308324"/>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Truffa di ingegneria sociale. Consiste nell'impersonare un'altra persona o organizzazione via e-mail, in modo che l'utente esegua un'azione su una pagina fraudolenta.
</a:t>
            </a:r>
            <a:endParaRPr lang="en-US" dirty="0">
              <a:ea typeface="Lato Light" panose="020F0502020204030203" pitchFamily="34" charset="0"/>
              <a:cs typeface="Abhaya Libre" panose="02000603000000000000" pitchFamily="2" charset="77"/>
            </a:endParaRPr>
          </a:p>
        </p:txBody>
      </p:sp>
      <p:sp>
        <p:nvSpPr>
          <p:cNvPr id="8" name="TextBox 15">
            <a:extLst>
              <a:ext uri="{FF2B5EF4-FFF2-40B4-BE49-F238E27FC236}">
                <a16:creationId xmlns:a16="http://schemas.microsoft.com/office/drawing/2014/main" id="{67D3F2E3-D245-0D7C-A974-89813A5100F0}"/>
              </a:ext>
            </a:extLst>
          </p:cNvPr>
          <p:cNvSpPr txBox="1"/>
          <p:nvPr/>
        </p:nvSpPr>
        <p:spPr>
          <a:xfrm>
            <a:off x="1024986" y="2986909"/>
            <a:ext cx="1234633"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Phishing</a:t>
            </a:r>
            <a:endParaRPr lang="en-US" sz="2400" dirty="0">
              <a:solidFill>
                <a:srgbClr val="EA4E46"/>
              </a:solidFill>
              <a:cs typeface="Abhaya Libre Medium" panose="02000603000000000000" pitchFamily="2" charset="77"/>
            </a:endParaRPr>
          </a:p>
        </p:txBody>
      </p:sp>
      <p:sp>
        <p:nvSpPr>
          <p:cNvPr id="10" name="TextBox 18">
            <a:extLst>
              <a:ext uri="{FF2B5EF4-FFF2-40B4-BE49-F238E27FC236}">
                <a16:creationId xmlns:a16="http://schemas.microsoft.com/office/drawing/2014/main" id="{53F437CC-0B55-C564-A37C-C8A73792D12F}"/>
              </a:ext>
            </a:extLst>
          </p:cNvPr>
          <p:cNvSpPr txBox="1"/>
          <p:nvPr/>
        </p:nvSpPr>
        <p:spPr>
          <a:xfrm>
            <a:off x="4391040" y="2985916"/>
            <a:ext cx="1286442"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Malware</a:t>
            </a:r>
            <a:endParaRPr lang="en-US" sz="2400" dirty="0">
              <a:solidFill>
                <a:srgbClr val="EA4E46"/>
              </a:solidFill>
              <a:cs typeface="Abhaya Libre Medium" panose="02000603000000000000" pitchFamily="2" charset="77"/>
            </a:endParaRPr>
          </a:p>
        </p:txBody>
      </p:sp>
      <p:sp>
        <p:nvSpPr>
          <p:cNvPr id="11" name="TextBox 14">
            <a:extLst>
              <a:ext uri="{FF2B5EF4-FFF2-40B4-BE49-F238E27FC236}">
                <a16:creationId xmlns:a16="http://schemas.microsoft.com/office/drawing/2014/main" id="{56978C59-3A11-54F5-43AC-CC51BCC8DE66}"/>
              </a:ext>
            </a:extLst>
          </p:cNvPr>
          <p:cNvSpPr txBox="1"/>
          <p:nvPr/>
        </p:nvSpPr>
        <p:spPr>
          <a:xfrm>
            <a:off x="4392081" y="3437495"/>
            <a:ext cx="3194104" cy="1754326"/>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Software dannoso in grado di eseguire azioni come l'eliminazione di dati sensibili o l'alterazione delle funzioni di base del dispositivo.
</a:t>
            </a:r>
            <a:endParaRPr lang="en-US" dirty="0">
              <a:ea typeface="Lato Light" panose="020F0502020204030203" pitchFamily="34" charset="0"/>
              <a:cs typeface="Abhaya Libre" panose="02000603000000000000" pitchFamily="2" charset="77"/>
            </a:endParaRPr>
          </a:p>
        </p:txBody>
      </p:sp>
      <p:sp>
        <p:nvSpPr>
          <p:cNvPr id="12" name="TextBox 14">
            <a:extLst>
              <a:ext uri="{FF2B5EF4-FFF2-40B4-BE49-F238E27FC236}">
                <a16:creationId xmlns:a16="http://schemas.microsoft.com/office/drawing/2014/main" id="{23C81CA3-1142-D5AA-AE38-B11900058F68}"/>
              </a:ext>
            </a:extLst>
          </p:cNvPr>
          <p:cNvSpPr txBox="1"/>
          <p:nvPr/>
        </p:nvSpPr>
        <p:spPr>
          <a:xfrm>
            <a:off x="7773457" y="3429000"/>
            <a:ext cx="3194104" cy="2031325"/>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Un tipo di malware che crittografa i file sul disco rigido e limita l'accesso, richiedendo all'utente di pagare un riscatto in cambio della </a:t>
            </a:r>
            <a:r>
              <a:rPr lang="it-IT" dirty="0" err="1">
                <a:ea typeface="Times New Roman" panose="02020603050405020304" pitchFamily="18" charset="0"/>
                <a:cs typeface="Calibri" panose="020F0502020204030204" pitchFamily="34" charset="0"/>
              </a:rPr>
              <a:t>decrittografia</a:t>
            </a:r>
            <a:r>
              <a:rPr lang="it-IT" dirty="0">
                <a:ea typeface="Times New Roman" panose="02020603050405020304" pitchFamily="18" charset="0"/>
                <a:cs typeface="Calibri" panose="020F0502020204030204" pitchFamily="34" charset="0"/>
              </a:rPr>
              <a:t> o dello sblocco dei dati.
</a:t>
            </a:r>
            <a:endParaRPr lang="en-US" dirty="0">
              <a:ea typeface="Lato Light" panose="020F0502020204030203" pitchFamily="34" charset="0"/>
              <a:cs typeface="Abhaya Libre" panose="02000603000000000000" pitchFamily="2" charset="77"/>
            </a:endParaRPr>
          </a:p>
        </p:txBody>
      </p:sp>
      <p:pic>
        <p:nvPicPr>
          <p:cNvPr id="13" name="Imagen 12" descr="Texto&#10;&#10;Descripción generada automáticamente">
            <a:extLst>
              <a:ext uri="{FF2B5EF4-FFF2-40B4-BE49-F238E27FC236}">
                <a16:creationId xmlns:a16="http://schemas.microsoft.com/office/drawing/2014/main" id="{A1522318-FB7A-B513-6BC2-3B4B8ED12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4" name="CuadroTexto 13">
            <a:extLst>
              <a:ext uri="{FF2B5EF4-FFF2-40B4-BE49-F238E27FC236}">
                <a16:creationId xmlns:a16="http://schemas.microsoft.com/office/drawing/2014/main" id="{1CB25191-00FF-4D11-92ED-5A5B7188019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5" name="TextBox 11">
            <a:extLst>
              <a:ext uri="{FF2B5EF4-FFF2-40B4-BE49-F238E27FC236}">
                <a16:creationId xmlns:a16="http://schemas.microsoft.com/office/drawing/2014/main" id="{9A711C37-3A3F-35B4-148C-40007E7A48B6}"/>
              </a:ext>
            </a:extLst>
          </p:cNvPr>
          <p:cNvSpPr txBox="1"/>
          <p:nvPr/>
        </p:nvSpPr>
        <p:spPr>
          <a:xfrm>
            <a:off x="875909" y="531936"/>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a:t>
            </a:r>
            <a:r>
              <a:rPr lang="en-US" sz="3600" b="1" dirty="0" err="1">
                <a:solidFill>
                  <a:srgbClr val="FAB632"/>
                </a:solidFill>
                <a:ea typeface="Nunito Bold" charset="0"/>
                <a:cs typeface="Arima Madurai Semi" pitchFamily="2" charset="77"/>
              </a:rPr>
              <a:t>Sicurezza</a:t>
            </a:r>
            <a:r>
              <a:rPr lang="en-US" sz="3600" b="1" dirty="0">
                <a:solidFill>
                  <a:srgbClr val="FAB632"/>
                </a:solidFill>
                <a:ea typeface="Nunito Bold" charset="0"/>
                <a:cs typeface="Arima Madurai Semi" pitchFamily="2" charset="77"/>
              </a:rPr>
              <a:t> informatica
</a:t>
            </a:r>
          </a:p>
        </p:txBody>
      </p:sp>
      <p:sp>
        <p:nvSpPr>
          <p:cNvPr id="16" name="CuadroTexto 15">
            <a:extLst>
              <a:ext uri="{FF2B5EF4-FFF2-40B4-BE49-F238E27FC236}">
                <a16:creationId xmlns:a16="http://schemas.microsoft.com/office/drawing/2014/main" id="{2AE60572-12E7-62E1-AADE-537052C9F8E6}"/>
              </a:ext>
            </a:extLst>
          </p:cNvPr>
          <p:cNvSpPr txBox="1"/>
          <p:nvPr/>
        </p:nvSpPr>
        <p:spPr>
          <a:xfrm>
            <a:off x="5130393" y="5097938"/>
            <a:ext cx="2628783" cy="1077218"/>
          </a:xfrm>
          <a:prstGeom prst="rect">
            <a:avLst/>
          </a:prstGeom>
          <a:noFill/>
        </p:spPr>
        <p:txBody>
          <a:bodyPr wrap="square">
            <a:spAutoFit/>
          </a:bodyPr>
          <a:lstStyle/>
          <a:p>
            <a:pPr algn="ctr"/>
            <a:r>
              <a:rPr lang="it-IT" sz="1600" dirty="0">
                <a:ea typeface="Lato Light" panose="020F0502020204030203" pitchFamily="34" charset="0"/>
              </a:rPr>
              <a:t>È importante utilizzare un anti-malware sui tuoi dispositivi per proteggerli!
</a:t>
            </a:r>
            <a:endParaRPr lang="en-US" sz="1600" dirty="0">
              <a:highlight>
                <a:srgbClr val="FAB632"/>
              </a:highlight>
              <a:latin typeface="Oxygen" panose="02000503000000090004" pitchFamily="2" charset="77"/>
              <a:ea typeface="Lato Light" panose="020F0502020204030203" pitchFamily="34" charset="0"/>
              <a:cs typeface="Abhaya Libre" panose="02000603000000000000" pitchFamily="2" charset="77"/>
            </a:endParaRPr>
          </a:p>
        </p:txBody>
      </p:sp>
      <p:pic>
        <p:nvPicPr>
          <p:cNvPr id="17" name="Gráfico 16" descr="Atrás con relleno sólido">
            <a:extLst>
              <a:ext uri="{FF2B5EF4-FFF2-40B4-BE49-F238E27FC236}">
                <a16:creationId xmlns:a16="http://schemas.microsoft.com/office/drawing/2014/main" id="{4CB9E8DC-A9DB-8EC9-C950-3C36E478A2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989343">
            <a:off x="4316793" y="5035218"/>
            <a:ext cx="914400" cy="914400"/>
          </a:xfrm>
          <a:prstGeom prst="rect">
            <a:avLst/>
          </a:prstGeom>
        </p:spPr>
      </p:pic>
    </p:spTree>
    <p:extLst>
      <p:ext uri="{BB962C8B-B14F-4D97-AF65-F5344CB8AC3E}">
        <p14:creationId xmlns:p14="http://schemas.microsoft.com/office/powerpoint/2010/main" val="156076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a:t>
            </a:r>
            <a:r>
              <a:rPr lang="en-US" sz="3600" b="1" dirty="0" err="1">
                <a:solidFill>
                  <a:srgbClr val="FAB632"/>
                </a:solidFill>
                <a:ea typeface="Nunito Bold" charset="0"/>
                <a:cs typeface="Arima Madurai Semi" pitchFamily="2" charset="77"/>
              </a:rPr>
              <a:t>Sicurezza</a:t>
            </a:r>
            <a:r>
              <a:rPr lang="en-US" sz="3600" b="1" dirty="0">
                <a:solidFill>
                  <a:srgbClr val="FAB632"/>
                </a:solidFill>
                <a:ea typeface="Nunito Bold" charset="0"/>
                <a:cs typeface="Arima Madurai Semi" pitchFamily="2" charset="77"/>
              </a:rPr>
              <a:t> informatica
</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1200329"/>
          </a:xfrm>
          <a:prstGeom prst="rect">
            <a:avLst/>
          </a:prstGeom>
          <a:noFill/>
        </p:spPr>
        <p:txBody>
          <a:bodyPr wrap="square" rtlCol="0">
            <a:spAutoFit/>
          </a:bodyPr>
          <a:lstStyle/>
          <a:p>
            <a:r>
              <a:rPr lang="it-IT" sz="2400" dirty="0">
                <a:solidFill>
                  <a:srgbClr val="21B4A9"/>
                </a:solidFill>
              </a:rPr>
              <a:t>Sezione 2: Rischi per la sicurezza informatica. Quali rischi corri mentre navighi su Internet?
</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875910" y="1956608"/>
            <a:ext cx="6883908" cy="923330"/>
          </a:xfrm>
          <a:prstGeom prst="rect">
            <a:avLst/>
          </a:prstGeom>
        </p:spPr>
        <p:txBody>
          <a:bodyPr wrap="square">
            <a:spAutoFit/>
          </a:bodyPr>
          <a:lstStyle/>
          <a:p>
            <a:pPr algn="just">
              <a:defRPr/>
            </a:pPr>
            <a:r>
              <a:rPr lang="it-IT" dirty="0">
                <a:ea typeface="Times New Roman" panose="02020603050405020304" pitchFamily="18" charset="0"/>
                <a:cs typeface="Calibri" panose="020F0502020204030204" pitchFamily="34" charset="0"/>
              </a:rPr>
              <a:t>Tuttavia, esistono altre minacce che puoi approfondire se sei interessato alla sicurezza informatica: 
</a:t>
            </a:r>
            <a:endParaRPr lang="en-GB" dirty="0">
              <a:latin typeface="Calibri" panose="020F0502020204030204" pitchFamily="34" charset="0"/>
              <a:cs typeface="Calibri" panose="020F0502020204030204" pitchFamily="34" charset="0"/>
            </a:endParaRPr>
          </a:p>
        </p:txBody>
      </p:sp>
      <p:sp>
        <p:nvSpPr>
          <p:cNvPr id="5" name="TextBox 58">
            <a:extLst>
              <a:ext uri="{FF2B5EF4-FFF2-40B4-BE49-F238E27FC236}">
                <a16:creationId xmlns:a16="http://schemas.microsoft.com/office/drawing/2014/main" id="{B156EFF4-C57D-09AF-E510-2DB9D7F8FC45}"/>
              </a:ext>
            </a:extLst>
          </p:cNvPr>
          <p:cNvSpPr txBox="1"/>
          <p:nvPr/>
        </p:nvSpPr>
        <p:spPr>
          <a:xfrm>
            <a:off x="1304047" y="3672853"/>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Trojan</a:t>
            </a:r>
            <a:endParaRPr lang="en-US" dirty="0">
              <a:ea typeface="Lato Light" panose="020F0502020204030203" pitchFamily="34" charset="0"/>
              <a:cs typeface="Abhaya Libre" panose="02000603000000000000" pitchFamily="2" charset="77"/>
            </a:endParaRPr>
          </a:p>
        </p:txBody>
      </p:sp>
      <p:sp>
        <p:nvSpPr>
          <p:cNvPr id="6" name="TextBox 59">
            <a:extLst>
              <a:ext uri="{FF2B5EF4-FFF2-40B4-BE49-F238E27FC236}">
                <a16:creationId xmlns:a16="http://schemas.microsoft.com/office/drawing/2014/main" id="{6CDB0ECE-20FD-7DB5-A748-B2D6841D86A8}"/>
              </a:ext>
            </a:extLst>
          </p:cNvPr>
          <p:cNvSpPr txBox="1"/>
          <p:nvPr/>
        </p:nvSpPr>
        <p:spPr>
          <a:xfrm>
            <a:off x="1326095" y="2802692"/>
            <a:ext cx="2826456"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Smishing / vishing</a:t>
            </a:r>
            <a:endParaRPr lang="en-US" dirty="0">
              <a:ea typeface="Lato Light" panose="020F0502020204030203" pitchFamily="34" charset="0"/>
              <a:cs typeface="Abhaya Libre" panose="02000603000000000000" pitchFamily="2" charset="77"/>
            </a:endParaRPr>
          </a:p>
        </p:txBody>
      </p:sp>
      <p:sp>
        <p:nvSpPr>
          <p:cNvPr id="7" name="TextBox 60">
            <a:extLst>
              <a:ext uri="{FF2B5EF4-FFF2-40B4-BE49-F238E27FC236}">
                <a16:creationId xmlns:a16="http://schemas.microsoft.com/office/drawing/2014/main" id="{9413F5BC-FC54-1F9B-499C-C779A84952CD}"/>
              </a:ext>
            </a:extLst>
          </p:cNvPr>
          <p:cNvSpPr txBox="1"/>
          <p:nvPr/>
        </p:nvSpPr>
        <p:spPr>
          <a:xfrm>
            <a:off x="1304048" y="3281399"/>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Web-based attacks</a:t>
            </a:r>
            <a:endParaRPr lang="en-US" dirty="0">
              <a:ea typeface="Lato Light" panose="020F0502020204030203" pitchFamily="34" charset="0"/>
              <a:cs typeface="Abhaya Libre" panose="02000603000000000000" pitchFamily="2" charset="77"/>
            </a:endParaRPr>
          </a:p>
        </p:txBody>
      </p:sp>
      <p:sp>
        <p:nvSpPr>
          <p:cNvPr id="12" name="Hexágono 11">
            <a:extLst>
              <a:ext uri="{FF2B5EF4-FFF2-40B4-BE49-F238E27FC236}">
                <a16:creationId xmlns:a16="http://schemas.microsoft.com/office/drawing/2014/main" id="{41F6B51B-774C-60B3-3D4A-AE78D9BE3416}"/>
              </a:ext>
            </a:extLst>
          </p:cNvPr>
          <p:cNvSpPr/>
          <p:nvPr/>
        </p:nvSpPr>
        <p:spPr>
          <a:xfrm>
            <a:off x="980656" y="289569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id="{5C3B2DE5-8E8B-040D-8D84-6492E7EA49AF}"/>
              </a:ext>
            </a:extLst>
          </p:cNvPr>
          <p:cNvSpPr/>
          <p:nvPr/>
        </p:nvSpPr>
        <p:spPr>
          <a:xfrm>
            <a:off x="980656" y="339995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id="{35D60FC1-BC04-1878-421C-0EFD4E46E4BA}"/>
              </a:ext>
            </a:extLst>
          </p:cNvPr>
          <p:cNvSpPr/>
          <p:nvPr/>
        </p:nvSpPr>
        <p:spPr>
          <a:xfrm>
            <a:off x="980656" y="3889584"/>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7" name="TextBox 58">
            <a:extLst>
              <a:ext uri="{FF2B5EF4-FFF2-40B4-BE49-F238E27FC236}">
                <a16:creationId xmlns:a16="http://schemas.microsoft.com/office/drawing/2014/main" id="{DA1B2D49-7919-8BB3-9A4C-978D7BFB7879}"/>
              </a:ext>
            </a:extLst>
          </p:cNvPr>
          <p:cNvSpPr txBox="1"/>
          <p:nvPr/>
        </p:nvSpPr>
        <p:spPr>
          <a:xfrm>
            <a:off x="1304047" y="4303786"/>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Computer virus</a:t>
            </a:r>
            <a:endParaRPr lang="en-US" dirty="0">
              <a:ea typeface="Lato Light" panose="020F0502020204030203" pitchFamily="34" charset="0"/>
              <a:cs typeface="Abhaya Libre" panose="02000603000000000000" pitchFamily="2" charset="77"/>
            </a:endParaRPr>
          </a:p>
        </p:txBody>
      </p:sp>
      <p:sp>
        <p:nvSpPr>
          <p:cNvPr id="21" name="Hexágono 20">
            <a:extLst>
              <a:ext uri="{FF2B5EF4-FFF2-40B4-BE49-F238E27FC236}">
                <a16:creationId xmlns:a16="http://schemas.microsoft.com/office/drawing/2014/main" id="{8B9858BE-2FC8-6F1C-DF4B-08DE75BC141D}"/>
              </a:ext>
            </a:extLst>
          </p:cNvPr>
          <p:cNvSpPr/>
          <p:nvPr/>
        </p:nvSpPr>
        <p:spPr>
          <a:xfrm>
            <a:off x="979467" y="437920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2" name="TextBox 58">
            <a:extLst>
              <a:ext uri="{FF2B5EF4-FFF2-40B4-BE49-F238E27FC236}">
                <a16:creationId xmlns:a16="http://schemas.microsoft.com/office/drawing/2014/main" id="{3A5A40F9-6779-5FB9-A16E-CEC44F19A1CC}"/>
              </a:ext>
            </a:extLst>
          </p:cNvPr>
          <p:cNvSpPr txBox="1"/>
          <p:nvPr/>
        </p:nvSpPr>
        <p:spPr>
          <a:xfrm>
            <a:off x="5072103" y="3778067"/>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Adware</a:t>
            </a:r>
            <a:endParaRPr lang="en-US" dirty="0">
              <a:ea typeface="Lato Light" panose="020F0502020204030203" pitchFamily="34" charset="0"/>
              <a:cs typeface="Abhaya Libre" panose="02000603000000000000" pitchFamily="2" charset="77"/>
            </a:endParaRPr>
          </a:p>
        </p:txBody>
      </p:sp>
      <p:sp>
        <p:nvSpPr>
          <p:cNvPr id="23" name="TextBox 59">
            <a:extLst>
              <a:ext uri="{FF2B5EF4-FFF2-40B4-BE49-F238E27FC236}">
                <a16:creationId xmlns:a16="http://schemas.microsoft.com/office/drawing/2014/main" id="{A9E81FF5-286D-9AD7-B00F-62D9B5C5F1E0}"/>
              </a:ext>
            </a:extLst>
          </p:cNvPr>
          <p:cNvSpPr txBox="1"/>
          <p:nvPr/>
        </p:nvSpPr>
        <p:spPr>
          <a:xfrm>
            <a:off x="5094150" y="2804656"/>
            <a:ext cx="2826456" cy="369332"/>
          </a:xfrm>
          <a:prstGeom prst="rect">
            <a:avLst/>
          </a:prstGeom>
          <a:noFill/>
        </p:spPr>
        <p:txBody>
          <a:bodyPr wrap="square" rtlCol="0">
            <a:spAutoFit/>
          </a:bodyPr>
          <a:lstStyle/>
          <a:p>
            <a:pPr algn="just"/>
            <a:r>
              <a:rPr lang="en-US" dirty="0">
                <a:ea typeface="Lato Light" panose="020F0502020204030203" pitchFamily="34" charset="0"/>
                <a:cs typeface="Abhaya Libre" panose="02000603000000000000" pitchFamily="2" charset="77"/>
              </a:rPr>
              <a:t>Computer worm</a:t>
            </a:r>
          </a:p>
        </p:txBody>
      </p:sp>
      <p:sp>
        <p:nvSpPr>
          <p:cNvPr id="24" name="TextBox 60">
            <a:extLst>
              <a:ext uri="{FF2B5EF4-FFF2-40B4-BE49-F238E27FC236}">
                <a16:creationId xmlns:a16="http://schemas.microsoft.com/office/drawing/2014/main" id="{1B023F20-50E8-1FA2-50FF-76A5E01781E4}"/>
              </a:ext>
            </a:extLst>
          </p:cNvPr>
          <p:cNvSpPr txBox="1"/>
          <p:nvPr/>
        </p:nvSpPr>
        <p:spPr>
          <a:xfrm>
            <a:off x="5072103" y="3283363"/>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Spyware</a:t>
            </a:r>
            <a:endParaRPr lang="en-US" dirty="0">
              <a:ea typeface="Lato Light" panose="020F0502020204030203" pitchFamily="34" charset="0"/>
              <a:cs typeface="Abhaya Libre" panose="02000603000000000000" pitchFamily="2" charset="77"/>
            </a:endParaRPr>
          </a:p>
        </p:txBody>
      </p:sp>
      <p:sp>
        <p:nvSpPr>
          <p:cNvPr id="25" name="Hexágono 24">
            <a:extLst>
              <a:ext uri="{FF2B5EF4-FFF2-40B4-BE49-F238E27FC236}">
                <a16:creationId xmlns:a16="http://schemas.microsoft.com/office/drawing/2014/main" id="{096934DA-1AA4-1145-6C84-12D00F3748A0}"/>
              </a:ext>
            </a:extLst>
          </p:cNvPr>
          <p:cNvSpPr/>
          <p:nvPr/>
        </p:nvSpPr>
        <p:spPr>
          <a:xfrm>
            <a:off x="4748711" y="2897663"/>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6" name="Hexágono 25">
            <a:extLst>
              <a:ext uri="{FF2B5EF4-FFF2-40B4-BE49-F238E27FC236}">
                <a16:creationId xmlns:a16="http://schemas.microsoft.com/office/drawing/2014/main" id="{D15373CC-A0D6-9F12-FF9D-31A0490144CB}"/>
              </a:ext>
            </a:extLst>
          </p:cNvPr>
          <p:cNvSpPr/>
          <p:nvPr/>
        </p:nvSpPr>
        <p:spPr>
          <a:xfrm>
            <a:off x="4748711" y="3401923"/>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7" name="Hexágono 26">
            <a:extLst>
              <a:ext uri="{FF2B5EF4-FFF2-40B4-BE49-F238E27FC236}">
                <a16:creationId xmlns:a16="http://schemas.microsoft.com/office/drawing/2014/main" id="{6D95DC72-ECAA-0C8B-1A8A-8373F34DED96}"/>
              </a:ext>
            </a:extLst>
          </p:cNvPr>
          <p:cNvSpPr/>
          <p:nvPr/>
        </p:nvSpPr>
        <p:spPr>
          <a:xfrm>
            <a:off x="4748711" y="3891548"/>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8" name="TextBox 58">
            <a:extLst>
              <a:ext uri="{FF2B5EF4-FFF2-40B4-BE49-F238E27FC236}">
                <a16:creationId xmlns:a16="http://schemas.microsoft.com/office/drawing/2014/main" id="{21601BA6-F9C2-F4F8-2826-06861869D592}"/>
              </a:ext>
            </a:extLst>
          </p:cNvPr>
          <p:cNvSpPr txBox="1"/>
          <p:nvPr/>
        </p:nvSpPr>
        <p:spPr>
          <a:xfrm>
            <a:off x="5072102" y="4305750"/>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DDoS attacks</a:t>
            </a:r>
            <a:endParaRPr lang="en-US" dirty="0">
              <a:ea typeface="Lato Light" panose="020F0502020204030203" pitchFamily="34" charset="0"/>
              <a:cs typeface="Abhaya Libre" panose="02000603000000000000" pitchFamily="2" charset="77"/>
            </a:endParaRPr>
          </a:p>
        </p:txBody>
      </p:sp>
      <p:sp>
        <p:nvSpPr>
          <p:cNvPr id="29" name="Hexágono 28">
            <a:extLst>
              <a:ext uri="{FF2B5EF4-FFF2-40B4-BE49-F238E27FC236}">
                <a16:creationId xmlns:a16="http://schemas.microsoft.com/office/drawing/2014/main" id="{00CC0839-EE53-29F6-0AB9-596535CB79EF}"/>
              </a:ext>
            </a:extLst>
          </p:cNvPr>
          <p:cNvSpPr/>
          <p:nvPr/>
        </p:nvSpPr>
        <p:spPr>
          <a:xfrm>
            <a:off x="4755911" y="4381173"/>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2" name="Imagen 31" descr="Imagen en blanco y negro&#10;&#10;Descripción generada automáticamente con confianza baja">
            <a:extLst>
              <a:ext uri="{FF2B5EF4-FFF2-40B4-BE49-F238E27FC236}">
                <a16:creationId xmlns:a16="http://schemas.microsoft.com/office/drawing/2014/main" id="{196D3B13-B027-CC69-2C28-433AEA379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015" y="2806228"/>
            <a:ext cx="3233712" cy="2496022"/>
          </a:xfrm>
          <a:prstGeom prst="rect">
            <a:avLst/>
          </a:prstGeom>
        </p:spPr>
      </p:pic>
    </p:spTree>
    <p:extLst>
      <p:ext uri="{BB962C8B-B14F-4D97-AF65-F5344CB8AC3E}">
        <p14:creationId xmlns:p14="http://schemas.microsoft.com/office/powerpoint/2010/main" val="208765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a:t>
            </a:r>
            <a:r>
              <a:rPr lang="en-US" sz="3600" b="1" dirty="0" err="1">
                <a:solidFill>
                  <a:srgbClr val="FAB632"/>
                </a:solidFill>
                <a:ea typeface="Nunito Bold" charset="0"/>
                <a:cs typeface="Arima Madurai Semi" pitchFamily="2" charset="77"/>
              </a:rPr>
              <a:t>Sicurezza</a:t>
            </a:r>
            <a:r>
              <a:rPr lang="en-US" sz="3600" b="1" dirty="0">
                <a:solidFill>
                  <a:srgbClr val="FAB632"/>
                </a:solidFill>
                <a:ea typeface="Nunito Bold" charset="0"/>
                <a:cs typeface="Arima Madurai Semi" pitchFamily="2" charset="77"/>
              </a:rPr>
              <a:t> informatica
</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830997"/>
          </a:xfrm>
          <a:prstGeom prst="rect">
            <a:avLst/>
          </a:prstGeom>
          <a:noFill/>
        </p:spPr>
        <p:txBody>
          <a:bodyPr wrap="square" rtlCol="0">
            <a:spAutoFit/>
          </a:bodyPr>
          <a:lstStyle/>
          <a:p>
            <a:r>
              <a:rPr lang="it-IT" sz="2400" dirty="0">
                <a:solidFill>
                  <a:srgbClr val="21B4A9"/>
                </a:solidFill>
              </a:rPr>
              <a:t>Sezione 3: Password. Creare una password complessa.
</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875909" y="1629437"/>
            <a:ext cx="9356661" cy="1477328"/>
          </a:xfrm>
          <a:prstGeom prst="rect">
            <a:avLst/>
          </a:prstGeom>
        </p:spPr>
        <p:txBody>
          <a:bodyPr wrap="square">
            <a:spAutoFit/>
          </a:bodyPr>
          <a:lstStyle/>
          <a:p>
            <a:pPr algn="just"/>
            <a:r>
              <a:rPr lang="it-IT" b="1" dirty="0">
                <a:ea typeface="Times New Roman" panose="02020603050405020304" pitchFamily="18" charset="0"/>
                <a:cs typeface="Calibri" panose="020F0502020204030204" pitchFamily="34" charset="0"/>
              </a:rPr>
              <a:t>Le password vengono utilizzate per proteggere le tue informazioni personali</a:t>
            </a:r>
            <a:r>
              <a:rPr lang="it-IT" dirty="0">
                <a:ea typeface="Times New Roman" panose="02020603050405020304" pitchFamily="18" charset="0"/>
                <a:cs typeface="Calibri" panose="020F0502020204030204" pitchFamily="34" charset="0"/>
              </a:rPr>
              <a:t>, e-mail, file, documenti importanti, account, ecc., Quindi è importante che siano complesse. Devono essere costituite da una combinazione di lettere, numeri e simboli (gli accenti non possono essere inclusi), seguendo le seguenti raccomandazioni:</a:t>
            </a:r>
            <a:r>
              <a:rPr lang="it-IT" b="1" dirty="0">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5" name="TextBox 58">
            <a:extLst>
              <a:ext uri="{FF2B5EF4-FFF2-40B4-BE49-F238E27FC236}">
                <a16:creationId xmlns:a16="http://schemas.microsoft.com/office/drawing/2014/main" id="{B156EFF4-C57D-09AF-E510-2DB9D7F8FC45}"/>
              </a:ext>
            </a:extLst>
          </p:cNvPr>
          <p:cNvSpPr txBox="1"/>
          <p:nvPr/>
        </p:nvSpPr>
        <p:spPr>
          <a:xfrm>
            <a:off x="1302650" y="4381874"/>
            <a:ext cx="9829541" cy="923330"/>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Non utilizzare password che includono </a:t>
            </a:r>
            <a:r>
              <a:rPr lang="it-IT" b="1" dirty="0">
                <a:ea typeface="Times New Roman" panose="02020603050405020304" pitchFamily="18" charset="0"/>
                <a:cs typeface="Calibri" panose="020F0502020204030204" pitchFamily="34" charset="0"/>
              </a:rPr>
              <a:t>informazioni personali</a:t>
            </a:r>
            <a:r>
              <a:rPr lang="it-IT" dirty="0">
                <a:ea typeface="Times New Roman" panose="02020603050405020304" pitchFamily="18" charset="0"/>
                <a:cs typeface="Calibri" panose="020F0502020204030204" pitchFamily="34" charset="0"/>
              </a:rPr>
              <a:t>, come nome, data di nascita o indirizzo, poiché chiunque potrebbe provare a indovinarlo.
</a:t>
            </a:r>
            <a:endParaRPr lang="en-US" dirty="0">
              <a:ea typeface="Lato Light" panose="020F0502020204030203" pitchFamily="34" charset="0"/>
              <a:cs typeface="Abhaya Libre" panose="02000603000000000000" pitchFamily="2" charset="77"/>
            </a:endParaRPr>
          </a:p>
        </p:txBody>
      </p:sp>
      <p:sp>
        <p:nvSpPr>
          <p:cNvPr id="6" name="TextBox 59">
            <a:extLst>
              <a:ext uri="{FF2B5EF4-FFF2-40B4-BE49-F238E27FC236}">
                <a16:creationId xmlns:a16="http://schemas.microsoft.com/office/drawing/2014/main" id="{6CDB0ECE-20FD-7DB5-A748-B2D6841D86A8}"/>
              </a:ext>
            </a:extLst>
          </p:cNvPr>
          <p:cNvSpPr txBox="1"/>
          <p:nvPr/>
        </p:nvSpPr>
        <p:spPr>
          <a:xfrm>
            <a:off x="1291140" y="2905123"/>
            <a:ext cx="9841051" cy="923330"/>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Utilizzare una </a:t>
            </a:r>
            <a:r>
              <a:rPr lang="it-IT" b="1" dirty="0">
                <a:ea typeface="Times New Roman" panose="02020603050405020304" pitchFamily="18" charset="0"/>
                <a:cs typeface="Calibri" panose="020F0502020204030204" pitchFamily="34" charset="0"/>
              </a:rPr>
              <a:t>password univoca</a:t>
            </a:r>
            <a:r>
              <a:rPr lang="it-IT" dirty="0">
                <a:ea typeface="Times New Roman" panose="02020603050405020304" pitchFamily="18" charset="0"/>
                <a:cs typeface="Calibri" panose="020F0502020204030204" pitchFamily="34" charset="0"/>
              </a:rPr>
              <a:t>, non riutilizzare le vecchie password. Se viene divulgata una password, esporrà tutti gli account utilizzando la stessa password.
</a:t>
            </a:r>
            <a:endParaRPr lang="en-US" dirty="0">
              <a:ea typeface="Lato Light" panose="020F0502020204030203" pitchFamily="34" charset="0"/>
              <a:cs typeface="Abhaya Libre" panose="02000603000000000000" pitchFamily="2" charset="77"/>
            </a:endParaRPr>
          </a:p>
        </p:txBody>
      </p:sp>
      <p:sp>
        <p:nvSpPr>
          <p:cNvPr id="7" name="TextBox 60">
            <a:extLst>
              <a:ext uri="{FF2B5EF4-FFF2-40B4-BE49-F238E27FC236}">
                <a16:creationId xmlns:a16="http://schemas.microsoft.com/office/drawing/2014/main" id="{9413F5BC-FC54-1F9B-499C-C779A84952CD}"/>
              </a:ext>
            </a:extLst>
          </p:cNvPr>
          <p:cNvSpPr txBox="1"/>
          <p:nvPr/>
        </p:nvSpPr>
        <p:spPr>
          <a:xfrm>
            <a:off x="1302650" y="3643889"/>
            <a:ext cx="9829541" cy="923330"/>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La tua password dovrebbe essere </a:t>
            </a:r>
            <a:r>
              <a:rPr lang="it-IT" b="1" dirty="0">
                <a:ea typeface="Times New Roman" panose="02020603050405020304" pitchFamily="18" charset="0"/>
                <a:cs typeface="Calibri" panose="020F0502020204030204" pitchFamily="34" charset="0"/>
              </a:rPr>
              <a:t>lunga, ma facile da ricordare</a:t>
            </a:r>
            <a:r>
              <a:rPr lang="it-IT" dirty="0">
                <a:ea typeface="Times New Roman" panose="02020603050405020304" pitchFamily="18" charset="0"/>
                <a:cs typeface="Calibri" panose="020F0502020204030204" pitchFamily="34" charset="0"/>
              </a:rPr>
              <a:t>. Si consiglia di utilizzare almeno 12 caratteri. Forse il testo di una canzone, una citazione da un film o parole che puoi facilmente ricordare.
</a:t>
            </a:r>
            <a:endParaRPr lang="en-US" dirty="0">
              <a:ea typeface="Lato Light" panose="020F0502020204030203" pitchFamily="34" charset="0"/>
              <a:cs typeface="Abhaya Libre" panose="02000603000000000000" pitchFamily="2" charset="77"/>
            </a:endParaRPr>
          </a:p>
        </p:txBody>
      </p:sp>
      <p:sp>
        <p:nvSpPr>
          <p:cNvPr id="8" name="TextBox 61">
            <a:extLst>
              <a:ext uri="{FF2B5EF4-FFF2-40B4-BE49-F238E27FC236}">
                <a16:creationId xmlns:a16="http://schemas.microsoft.com/office/drawing/2014/main" id="{F5EBEA0A-1CF9-3896-597E-1673B36F580C}"/>
              </a:ext>
            </a:extLst>
          </p:cNvPr>
          <p:cNvSpPr txBox="1"/>
          <p:nvPr/>
        </p:nvSpPr>
        <p:spPr>
          <a:xfrm>
            <a:off x="2266575" y="5357524"/>
            <a:ext cx="8208962" cy="646331"/>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Alcuni esempi di password che NON dovresti usare: password; Qwerty; 1234...
</a:t>
            </a:r>
            <a:endParaRPr lang="en-GB" sz="1800" dirty="0">
              <a:effectLst/>
              <a:ea typeface="Arial MT"/>
              <a:cs typeface="Arial MT"/>
            </a:endParaRPr>
          </a:p>
        </p:txBody>
      </p:sp>
      <p:sp>
        <p:nvSpPr>
          <p:cNvPr id="12" name="Hexágono 11">
            <a:extLst>
              <a:ext uri="{FF2B5EF4-FFF2-40B4-BE49-F238E27FC236}">
                <a16:creationId xmlns:a16="http://schemas.microsoft.com/office/drawing/2014/main" id="{41F6B51B-774C-60B3-3D4A-AE78D9BE3416}"/>
              </a:ext>
            </a:extLst>
          </p:cNvPr>
          <p:cNvSpPr/>
          <p:nvPr/>
        </p:nvSpPr>
        <p:spPr>
          <a:xfrm>
            <a:off x="979258" y="3031686"/>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id="{5C3B2DE5-8E8B-040D-8D84-6492E7EA49AF}"/>
              </a:ext>
            </a:extLst>
          </p:cNvPr>
          <p:cNvSpPr/>
          <p:nvPr/>
        </p:nvSpPr>
        <p:spPr>
          <a:xfrm>
            <a:off x="979258" y="376244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id="{35D60FC1-BC04-1878-421C-0EFD4E46E4BA}"/>
              </a:ext>
            </a:extLst>
          </p:cNvPr>
          <p:cNvSpPr/>
          <p:nvPr/>
        </p:nvSpPr>
        <p:spPr>
          <a:xfrm>
            <a:off x="979258" y="4495355"/>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14952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a:t>
            </a:r>
            <a:r>
              <a:rPr lang="en-US" sz="3600" b="1" dirty="0" err="1">
                <a:solidFill>
                  <a:srgbClr val="FAB632"/>
                </a:solidFill>
                <a:ea typeface="Nunito Bold" charset="0"/>
                <a:cs typeface="Arima Madurai Semi" pitchFamily="2" charset="77"/>
              </a:rPr>
              <a:t>Sicurezza</a:t>
            </a:r>
            <a:r>
              <a:rPr lang="en-US" sz="3600" b="1" dirty="0">
                <a:solidFill>
                  <a:srgbClr val="FAB632"/>
                </a:solidFill>
                <a:ea typeface="Nunito Bold" charset="0"/>
                <a:cs typeface="Arima Madurai Semi" pitchFamily="2" charset="77"/>
              </a:rPr>
              <a:t> informatica
</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461665"/>
          </a:xfrm>
          <a:prstGeom prst="rect">
            <a:avLst/>
          </a:prstGeom>
          <a:noFill/>
        </p:spPr>
        <p:txBody>
          <a:bodyPr wrap="square" rtlCol="0">
            <a:spAutoFit/>
          </a:bodyPr>
          <a:lstStyle/>
          <a:p>
            <a:r>
              <a:rPr lang="it-IT" sz="2400" dirty="0">
                <a:solidFill>
                  <a:srgbClr val="21B4A9"/>
                </a:solidFill>
              </a:rPr>
              <a:t>Sezione 3: Password. Creare una password complessa</a:t>
            </a:r>
            <a:r>
              <a:rPr lang="es-ES" sz="2400" dirty="0">
                <a:solidFill>
                  <a:srgbClr val="21B4A9"/>
                </a:solidFill>
              </a:rPr>
              <a:t>.</a:t>
            </a:r>
            <a:endParaRPr lang="en-GB" sz="2400" dirty="0">
              <a:solidFill>
                <a:srgbClr val="21B4A9"/>
              </a:solidFill>
            </a:endParaRPr>
          </a:p>
        </p:txBody>
      </p:sp>
      <p:sp>
        <p:nvSpPr>
          <p:cNvPr id="6" name="TextBox 59">
            <a:extLst>
              <a:ext uri="{FF2B5EF4-FFF2-40B4-BE49-F238E27FC236}">
                <a16:creationId xmlns:a16="http://schemas.microsoft.com/office/drawing/2014/main" id="{6CDB0ECE-20FD-7DB5-A748-B2D6841D86A8}"/>
              </a:ext>
            </a:extLst>
          </p:cNvPr>
          <p:cNvSpPr txBox="1"/>
          <p:nvPr/>
        </p:nvSpPr>
        <p:spPr>
          <a:xfrm>
            <a:off x="4110605" y="1939840"/>
            <a:ext cx="5905850" cy="3693319"/>
          </a:xfrm>
          <a:prstGeom prst="rect">
            <a:avLst/>
          </a:prstGeom>
          <a:noFill/>
        </p:spPr>
        <p:txBody>
          <a:bodyPr wrap="square" rtlCol="0">
            <a:spAutoFit/>
          </a:bodyPr>
          <a:lstStyle/>
          <a:p>
            <a:pPr algn="just"/>
            <a:r>
              <a:rPr lang="it-IT" dirty="0">
                <a:ea typeface="Times New Roman" panose="02020603050405020304" pitchFamily="18" charset="0"/>
                <a:cs typeface="Calibri" panose="020F0502020204030204" pitchFamily="34" charset="0"/>
              </a:rPr>
              <a:t>Puoi verificare se le tue password sono sicure utilizzando strumenti come quello che troverai a questo link</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3"/>
              </a:rPr>
              <a:t>https://password.kaspersky.com/</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it-IT" dirty="0">
                <a:ea typeface="Times New Roman" panose="02020603050405020304" pitchFamily="18" charset="0"/>
                <a:cs typeface="Calibri" panose="020F0502020204030204" pitchFamily="34" charset="0"/>
              </a:rPr>
              <a:t>Inoltre, ci sono strumenti per gestire le tue password in modo comodo e sicuro, come il gestore di password di Google</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4"/>
              </a:rPr>
              <a:t>https://passwords.google.com/</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it-IT" dirty="0">
                <a:ea typeface="Times New Roman" panose="02020603050405020304" pitchFamily="18" charset="0"/>
                <a:cs typeface="Calibri" panose="020F0502020204030204" pitchFamily="34" charset="0"/>
              </a:rPr>
              <a:t>Questo tipo di strumento ti consente di memorizzare le password e crearne di nuove in modo casuale e puoi accedervi ricordando solo la tua password per il gestore di password.
</a:t>
            </a:r>
            <a:endParaRPr lang="en-GB" sz="18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0" name="Imagen 9" descr="Icono&#10;&#10;Descripción generada automáticamente">
            <a:extLst>
              <a:ext uri="{FF2B5EF4-FFF2-40B4-BE49-F238E27FC236}">
                <a16:creationId xmlns:a16="http://schemas.microsoft.com/office/drawing/2014/main" id="{1877DBCB-EAAB-7074-0A1C-5B110399C5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467" y="2334653"/>
            <a:ext cx="2705957" cy="2143626"/>
          </a:xfrm>
          <a:prstGeom prst="rect">
            <a:avLst/>
          </a:prstGeom>
        </p:spPr>
      </p:pic>
    </p:spTree>
    <p:extLst>
      <p:ext uri="{BB962C8B-B14F-4D97-AF65-F5344CB8AC3E}">
        <p14:creationId xmlns:p14="http://schemas.microsoft.com/office/powerpoint/2010/main" val="267092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1200329"/>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2: </a:t>
            </a:r>
            <a:r>
              <a:rPr lang="en-US" sz="3600" b="1" dirty="0" err="1">
                <a:solidFill>
                  <a:srgbClr val="FAB632"/>
                </a:solidFill>
                <a:ea typeface="Nunito Bold" charset="0"/>
                <a:cs typeface="Arima Madurai Semi" pitchFamily="2" charset="77"/>
              </a:rPr>
              <a:t>Sicurezza</a:t>
            </a:r>
            <a:r>
              <a:rPr lang="en-US" sz="3600" b="1" dirty="0">
                <a:solidFill>
                  <a:srgbClr val="FAB632"/>
                </a:solidFill>
                <a:ea typeface="Nunito Bold" charset="0"/>
                <a:cs typeface="Arima Madurai Semi" pitchFamily="2" charset="77"/>
              </a:rPr>
              <a:t> informatica
</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dirty="0">
                <a:solidFill>
                  <a:srgbClr val="21B4A9"/>
                </a:solidFill>
              </a:rPr>
              <a:t>Sezione 4: Raccomandazioni.</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875909" y="1629437"/>
            <a:ext cx="9356661" cy="646331"/>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Di seguito troverai una serie di suggerimenti e raccomandazioni sulla sicurezza informatica:
</a:t>
            </a:r>
            <a:endParaRPr lang="en-GB" sz="1800" dirty="0">
              <a:effectLst/>
              <a:ea typeface="Arial MT"/>
              <a:cs typeface="Arial MT"/>
            </a:endParaRPr>
          </a:p>
        </p:txBody>
      </p:sp>
      <p:sp>
        <p:nvSpPr>
          <p:cNvPr id="5" name="TextBox 58">
            <a:extLst>
              <a:ext uri="{FF2B5EF4-FFF2-40B4-BE49-F238E27FC236}">
                <a16:creationId xmlns:a16="http://schemas.microsoft.com/office/drawing/2014/main" id="{B156EFF4-C57D-09AF-E510-2DB9D7F8FC45}"/>
              </a:ext>
            </a:extLst>
          </p:cNvPr>
          <p:cNvSpPr txBox="1"/>
          <p:nvPr/>
        </p:nvSpPr>
        <p:spPr>
          <a:xfrm>
            <a:off x="1465794" y="3437614"/>
            <a:ext cx="7837597" cy="923330"/>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Per quanto possibile, evita di connetterti a reti </a:t>
            </a:r>
            <a:r>
              <a:rPr lang="it-IT" dirty="0" err="1">
                <a:ea typeface="Times New Roman" panose="02020603050405020304" pitchFamily="18" charset="0"/>
                <a:cs typeface="Calibri" panose="020F0502020204030204" pitchFamily="34" charset="0"/>
              </a:rPr>
              <a:t>wifi</a:t>
            </a:r>
            <a:r>
              <a:rPr lang="it-IT" dirty="0">
                <a:ea typeface="Times New Roman" panose="02020603050405020304" pitchFamily="18" charset="0"/>
                <a:cs typeface="Calibri" panose="020F0502020204030204" pitchFamily="34" charset="0"/>
              </a:rPr>
              <a:t> aperte, come quelle nei caffè o nei musei.
</a:t>
            </a:r>
            <a:endParaRPr lang="en-GB" sz="1800" dirty="0">
              <a:effectLst/>
              <a:ea typeface="Times New Roman" panose="02020603050405020304" pitchFamily="18" charset="0"/>
              <a:cs typeface="Calibri" panose="020F0502020204030204" pitchFamily="34" charset="0"/>
            </a:endParaRPr>
          </a:p>
        </p:txBody>
      </p:sp>
      <p:sp>
        <p:nvSpPr>
          <p:cNvPr id="6" name="TextBox 59">
            <a:extLst>
              <a:ext uri="{FF2B5EF4-FFF2-40B4-BE49-F238E27FC236}">
                <a16:creationId xmlns:a16="http://schemas.microsoft.com/office/drawing/2014/main" id="{6CDB0ECE-20FD-7DB5-A748-B2D6841D86A8}"/>
              </a:ext>
            </a:extLst>
          </p:cNvPr>
          <p:cNvSpPr txBox="1"/>
          <p:nvPr/>
        </p:nvSpPr>
        <p:spPr>
          <a:xfrm>
            <a:off x="1465794" y="2147487"/>
            <a:ext cx="7837597" cy="923330"/>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Non lasciare le tue password scritte in luoghi visibili, come i post-it, e non pubblicarle su Internet.
</a:t>
            </a:r>
            <a:endParaRPr lang="en-GB" sz="1800" dirty="0">
              <a:effectLst/>
              <a:ea typeface="Times New Roman" panose="02020603050405020304" pitchFamily="18" charset="0"/>
              <a:cs typeface="Calibri" panose="020F0502020204030204" pitchFamily="34" charset="0"/>
            </a:endParaRPr>
          </a:p>
        </p:txBody>
      </p:sp>
      <p:sp>
        <p:nvSpPr>
          <p:cNvPr id="7" name="TextBox 60">
            <a:extLst>
              <a:ext uri="{FF2B5EF4-FFF2-40B4-BE49-F238E27FC236}">
                <a16:creationId xmlns:a16="http://schemas.microsoft.com/office/drawing/2014/main" id="{9413F5BC-FC54-1F9B-499C-C779A84952CD}"/>
              </a:ext>
            </a:extLst>
          </p:cNvPr>
          <p:cNvSpPr txBox="1"/>
          <p:nvPr/>
        </p:nvSpPr>
        <p:spPr>
          <a:xfrm>
            <a:off x="1465794" y="2793818"/>
            <a:ext cx="7837597" cy="923330"/>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Non fare clic su collegamenti provenienti da fonti inaffidabili, come e-mail di spam o siti Web senza un certificato di sicurezza.
</a:t>
            </a:r>
            <a:endParaRPr lang="en-GB" sz="1800" dirty="0">
              <a:effectLst/>
              <a:ea typeface="Times New Roman" panose="02020603050405020304" pitchFamily="18" charset="0"/>
              <a:cs typeface="Calibri" panose="020F0502020204030204" pitchFamily="34" charset="0"/>
            </a:endParaRPr>
          </a:p>
        </p:txBody>
      </p:sp>
      <p:sp>
        <p:nvSpPr>
          <p:cNvPr id="12" name="Hexágono 11">
            <a:extLst>
              <a:ext uri="{FF2B5EF4-FFF2-40B4-BE49-F238E27FC236}">
                <a16:creationId xmlns:a16="http://schemas.microsoft.com/office/drawing/2014/main" id="{41F6B51B-774C-60B3-3D4A-AE78D9BE3416}"/>
              </a:ext>
            </a:extLst>
          </p:cNvPr>
          <p:cNvSpPr/>
          <p:nvPr/>
        </p:nvSpPr>
        <p:spPr>
          <a:xfrm>
            <a:off x="1142401" y="2245296"/>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id="{5C3B2DE5-8E8B-040D-8D84-6492E7EA49AF}"/>
              </a:ext>
            </a:extLst>
          </p:cNvPr>
          <p:cNvSpPr/>
          <p:nvPr/>
        </p:nvSpPr>
        <p:spPr>
          <a:xfrm>
            <a:off x="1142401" y="289216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id="{35D60FC1-BC04-1878-421C-0EFD4E46E4BA}"/>
              </a:ext>
            </a:extLst>
          </p:cNvPr>
          <p:cNvSpPr/>
          <p:nvPr/>
        </p:nvSpPr>
        <p:spPr>
          <a:xfrm>
            <a:off x="1142401" y="3552717"/>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7" name="TextBox 58">
            <a:extLst>
              <a:ext uri="{FF2B5EF4-FFF2-40B4-BE49-F238E27FC236}">
                <a16:creationId xmlns:a16="http://schemas.microsoft.com/office/drawing/2014/main" id="{B4C618B3-AE02-E6A5-D67C-EB92E88AA2B9}"/>
              </a:ext>
            </a:extLst>
          </p:cNvPr>
          <p:cNvSpPr txBox="1"/>
          <p:nvPr/>
        </p:nvSpPr>
        <p:spPr>
          <a:xfrm>
            <a:off x="1426485" y="3988816"/>
            <a:ext cx="7837597" cy="1200329"/>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Non fare acquisti online su siti Web inaffidabili; Controlla prima le recensioni che puoi trovare, chiedi ai tuoi amici e parenti se hanno acquistato dallo stesso negozio online...
</a:t>
            </a:r>
            <a:endParaRPr lang="en-GB" sz="1800" dirty="0">
              <a:effectLst/>
              <a:ea typeface="Times New Roman" panose="02020603050405020304" pitchFamily="18" charset="0"/>
              <a:cs typeface="Calibri" panose="020F0502020204030204" pitchFamily="34" charset="0"/>
            </a:endParaRPr>
          </a:p>
        </p:txBody>
      </p:sp>
      <p:sp>
        <p:nvSpPr>
          <p:cNvPr id="18" name="TextBox 58">
            <a:extLst>
              <a:ext uri="{FF2B5EF4-FFF2-40B4-BE49-F238E27FC236}">
                <a16:creationId xmlns:a16="http://schemas.microsoft.com/office/drawing/2014/main" id="{0CA22680-C55B-6726-AA70-E0F79BC5C172}"/>
              </a:ext>
            </a:extLst>
          </p:cNvPr>
          <p:cNvSpPr txBox="1"/>
          <p:nvPr/>
        </p:nvSpPr>
        <p:spPr>
          <a:xfrm>
            <a:off x="2415707" y="5250592"/>
            <a:ext cx="8766776" cy="830997"/>
          </a:xfrm>
          <a:prstGeom prst="rect">
            <a:avLst/>
          </a:prstGeom>
          <a:noFill/>
        </p:spPr>
        <p:txBody>
          <a:bodyPr wrap="square" rtlCol="0">
            <a:spAutoFit/>
          </a:bodyPr>
          <a:lstStyle/>
          <a:p>
            <a:pPr algn="just"/>
            <a:r>
              <a:rPr lang="it-IT" sz="2400" b="1" dirty="0">
                <a:highlight>
                  <a:srgbClr val="FAB632"/>
                </a:highlight>
                <a:cs typeface="Calibri" panose="020F0502020204030204" pitchFamily="34" charset="0"/>
              </a:rPr>
              <a:t>Fai attenzione a tutto ciò che è sospetto che vedi su Internet!</a:t>
            </a:r>
            <a:r>
              <a:rPr lang="it-IT" sz="2400" b="1" dirty="0">
                <a:cs typeface="Calibri" panose="020F0502020204030204" pitchFamily="34" charset="0"/>
              </a:rPr>
              <a:t>
</a:t>
            </a:r>
            <a:endParaRPr lang="en-GB" sz="2400" b="1" dirty="0">
              <a:highlight>
                <a:srgbClr val="FAB632"/>
              </a:highlight>
              <a:cs typeface="Calibri" panose="020F0502020204030204" pitchFamily="34" charset="0"/>
            </a:endParaRPr>
          </a:p>
        </p:txBody>
      </p:sp>
      <p:sp>
        <p:nvSpPr>
          <p:cNvPr id="19" name="Hexágono 18">
            <a:extLst>
              <a:ext uri="{FF2B5EF4-FFF2-40B4-BE49-F238E27FC236}">
                <a16:creationId xmlns:a16="http://schemas.microsoft.com/office/drawing/2014/main" id="{57348F7E-C479-05EA-51CF-663F3066A83E}"/>
              </a:ext>
            </a:extLst>
          </p:cNvPr>
          <p:cNvSpPr/>
          <p:nvPr/>
        </p:nvSpPr>
        <p:spPr>
          <a:xfrm>
            <a:off x="1142400" y="4127185"/>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0108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Problem solving</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461665"/>
          </a:xfrm>
          <a:prstGeom prst="rect">
            <a:avLst/>
          </a:prstGeom>
          <a:noFill/>
        </p:spPr>
        <p:txBody>
          <a:bodyPr wrap="square" rtlCol="0">
            <a:spAutoFit/>
          </a:bodyPr>
          <a:lstStyle/>
          <a:p>
            <a:r>
              <a:rPr lang="it-IT" sz="2400" dirty="0">
                <a:solidFill>
                  <a:srgbClr val="21B4A9"/>
                </a:solidFill>
              </a:rPr>
              <a:t>Sezione 1: Le basi. Introduzione</a:t>
            </a:r>
            <a:r>
              <a:rPr lang="es-ES" sz="2400" dirty="0">
                <a:solidFill>
                  <a:srgbClr val="21B4A9"/>
                </a:solidFill>
              </a:rPr>
              <a:t>.</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875909" y="1629437"/>
            <a:ext cx="9356661" cy="4062651"/>
          </a:xfrm>
          <a:prstGeom prst="rect">
            <a:avLst/>
          </a:prstGeom>
        </p:spPr>
        <p:txBody>
          <a:bodyPr wrap="square">
            <a:spAutoFit/>
          </a:bodyPr>
          <a:lstStyle/>
          <a:p>
            <a:pPr algn="just"/>
            <a:r>
              <a:rPr lang="it-IT" sz="2000" dirty="0">
                <a:ea typeface="Times New Roman" panose="02020603050405020304" pitchFamily="18" charset="0"/>
                <a:cs typeface="Calibri" panose="020F0502020204030204" pitchFamily="34" charset="0"/>
              </a:rPr>
              <a:t>Essere </a:t>
            </a:r>
            <a:r>
              <a:rPr lang="it-IT" sz="2000" b="1" dirty="0">
                <a:ea typeface="Times New Roman" panose="02020603050405020304" pitchFamily="18" charset="0"/>
                <a:cs typeface="Calibri" panose="020F0502020204030204" pitchFamily="34" charset="0"/>
              </a:rPr>
              <a:t>decisi</a:t>
            </a:r>
            <a:r>
              <a:rPr lang="it-IT" sz="2000" dirty="0">
                <a:ea typeface="Times New Roman" panose="02020603050405020304" pitchFamily="18" charset="0"/>
                <a:cs typeface="Calibri" panose="020F0502020204030204" pitchFamily="34" charset="0"/>
              </a:rPr>
              <a:t> è una qualità necessaria di questi tempi, soprattutto quando si tratta di computer e dispositivi digitali. Cosa succede quando il computer non si accende? O quando non riesci a sentire le chiamate al telefono? Chiami un tecnico dell'assistenza? O forse provi a risolverlo prima da solo?
</a:t>
            </a:r>
            <a:r>
              <a:rPr lang="en-GB" sz="2000" dirty="0">
                <a:effectLst/>
                <a:ea typeface="Times New Roman" panose="02020603050405020304" pitchFamily="18" charset="0"/>
                <a:cs typeface="Calibri" panose="020F0502020204030204" pitchFamily="34" charset="0"/>
              </a:rPr>
              <a:t> </a:t>
            </a:r>
            <a:endParaRPr lang="en-GB" sz="2000" dirty="0">
              <a:effectLst/>
              <a:ea typeface="Arial MT"/>
              <a:cs typeface="Arial MT"/>
            </a:endParaRPr>
          </a:p>
          <a:p>
            <a:pPr algn="just"/>
            <a:r>
              <a:rPr lang="it-IT" sz="2000" dirty="0">
                <a:ea typeface="Times New Roman" panose="02020603050405020304" pitchFamily="18" charset="0"/>
                <a:cs typeface="Calibri" panose="020F0502020204030204" pitchFamily="34" charset="0"/>
              </a:rPr>
              <a:t>Questa unità esplorerà i problemi più comuni e le loro possibili soluzioni e fornirà gli strumenti necessari per condurre ricerche su Internet efficaci che possano aiutare a risolvere determinati problemi.
</a:t>
            </a:r>
            <a:r>
              <a:rPr lang="en-GB" sz="2000" dirty="0">
                <a:effectLst/>
                <a:ea typeface="Times New Roman" panose="02020603050405020304" pitchFamily="18" charset="0"/>
                <a:cs typeface="Calibri" panose="020F0502020204030204" pitchFamily="34" charset="0"/>
              </a:rPr>
              <a:t> </a:t>
            </a:r>
            <a:endParaRPr lang="en-GB" sz="2000" dirty="0">
              <a:effectLst/>
              <a:ea typeface="Arial MT"/>
              <a:cs typeface="Arial MT"/>
            </a:endParaRPr>
          </a:p>
          <a:p>
            <a:pPr algn="just" fontAlgn="base"/>
            <a:r>
              <a:rPr lang="it-IT" sz="2000" dirty="0">
                <a:ea typeface="Times New Roman" panose="02020603050405020304" pitchFamily="18" charset="0"/>
                <a:cs typeface="Calibri" panose="020F0502020204030204" pitchFamily="34" charset="0"/>
              </a:rPr>
              <a:t>Non dimenticare di controllare la sezione "</a:t>
            </a:r>
            <a:r>
              <a:rPr lang="it-IT" sz="2000" u="sng" dirty="0">
                <a:ea typeface="Times New Roman" panose="02020603050405020304" pitchFamily="18" charset="0"/>
                <a:cs typeface="Calibri" panose="020F0502020204030204" pitchFamily="34" charset="0"/>
              </a:rPr>
              <a:t>materiale correlato</a:t>
            </a:r>
            <a:r>
              <a:rPr lang="it-IT" sz="2000" dirty="0">
                <a:ea typeface="Times New Roman" panose="02020603050405020304" pitchFamily="18" charset="0"/>
                <a:cs typeface="Calibri" panose="020F0502020204030204" pitchFamily="34" charset="0"/>
              </a:rPr>
              <a:t>" per saperne di più sulla risoluzione dei problemi!
</a:t>
            </a:r>
            <a:endParaRPr lang="en-GB" sz="2000" dirty="0">
              <a:effectLst/>
              <a:ea typeface="Arial MT"/>
              <a:cs typeface="Arial MT"/>
            </a:endParaRPr>
          </a:p>
          <a:p>
            <a:pPr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328337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Problem solving</a:t>
            </a:r>
          </a:p>
        </p:txBody>
      </p:sp>
      <p:sp>
        <p:nvSpPr>
          <p:cNvPr id="5" name="TextBox 12">
            <a:extLst>
              <a:ext uri="{FF2B5EF4-FFF2-40B4-BE49-F238E27FC236}">
                <a16:creationId xmlns:a16="http://schemas.microsoft.com/office/drawing/2014/main" id="{6A705AC7-3F58-A13E-5D51-63E78BED6146}"/>
              </a:ext>
            </a:extLst>
          </p:cNvPr>
          <p:cNvSpPr txBox="1"/>
          <p:nvPr/>
        </p:nvSpPr>
        <p:spPr>
          <a:xfrm>
            <a:off x="774860" y="3112290"/>
            <a:ext cx="8436252" cy="1477328"/>
          </a:xfrm>
          <a:prstGeom prst="rect">
            <a:avLst/>
          </a:prstGeom>
          <a:noFill/>
        </p:spPr>
        <p:txBody>
          <a:bodyPr wrap="square" rtlCol="0">
            <a:spAutoFit/>
          </a:bodyPr>
          <a:lstStyle/>
          <a:p>
            <a:pPr marL="285750" lvl="0" indent="-285750" algn="just">
              <a:buFont typeface="Wingdings" panose="05000000000000000000" pitchFamily="2" charset="2"/>
              <a:buChar char="ü"/>
            </a:pPr>
            <a:r>
              <a:rPr lang="it-IT" dirty="0">
                <a:ea typeface="Times New Roman" panose="02020603050405020304" pitchFamily="18" charset="0"/>
                <a:cs typeface="Calibri" panose="020F0502020204030204" pitchFamily="34" charset="0"/>
              </a:rPr>
              <a:t>Se le periferiche non funzionano:
Verificare che siano collegati correttamente al computer. Se sono wireless, controlla che abbiano cariche / batterie.
Disconnettili e ricollegali.
Verificare che i driver siano aggiornati.</a:t>
            </a:r>
            <a:endParaRPr lang="en-GB" dirty="0">
              <a:effectLst/>
              <a:ea typeface="Arial MT"/>
              <a:cs typeface="Arial MT"/>
            </a:endParaRPr>
          </a:p>
        </p:txBody>
      </p:sp>
      <p:sp>
        <p:nvSpPr>
          <p:cNvPr id="6" name="TextBox 13">
            <a:extLst>
              <a:ext uri="{FF2B5EF4-FFF2-40B4-BE49-F238E27FC236}">
                <a16:creationId xmlns:a16="http://schemas.microsoft.com/office/drawing/2014/main" id="{D902BCFB-C788-F285-2557-43D71B9BF434}"/>
              </a:ext>
            </a:extLst>
          </p:cNvPr>
          <p:cNvSpPr txBox="1"/>
          <p:nvPr/>
        </p:nvSpPr>
        <p:spPr>
          <a:xfrm>
            <a:off x="789136" y="2566235"/>
            <a:ext cx="4799006" cy="830997"/>
          </a:xfrm>
          <a:prstGeom prst="rect">
            <a:avLst/>
          </a:prstGeom>
          <a:noFill/>
        </p:spPr>
        <p:txBody>
          <a:bodyPr wrap="none" rtlCol="0">
            <a:spAutoFit/>
          </a:bodyPr>
          <a:lstStyle/>
          <a:p>
            <a:r>
              <a:rPr lang="it-IT" sz="2400" dirty="0">
                <a:solidFill>
                  <a:srgbClr val="EA4E46"/>
                </a:solidFill>
              </a:rPr>
              <a:t>Il mouse o la tastiera non funzionano
</a:t>
            </a:r>
            <a:endParaRPr lang="en-US" sz="2400" dirty="0">
              <a:solidFill>
                <a:srgbClr val="EA4E46"/>
              </a:solidFill>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it-IT" sz="2400" dirty="0">
                <a:solidFill>
                  <a:srgbClr val="21B4A9"/>
                </a:solidFill>
              </a:rPr>
              <a:t>Sezione 2: Problemi comuni e come risolverli</a:t>
            </a:r>
            <a:r>
              <a:rPr lang="es-ES" sz="2400" dirty="0">
                <a:solidFill>
                  <a:srgbClr val="21B4A9"/>
                </a:solidFill>
              </a:rPr>
              <a:t>.</a:t>
            </a:r>
            <a:endParaRPr lang="en-GB" sz="2400" dirty="0">
              <a:solidFill>
                <a:srgbClr val="21B4A9"/>
              </a:solidFill>
            </a:endParaRPr>
          </a:p>
        </p:txBody>
      </p:sp>
      <p:sp>
        <p:nvSpPr>
          <p:cNvPr id="8" name="Rectángulo 7">
            <a:extLst>
              <a:ext uri="{FF2B5EF4-FFF2-40B4-BE49-F238E27FC236}">
                <a16:creationId xmlns:a16="http://schemas.microsoft.com/office/drawing/2014/main" id="{5542BDAC-D70D-C5EB-3F26-F9277DFF6C62}"/>
              </a:ext>
            </a:extLst>
          </p:cNvPr>
          <p:cNvSpPr/>
          <p:nvPr/>
        </p:nvSpPr>
        <p:spPr>
          <a:xfrm>
            <a:off x="762529" y="1871201"/>
            <a:ext cx="9356661" cy="923330"/>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Di seguito è riportato un elenco dei problemi più comuni durante il funzionamento di un computer e delle possibili soluzioni:
</a:t>
            </a:r>
            <a:endParaRPr lang="en-GB" sz="1800" dirty="0">
              <a:effectLst/>
              <a:ea typeface="Arial MT"/>
              <a:cs typeface="Arial MT"/>
            </a:endParaRPr>
          </a:p>
        </p:txBody>
      </p:sp>
      <p:pic>
        <p:nvPicPr>
          <p:cNvPr id="9" name="Imagen 8" descr="Texto&#10;&#10;Descripción generada automáticamente">
            <a:extLst>
              <a:ext uri="{FF2B5EF4-FFF2-40B4-BE49-F238E27FC236}">
                <a16:creationId xmlns:a16="http://schemas.microsoft.com/office/drawing/2014/main" id="{F7E6B54D-2076-11FD-24F1-7B794ED51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CCA237B2-723B-5980-6DB0-68BEAD775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5" name="Imagen 14" descr="Un teclado de computadora&#10;&#10;Descripción generada automáticamente">
            <a:extLst>
              <a:ext uri="{FF2B5EF4-FFF2-40B4-BE49-F238E27FC236}">
                <a16:creationId xmlns:a16="http://schemas.microsoft.com/office/drawing/2014/main" id="{B99C3A6E-E938-7CA8-B2BB-F615A6509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33940"/>
            <a:ext cx="4801299" cy="2400650"/>
          </a:xfrm>
          <a:prstGeom prst="rect">
            <a:avLst/>
          </a:prstGeom>
        </p:spPr>
      </p:pic>
    </p:spTree>
    <p:extLst>
      <p:ext uri="{BB962C8B-B14F-4D97-AF65-F5344CB8AC3E}">
        <p14:creationId xmlns:p14="http://schemas.microsoft.com/office/powerpoint/2010/main" val="404588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2">
            <a:extLst>
              <a:ext uri="{FF2B5EF4-FFF2-40B4-BE49-F238E27FC236}">
                <a16:creationId xmlns:a16="http://schemas.microsoft.com/office/drawing/2014/main" id="{6A855105-DFFB-104F-630C-B102FC67B5BE}"/>
              </a:ext>
            </a:extLst>
          </p:cNvPr>
          <p:cNvSpPr txBox="1"/>
          <p:nvPr/>
        </p:nvSpPr>
        <p:spPr>
          <a:xfrm>
            <a:off x="774860" y="2357280"/>
            <a:ext cx="8746645" cy="2862322"/>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Se il computer non mostra alcun segno di vita quando si preme il pulsante di accensione, provare a eseguire le operazioni seguenti:</a:t>
            </a:r>
          </a:p>
          <a:p>
            <a:pPr lvl="0" algn="just"/>
            <a:r>
              <a:rPr lang="it-IT" dirty="0">
                <a:ea typeface="Times New Roman" panose="02020603050405020304" pitchFamily="18" charset="0"/>
                <a:cs typeface="Calibri" panose="020F0502020204030204" pitchFamily="34" charset="0"/>
              </a:rPr>
              <a:t>
- Se si tratta di un laptop, verificare che il caricabatterie funzioni e sia collegato alla presa di corrente (di solito appare una luce per indicare che è in carica). In caso contrario, potrebbe essere il momento di sostituire il caricabatterie.
- Se si tratta di un computer desktop, verificare che l'alimentatore sia collegato correttamente al PC Tower e che la presa di corrente funzioni (puoi provare a collegare il caricabatterie del cellulare).
</a:t>
            </a:r>
            <a:endParaRPr lang="en-GB" dirty="0">
              <a:effectLst/>
              <a:ea typeface="Arial MT"/>
              <a:cs typeface="Arial MT"/>
            </a:endParaRPr>
          </a:p>
        </p:txBody>
      </p:sp>
      <p:sp>
        <p:nvSpPr>
          <p:cNvPr id="11" name="TextBox 13">
            <a:extLst>
              <a:ext uri="{FF2B5EF4-FFF2-40B4-BE49-F238E27FC236}">
                <a16:creationId xmlns:a16="http://schemas.microsoft.com/office/drawing/2014/main" id="{D5EE9F88-D837-C39B-E58D-FB8205FDCA7F}"/>
              </a:ext>
            </a:extLst>
          </p:cNvPr>
          <p:cNvSpPr txBox="1"/>
          <p:nvPr/>
        </p:nvSpPr>
        <p:spPr>
          <a:xfrm>
            <a:off x="789136" y="1811225"/>
            <a:ext cx="3541867" cy="830997"/>
          </a:xfrm>
          <a:prstGeom prst="rect">
            <a:avLst/>
          </a:prstGeom>
          <a:noFill/>
        </p:spPr>
        <p:txBody>
          <a:bodyPr wrap="none" rtlCol="0">
            <a:spAutoFit/>
          </a:bodyPr>
          <a:lstStyle/>
          <a:p>
            <a:r>
              <a:rPr lang="it-IT" sz="2400">
                <a:solidFill>
                  <a:srgbClr val="EA4E46"/>
                </a:solidFill>
              </a:rPr>
              <a:t>Il computer non si accende
</a:t>
            </a:r>
            <a:endParaRPr lang="en-US" sz="2400" dirty="0">
              <a:solidFill>
                <a:srgbClr val="EA4E46"/>
              </a:solidFill>
            </a:endParaRPr>
          </a:p>
        </p:txBody>
      </p:sp>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Problem solving</a:t>
            </a: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830997"/>
          </a:xfrm>
          <a:prstGeom prst="rect">
            <a:avLst/>
          </a:prstGeom>
          <a:noFill/>
        </p:spPr>
        <p:txBody>
          <a:bodyPr wrap="square" rtlCol="0">
            <a:spAutoFit/>
          </a:bodyPr>
          <a:lstStyle/>
          <a:p>
            <a:r>
              <a:rPr lang="it-IT" sz="2400" dirty="0">
                <a:solidFill>
                  <a:srgbClr val="21B4A9"/>
                </a:solidFill>
              </a:rPr>
              <a:t>Sezione 2: Problemi comuni e come risolverli.
</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F7E6B54D-2076-11FD-24F1-7B794ED51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CCA237B2-723B-5980-6DB0-68BEAD775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4" name="Imagen 13" descr="Icono&#10;&#10;Descripción generada automáticamente">
            <a:extLst>
              <a:ext uri="{FF2B5EF4-FFF2-40B4-BE49-F238E27FC236}">
                <a16:creationId xmlns:a16="http://schemas.microsoft.com/office/drawing/2014/main" id="{E21E0092-0A93-4A92-7BFA-963A9C320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491" y="3665217"/>
            <a:ext cx="2157054" cy="2101442"/>
          </a:xfrm>
          <a:prstGeom prst="rect">
            <a:avLst/>
          </a:prstGeom>
        </p:spPr>
      </p:pic>
    </p:spTree>
    <p:extLst>
      <p:ext uri="{BB962C8B-B14F-4D97-AF65-F5344CB8AC3E}">
        <p14:creationId xmlns:p14="http://schemas.microsoft.com/office/powerpoint/2010/main" val="167926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A1A93D8-94C5-0D15-38A4-0363CD976E15}"/>
              </a:ext>
            </a:extLst>
          </p:cNvPr>
          <p:cNvSpPr/>
          <p:nvPr/>
        </p:nvSpPr>
        <p:spPr>
          <a:xfrm>
            <a:off x="736019" y="1428954"/>
            <a:ext cx="4250010" cy="646331"/>
          </a:xfrm>
          <a:prstGeom prst="rect">
            <a:avLst/>
          </a:prstGeom>
        </p:spPr>
        <p:txBody>
          <a:bodyPr wrap="none">
            <a:spAutoFit/>
          </a:bodyPr>
          <a:lstStyle/>
          <a:p>
            <a:pPr algn="just"/>
            <a:r>
              <a:rPr lang="it-IT" dirty="0">
                <a:ea typeface="Calibri" panose="020F0502020204030204" pitchFamily="34" charset="0"/>
                <a:cs typeface="Times New Roman" panose="02020603050405020304" pitchFamily="18" charset="0"/>
              </a:rPr>
              <a:t>Alla fine di questo modulo sarai in grado di:
</a:t>
            </a:r>
            <a:endParaRPr lang="en-GB" dirty="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9075F4DA-1D2D-2E85-798B-2E20901FABB7}"/>
              </a:ext>
            </a:extLst>
          </p:cNvPr>
          <p:cNvSpPr txBox="1"/>
          <p:nvPr/>
        </p:nvSpPr>
        <p:spPr>
          <a:xfrm>
            <a:off x="925734" y="2073580"/>
            <a:ext cx="6827125" cy="646331"/>
          </a:xfrm>
          <a:prstGeom prst="rect">
            <a:avLst/>
          </a:prstGeom>
          <a:noFill/>
        </p:spPr>
        <p:txBody>
          <a:bodyPr wrap="none" rtlCol="0">
            <a:spAutoFit/>
          </a:bodyPr>
          <a:lstStyle/>
          <a:p>
            <a:r>
              <a:rPr lang="it-IT" dirty="0">
                <a:solidFill>
                  <a:srgbClr val="21B4A9"/>
                </a:solidFill>
              </a:rPr>
              <a:t>Obiettivo 1: Conoscere i principali strumenti ICT per l'imprenditorialità.
</a:t>
            </a:r>
            <a:endParaRPr lang="en-GB" dirty="0">
              <a:solidFill>
                <a:srgbClr val="21B4A9"/>
              </a:solidFill>
            </a:endParaRPr>
          </a:p>
        </p:txBody>
      </p:sp>
      <p:sp>
        <p:nvSpPr>
          <p:cNvPr id="8" name="CuadroTexto 7">
            <a:extLst>
              <a:ext uri="{FF2B5EF4-FFF2-40B4-BE49-F238E27FC236}">
                <a16:creationId xmlns:a16="http://schemas.microsoft.com/office/drawing/2014/main" id="{85ED44BF-40AF-2BEE-0357-B22F72454536}"/>
              </a:ext>
            </a:extLst>
          </p:cNvPr>
          <p:cNvSpPr txBox="1"/>
          <p:nvPr/>
        </p:nvSpPr>
        <p:spPr>
          <a:xfrm>
            <a:off x="925733" y="2705786"/>
            <a:ext cx="10509672" cy="646331"/>
          </a:xfrm>
          <a:prstGeom prst="rect">
            <a:avLst/>
          </a:prstGeom>
          <a:noFill/>
        </p:spPr>
        <p:txBody>
          <a:bodyPr wrap="none" rtlCol="0">
            <a:spAutoFit/>
          </a:bodyPr>
          <a:lstStyle/>
          <a:p>
            <a:r>
              <a:rPr lang="it-IT" dirty="0">
                <a:solidFill>
                  <a:srgbClr val="FAB632"/>
                </a:solidFill>
              </a:rPr>
              <a:t>Obiettivo 2: Avere le competenze necessarie per iniziare a vendere prodotti o servizi attraverso l'e-commerce. 
</a:t>
            </a:r>
            <a:endParaRPr lang="en-GB" dirty="0">
              <a:solidFill>
                <a:srgbClr val="FAB632"/>
              </a:solidFill>
            </a:endParaRPr>
          </a:p>
        </p:txBody>
      </p:sp>
      <p:sp>
        <p:nvSpPr>
          <p:cNvPr id="9" name="CuadroTexto 8">
            <a:extLst>
              <a:ext uri="{FF2B5EF4-FFF2-40B4-BE49-F238E27FC236}">
                <a16:creationId xmlns:a16="http://schemas.microsoft.com/office/drawing/2014/main" id="{F344EB84-98E8-0309-1362-1627A0474B0A}"/>
              </a:ext>
            </a:extLst>
          </p:cNvPr>
          <p:cNvSpPr txBox="1"/>
          <p:nvPr/>
        </p:nvSpPr>
        <p:spPr>
          <a:xfrm>
            <a:off x="916116" y="3577389"/>
            <a:ext cx="4674613" cy="369332"/>
          </a:xfrm>
          <a:prstGeom prst="rect">
            <a:avLst/>
          </a:prstGeom>
          <a:noFill/>
        </p:spPr>
        <p:txBody>
          <a:bodyPr wrap="none" rtlCol="0">
            <a:spAutoFit/>
          </a:bodyPr>
          <a:lstStyle/>
          <a:p>
            <a:r>
              <a:rPr lang="it-IT" dirty="0">
                <a:solidFill>
                  <a:srgbClr val="EA4E46"/>
                </a:solidFill>
              </a:rPr>
              <a:t>Obiettivo 3: navigare in Internet in modo sicuro</a:t>
            </a:r>
            <a:r>
              <a:rPr lang="es-ES" dirty="0">
                <a:solidFill>
                  <a:srgbClr val="EA4E46"/>
                </a:solidFill>
              </a:rPr>
              <a:t>.</a:t>
            </a:r>
            <a:endParaRPr lang="en-GB" dirty="0">
              <a:solidFill>
                <a:srgbClr val="EA4E46"/>
              </a:solidFill>
            </a:endParaRPr>
          </a:p>
        </p:txBody>
      </p:sp>
      <p:sp>
        <p:nvSpPr>
          <p:cNvPr id="10" name="CuadroTexto 9">
            <a:extLst>
              <a:ext uri="{FF2B5EF4-FFF2-40B4-BE49-F238E27FC236}">
                <a16:creationId xmlns:a16="http://schemas.microsoft.com/office/drawing/2014/main" id="{4F61543D-A22C-D627-13DC-7EE782381343}"/>
              </a:ext>
            </a:extLst>
          </p:cNvPr>
          <p:cNvSpPr txBox="1"/>
          <p:nvPr/>
        </p:nvSpPr>
        <p:spPr>
          <a:xfrm>
            <a:off x="889035" y="4178403"/>
            <a:ext cx="8640058" cy="923330"/>
          </a:xfrm>
          <a:prstGeom prst="rect">
            <a:avLst/>
          </a:prstGeom>
          <a:noFill/>
        </p:spPr>
        <p:txBody>
          <a:bodyPr wrap="none" rtlCol="0">
            <a:spAutoFit/>
          </a:bodyPr>
          <a:lstStyle/>
          <a:p>
            <a:r>
              <a:rPr lang="it-IT" dirty="0">
                <a:solidFill>
                  <a:srgbClr val="21B4A9"/>
                </a:solidFill>
              </a:rPr>
              <a:t>Obiettivo 4: Risolvere i problemi più comuni che si possono incontrare durante l'utilizzo dei</a:t>
            </a:r>
            <a:br>
              <a:rPr lang="it-IT" dirty="0">
                <a:solidFill>
                  <a:srgbClr val="21B4A9"/>
                </a:solidFill>
              </a:rPr>
            </a:br>
            <a:r>
              <a:rPr lang="it-IT" dirty="0">
                <a:solidFill>
                  <a:srgbClr val="21B4A9"/>
                </a:solidFill>
              </a:rPr>
              <a:t>dispositivi digitali. 
</a:t>
            </a:r>
            <a:endParaRPr lang="en-GB" dirty="0">
              <a:solidFill>
                <a:srgbClr val="21B4A9"/>
              </a:solidFill>
            </a:endParaRPr>
          </a:p>
        </p:txBody>
      </p:sp>
      <p:sp>
        <p:nvSpPr>
          <p:cNvPr id="12" name="CuadroTexto 11">
            <a:extLst>
              <a:ext uri="{FF2B5EF4-FFF2-40B4-BE49-F238E27FC236}">
                <a16:creationId xmlns:a16="http://schemas.microsoft.com/office/drawing/2014/main" id="{09AB429A-ED9C-DFC4-79F0-9A10ADFDBA4D}"/>
              </a:ext>
            </a:extLst>
          </p:cNvPr>
          <p:cNvSpPr txBox="1"/>
          <p:nvPr/>
        </p:nvSpPr>
        <p:spPr>
          <a:xfrm>
            <a:off x="599478" y="585038"/>
            <a:ext cx="4576204" cy="791307"/>
          </a:xfrm>
          <a:prstGeom prst="rect">
            <a:avLst/>
          </a:prstGeom>
          <a:noFill/>
        </p:spPr>
        <p:txBody>
          <a:bodyPr wrap="square">
            <a:spAutoFit/>
          </a:bodyPr>
          <a:lstStyle/>
          <a:p>
            <a:pPr>
              <a:lnSpc>
                <a:spcPts val="6000"/>
              </a:lnSpc>
            </a:pPr>
            <a:r>
              <a:rPr lang="en-US" sz="3600" b="1" dirty="0" err="1">
                <a:solidFill>
                  <a:srgbClr val="FAB632"/>
                </a:solidFill>
                <a:cs typeface="Arima Madurai Semi" pitchFamily="2" charset="77"/>
              </a:rPr>
              <a:t>Obiettivi</a:t>
            </a:r>
            <a:r>
              <a:rPr lang="en-US" sz="3600" b="1" dirty="0">
                <a:solidFill>
                  <a:srgbClr val="FAB632"/>
                </a:solidFill>
                <a:cs typeface="Arima Madurai Semi" pitchFamily="2" charset="77"/>
              </a:rPr>
              <a:t>:</a:t>
            </a:r>
            <a:endParaRPr lang="es-ES" sz="3600" dirty="0">
              <a:solidFill>
                <a:srgbClr val="FAB632"/>
              </a:solidFill>
            </a:endParaRPr>
          </a:p>
        </p:txBody>
      </p:sp>
      <p:sp>
        <p:nvSpPr>
          <p:cNvPr id="13" name="Hexágono 12">
            <a:extLst>
              <a:ext uri="{FF2B5EF4-FFF2-40B4-BE49-F238E27FC236}">
                <a16:creationId xmlns:a16="http://schemas.microsoft.com/office/drawing/2014/main" id="{7521E9B9-41CD-EB5B-D90B-8533A13A9125}"/>
              </a:ext>
            </a:extLst>
          </p:cNvPr>
          <p:cNvSpPr/>
          <p:nvPr/>
        </p:nvSpPr>
        <p:spPr>
          <a:xfrm>
            <a:off x="599478" y="4246196"/>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id="{0E8A8AD6-1489-684A-6482-F07AB13B34F3}"/>
              </a:ext>
            </a:extLst>
          </p:cNvPr>
          <p:cNvSpPr/>
          <p:nvPr/>
        </p:nvSpPr>
        <p:spPr>
          <a:xfrm>
            <a:off x="615376" y="277357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Hexágono 14">
            <a:extLst>
              <a:ext uri="{FF2B5EF4-FFF2-40B4-BE49-F238E27FC236}">
                <a16:creationId xmlns:a16="http://schemas.microsoft.com/office/drawing/2014/main" id="{7E426769-34E4-624B-CB35-98F1820F97A5}"/>
              </a:ext>
            </a:extLst>
          </p:cNvPr>
          <p:cNvSpPr/>
          <p:nvPr/>
        </p:nvSpPr>
        <p:spPr>
          <a:xfrm>
            <a:off x="615376" y="3645182"/>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id="{1F308F90-D007-A240-4700-CA2C63F00806}"/>
              </a:ext>
            </a:extLst>
          </p:cNvPr>
          <p:cNvSpPr/>
          <p:nvPr/>
        </p:nvSpPr>
        <p:spPr>
          <a:xfrm>
            <a:off x="601557" y="213443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7" name="Imagen 16" descr="Texto&#10;&#10;Descripción generada automáticamente">
            <a:extLst>
              <a:ext uri="{FF2B5EF4-FFF2-40B4-BE49-F238E27FC236}">
                <a16:creationId xmlns:a16="http://schemas.microsoft.com/office/drawing/2014/main" id="{74F47C34-31C7-F5A7-3E16-49A31D251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8" name="CuadroTexto 17">
            <a:extLst>
              <a:ext uri="{FF2B5EF4-FFF2-40B4-BE49-F238E27FC236}">
                <a16:creationId xmlns:a16="http://schemas.microsoft.com/office/drawing/2014/main" id="{4C3E442E-F3C8-BC35-9D73-F6F260C7E95C}"/>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400891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Problem solving</a:t>
            </a:r>
          </a:p>
        </p:txBody>
      </p:sp>
      <p:sp>
        <p:nvSpPr>
          <p:cNvPr id="5" name="TextBox 12">
            <a:extLst>
              <a:ext uri="{FF2B5EF4-FFF2-40B4-BE49-F238E27FC236}">
                <a16:creationId xmlns:a16="http://schemas.microsoft.com/office/drawing/2014/main" id="{6A705AC7-3F58-A13E-5D51-63E78BED6146}"/>
              </a:ext>
            </a:extLst>
          </p:cNvPr>
          <p:cNvSpPr txBox="1"/>
          <p:nvPr/>
        </p:nvSpPr>
        <p:spPr>
          <a:xfrm>
            <a:off x="774860" y="2357280"/>
            <a:ext cx="9963048" cy="1754326"/>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Se il computer è acceso ma lo schermo è nero, prova quanto segue:</a:t>
            </a:r>
          </a:p>
          <a:p>
            <a:pPr lvl="0" algn="just"/>
            <a:r>
              <a:rPr lang="it-IT" dirty="0">
                <a:ea typeface="Times New Roman" panose="02020603050405020304" pitchFamily="18" charset="0"/>
                <a:cs typeface="Calibri" panose="020F0502020204030204" pitchFamily="34" charset="0"/>
              </a:rPr>
              <a:t>
- Verificare che il monitor sia collegato correttamente all'alimentatore e che sia acceso.
- Verificare che la connessione al computer sia corretta. Puoi scollegarlo e ricollegarlo.
- Verificare che i cavi dietro il monitor siano fissati saldamente.
</a:t>
            </a:r>
            <a:endParaRPr lang="en-GB" dirty="0">
              <a:effectLst/>
              <a:ea typeface="Arial MT"/>
              <a:cs typeface="Arial MT"/>
            </a:endParaRPr>
          </a:p>
        </p:txBody>
      </p:sp>
      <p:sp>
        <p:nvSpPr>
          <p:cNvPr id="6" name="TextBox 13">
            <a:extLst>
              <a:ext uri="{FF2B5EF4-FFF2-40B4-BE49-F238E27FC236}">
                <a16:creationId xmlns:a16="http://schemas.microsoft.com/office/drawing/2014/main" id="{D902BCFB-C788-F285-2557-43D71B9BF434}"/>
              </a:ext>
            </a:extLst>
          </p:cNvPr>
          <p:cNvSpPr txBox="1"/>
          <p:nvPr/>
        </p:nvSpPr>
        <p:spPr>
          <a:xfrm>
            <a:off x="789136" y="1811225"/>
            <a:ext cx="2576218" cy="830997"/>
          </a:xfrm>
          <a:prstGeom prst="rect">
            <a:avLst/>
          </a:prstGeom>
          <a:noFill/>
        </p:spPr>
        <p:txBody>
          <a:bodyPr wrap="none" rtlCol="0">
            <a:spAutoFit/>
          </a:bodyPr>
          <a:lstStyle/>
          <a:p>
            <a:r>
              <a:rPr lang="es-ES" sz="2400">
                <a:solidFill>
                  <a:srgbClr val="EA4E46"/>
                </a:solidFill>
              </a:rPr>
              <a:t>Lo schermo in nero
</a:t>
            </a:r>
            <a:endParaRPr lang="en-US" sz="2400" dirty="0">
              <a:solidFill>
                <a:srgbClr val="EA4E46"/>
              </a:solidFill>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it-IT" sz="2400" dirty="0">
                <a:solidFill>
                  <a:srgbClr val="21B4A9"/>
                </a:solidFill>
              </a:rPr>
              <a:t>Sezione 2: Problemi comuni e come risolverli</a:t>
            </a:r>
            <a:r>
              <a:rPr lang="es-ES" sz="2400" dirty="0">
                <a:solidFill>
                  <a:srgbClr val="21B4A9"/>
                </a:solidFill>
              </a:rPr>
              <a:t>.</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F7E6B54D-2076-11FD-24F1-7B794ED51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CCA237B2-723B-5980-6DB0-68BEAD775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8" name="Imagen 7" descr="Pantalla de computadora con fondo negro&#10;&#10;Descripción generada automáticamente con confianza media">
            <a:extLst>
              <a:ext uri="{FF2B5EF4-FFF2-40B4-BE49-F238E27FC236}">
                <a16:creationId xmlns:a16="http://schemas.microsoft.com/office/drawing/2014/main" id="{E8727725-929E-8A9D-2C70-2E60265EF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563" y="3911221"/>
            <a:ext cx="2463609" cy="2024778"/>
          </a:xfrm>
          <a:prstGeom prst="rect">
            <a:avLst/>
          </a:prstGeom>
        </p:spPr>
      </p:pic>
      <p:pic>
        <p:nvPicPr>
          <p:cNvPr id="12" name="Imagen 11" descr="Un dibujo de un cable&#10;&#10;Descripción generada automáticamente con confianza baja">
            <a:extLst>
              <a:ext uri="{FF2B5EF4-FFF2-40B4-BE49-F238E27FC236}">
                <a16:creationId xmlns:a16="http://schemas.microsoft.com/office/drawing/2014/main" id="{58A9C8B1-088C-D7FD-7BFC-3AF5F60A4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064" y="3911221"/>
            <a:ext cx="3216940" cy="1927651"/>
          </a:xfrm>
          <a:prstGeom prst="rect">
            <a:avLst/>
          </a:prstGeom>
        </p:spPr>
      </p:pic>
    </p:spTree>
    <p:extLst>
      <p:ext uri="{BB962C8B-B14F-4D97-AF65-F5344CB8AC3E}">
        <p14:creationId xmlns:p14="http://schemas.microsoft.com/office/powerpoint/2010/main" val="34427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Problem solving</a:t>
            </a:r>
          </a:p>
        </p:txBody>
      </p:sp>
      <p:sp>
        <p:nvSpPr>
          <p:cNvPr id="5" name="TextBox 12">
            <a:extLst>
              <a:ext uri="{FF2B5EF4-FFF2-40B4-BE49-F238E27FC236}">
                <a16:creationId xmlns:a16="http://schemas.microsoft.com/office/drawing/2014/main" id="{6A705AC7-3F58-A13E-5D51-63E78BED6146}"/>
              </a:ext>
            </a:extLst>
          </p:cNvPr>
          <p:cNvSpPr txBox="1"/>
          <p:nvPr/>
        </p:nvSpPr>
        <p:spPr>
          <a:xfrm>
            <a:off x="774859" y="2357280"/>
            <a:ext cx="7894849" cy="2585323"/>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Se la connessione Internet non funziona:
- Fai clic sull'icona di rete del tuo computer nella barra delle applicazioni e presta attenzione a ciò che appare. Questo potrebbe essere un indizio.
- Se la connessione non è elencata, potrebbe trattarsi di un problema con il router. Prova a spegnerlo e riaccenderlo. Se non funziona, potrebbe trattarsi di un problema con l'operatore di rete.
- Prova a connetterti alla rete dal tuo smartphone per vedere se si tratta di un problema con il computer o la rete.
</a:t>
            </a:r>
            <a:endParaRPr lang="en-GB" dirty="0">
              <a:effectLst/>
              <a:ea typeface="Arial MT"/>
              <a:cs typeface="Arial MT"/>
            </a:endParaRPr>
          </a:p>
        </p:txBody>
      </p:sp>
      <p:sp>
        <p:nvSpPr>
          <p:cNvPr id="6" name="TextBox 13">
            <a:extLst>
              <a:ext uri="{FF2B5EF4-FFF2-40B4-BE49-F238E27FC236}">
                <a16:creationId xmlns:a16="http://schemas.microsoft.com/office/drawing/2014/main" id="{D902BCFB-C788-F285-2557-43D71B9BF434}"/>
              </a:ext>
            </a:extLst>
          </p:cNvPr>
          <p:cNvSpPr txBox="1"/>
          <p:nvPr/>
        </p:nvSpPr>
        <p:spPr>
          <a:xfrm>
            <a:off x="789136" y="1811225"/>
            <a:ext cx="2903487" cy="830997"/>
          </a:xfrm>
          <a:prstGeom prst="rect">
            <a:avLst/>
          </a:prstGeom>
          <a:noFill/>
        </p:spPr>
        <p:txBody>
          <a:bodyPr wrap="none" rtlCol="0">
            <a:spAutoFit/>
          </a:bodyPr>
          <a:lstStyle/>
          <a:p>
            <a:r>
              <a:rPr lang="es-ES" sz="2400" dirty="0">
                <a:solidFill>
                  <a:srgbClr val="EA4E46"/>
                </a:solidFill>
              </a:rPr>
              <a:t>Internet non funziona
</a:t>
            </a:r>
            <a:endParaRPr lang="en-US" sz="2400" dirty="0">
              <a:solidFill>
                <a:srgbClr val="EA4E46"/>
              </a:solidFill>
            </a:endParaRPr>
          </a:p>
        </p:txBody>
      </p:sp>
      <p:sp>
        <p:nvSpPr>
          <p:cNvPr id="7" name="CuadroTexto 6">
            <a:extLst>
              <a:ext uri="{FF2B5EF4-FFF2-40B4-BE49-F238E27FC236}">
                <a16:creationId xmlns:a16="http://schemas.microsoft.com/office/drawing/2014/main"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Sezione 2: </a:t>
            </a:r>
            <a:r>
              <a:rPr lang="it-IT" sz="2400" dirty="0">
                <a:solidFill>
                  <a:srgbClr val="21B4A9"/>
                </a:solidFill>
              </a:rPr>
              <a:t>Problemi comuni e come risolverli</a:t>
            </a:r>
            <a:r>
              <a:rPr lang="es-ES" sz="2400" dirty="0">
                <a:solidFill>
                  <a:srgbClr val="21B4A9"/>
                </a:solidFill>
              </a:rPr>
              <a:t>.</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id="{F7E6B54D-2076-11FD-24F1-7B794ED51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id="{CCA237B2-723B-5980-6DB0-68BEAD775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3" name="Imagen 2" descr="Interfaz de usuario gráfica&#10;&#10;Descripción generada automáticamente con confianza media">
            <a:extLst>
              <a:ext uri="{FF2B5EF4-FFF2-40B4-BE49-F238E27FC236}">
                <a16:creationId xmlns:a16="http://schemas.microsoft.com/office/drawing/2014/main" id="{D44820D6-F147-6C2D-BE22-34091B7B0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709" y="3083345"/>
            <a:ext cx="2553721" cy="2308324"/>
          </a:xfrm>
          <a:prstGeom prst="rect">
            <a:avLst/>
          </a:prstGeom>
        </p:spPr>
      </p:pic>
      <p:sp>
        <p:nvSpPr>
          <p:cNvPr id="13" name="TextBox 61">
            <a:extLst>
              <a:ext uri="{FF2B5EF4-FFF2-40B4-BE49-F238E27FC236}">
                <a16:creationId xmlns:a16="http://schemas.microsoft.com/office/drawing/2014/main" id="{903DDC41-E8B3-F120-ED88-27EB86563120}"/>
              </a:ext>
            </a:extLst>
          </p:cNvPr>
          <p:cNvSpPr txBox="1"/>
          <p:nvPr/>
        </p:nvSpPr>
        <p:spPr>
          <a:xfrm>
            <a:off x="3776592" y="5037725"/>
            <a:ext cx="4109059" cy="1323439"/>
          </a:xfrm>
          <a:prstGeom prst="rect">
            <a:avLst/>
          </a:prstGeom>
          <a:noFill/>
        </p:spPr>
        <p:txBody>
          <a:bodyPr wrap="square" rtlCol="0">
            <a:spAutoFit/>
          </a:bodyPr>
          <a:lstStyle/>
          <a:p>
            <a:pPr algn="ctr"/>
            <a:r>
              <a:rPr lang="it-IT" sz="2000" dirty="0">
                <a:highlight>
                  <a:srgbClr val="FAB632"/>
                </a:highlight>
                <a:ea typeface="Lato Light" panose="020F0502020204030203" pitchFamily="34" charset="0"/>
              </a:rPr>
              <a:t>A volte il semplice riavvio dei dispositivi è una soluzione semplice ed efficace!</a:t>
            </a:r>
            <a:r>
              <a:rPr lang="it-IT" sz="2000" dirty="0">
                <a:ea typeface="Lato Light" panose="020F0502020204030203" pitchFamily="34" charset="0"/>
              </a:rPr>
              <a:t>
</a:t>
            </a:r>
            <a:endParaRPr lang="en-GB" sz="2000" dirty="0">
              <a:highlight>
                <a:srgbClr val="FAB632"/>
              </a:highlight>
              <a:ea typeface="Lato Light" panose="020F0502020204030203" pitchFamily="34" charset="0"/>
            </a:endParaRPr>
          </a:p>
        </p:txBody>
      </p:sp>
      <p:pic>
        <p:nvPicPr>
          <p:cNvPr id="14" name="Gráfico 13" descr="Flecha: curva ligera con relleno sólido">
            <a:extLst>
              <a:ext uri="{FF2B5EF4-FFF2-40B4-BE49-F238E27FC236}">
                <a16:creationId xmlns:a16="http://schemas.microsoft.com/office/drawing/2014/main" id="{62D2D951-137B-B6CF-2D38-E043E05809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2192" y="4934468"/>
            <a:ext cx="914400" cy="914400"/>
          </a:xfrm>
          <a:prstGeom prst="rect">
            <a:avLst/>
          </a:prstGeom>
        </p:spPr>
      </p:pic>
    </p:spTree>
    <p:extLst>
      <p:ext uri="{BB962C8B-B14F-4D97-AF65-F5344CB8AC3E}">
        <p14:creationId xmlns:p14="http://schemas.microsoft.com/office/powerpoint/2010/main" val="404021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 3: Problem solving</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830997"/>
          </a:xfrm>
          <a:prstGeom prst="rect">
            <a:avLst/>
          </a:prstGeom>
          <a:noFill/>
        </p:spPr>
        <p:txBody>
          <a:bodyPr wrap="square" rtlCol="0">
            <a:spAutoFit/>
          </a:bodyPr>
          <a:lstStyle/>
          <a:p>
            <a:r>
              <a:rPr lang="it-IT" sz="2400">
                <a:solidFill>
                  <a:srgbClr val="21B4A9"/>
                </a:solidFill>
              </a:rPr>
              <a:t>Sezione 3: Come effettuare ricerche efficaci su Internet.
</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875909" y="1629437"/>
            <a:ext cx="9356661" cy="1200329"/>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Forse un giorno hai un problema che non sai come risolvere, ma può essere facilmente risolto se hai le informazioni di cui hai bisogno. Pertanto, ecco alcuni suggerimenti e trucchi per cercare in modo efficace su Google:
</a:t>
            </a:r>
            <a:endParaRPr lang="en-GB" sz="1800" dirty="0">
              <a:effectLst/>
              <a:ea typeface="Arial MT"/>
              <a:cs typeface="Arial MT"/>
            </a:endParaRPr>
          </a:p>
        </p:txBody>
      </p:sp>
      <p:sp>
        <p:nvSpPr>
          <p:cNvPr id="5" name="TextBox 58">
            <a:extLst>
              <a:ext uri="{FF2B5EF4-FFF2-40B4-BE49-F238E27FC236}">
                <a16:creationId xmlns:a16="http://schemas.microsoft.com/office/drawing/2014/main" id="{B156EFF4-C57D-09AF-E510-2DB9D7F8FC45}"/>
              </a:ext>
            </a:extLst>
          </p:cNvPr>
          <p:cNvSpPr txBox="1"/>
          <p:nvPr/>
        </p:nvSpPr>
        <p:spPr>
          <a:xfrm>
            <a:off x="1475174" y="3943221"/>
            <a:ext cx="8929920" cy="923330"/>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Cerca su </a:t>
            </a:r>
            <a:r>
              <a:rPr lang="it-IT" b="1" dirty="0">
                <a:ea typeface="Times New Roman" panose="02020603050405020304" pitchFamily="18" charset="0"/>
                <a:cs typeface="Calibri" panose="020F0502020204030204" pitchFamily="34" charset="0"/>
              </a:rPr>
              <a:t>un sito web specifico </a:t>
            </a:r>
            <a:r>
              <a:rPr lang="it-IT" dirty="0">
                <a:ea typeface="Times New Roman" panose="02020603050405020304" pitchFamily="18" charset="0"/>
                <a:cs typeface="Calibri" panose="020F0502020204030204" pitchFamily="34" charset="0"/>
              </a:rPr>
              <a:t>utilizzando site:, ad esempio: "ruolo multifunzionale delle donne" </a:t>
            </a:r>
            <a:r>
              <a:rPr lang="it-IT" dirty="0" err="1">
                <a:ea typeface="Times New Roman" panose="02020603050405020304" pitchFamily="18" charset="0"/>
                <a:cs typeface="Calibri" panose="020F0502020204030204" pitchFamily="34" charset="0"/>
              </a:rPr>
              <a:t>site:moreproject.eu</a:t>
            </a:r>
            <a:r>
              <a:rPr lang="it-IT" b="1" dirty="0">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6" name="TextBox 59">
            <a:extLst>
              <a:ext uri="{FF2B5EF4-FFF2-40B4-BE49-F238E27FC236}">
                <a16:creationId xmlns:a16="http://schemas.microsoft.com/office/drawing/2014/main" id="{6CDB0ECE-20FD-7DB5-A748-B2D6841D86A8}"/>
              </a:ext>
            </a:extLst>
          </p:cNvPr>
          <p:cNvSpPr txBox="1"/>
          <p:nvPr/>
        </p:nvSpPr>
        <p:spPr>
          <a:xfrm>
            <a:off x="1475175" y="2680932"/>
            <a:ext cx="8929920" cy="1477328"/>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Usa le "</a:t>
            </a:r>
            <a:r>
              <a:rPr lang="it-IT" b="1" dirty="0">
                <a:ea typeface="Times New Roman" panose="02020603050405020304" pitchFamily="18" charset="0"/>
                <a:cs typeface="Calibri" panose="020F0502020204030204" pitchFamily="34" charset="0"/>
              </a:rPr>
              <a:t>virgolette</a:t>
            </a:r>
            <a:r>
              <a:rPr lang="it-IT" dirty="0">
                <a:ea typeface="Times New Roman" panose="02020603050405020304" pitchFamily="18" charset="0"/>
                <a:cs typeface="Calibri" panose="020F0502020204030204" pitchFamily="34" charset="0"/>
              </a:rPr>
              <a:t>" per trovare </a:t>
            </a:r>
            <a:r>
              <a:rPr lang="it-IT" b="1" dirty="0">
                <a:ea typeface="Times New Roman" panose="02020603050405020304" pitchFamily="18" charset="0"/>
                <a:cs typeface="Calibri" panose="020F0502020204030204" pitchFamily="34" charset="0"/>
              </a:rPr>
              <a:t>esattamente</a:t>
            </a:r>
            <a:r>
              <a:rPr lang="it-IT" dirty="0">
                <a:ea typeface="Times New Roman" panose="02020603050405020304" pitchFamily="18" charset="0"/>
                <a:cs typeface="Calibri" panose="020F0502020204030204" pitchFamily="34" charset="0"/>
              </a:rPr>
              <a:t> le parole o le frasi che desideri: "aggiorna Windows«</a:t>
            </a:r>
          </a:p>
          <a:p>
            <a:pPr lvl="0" algn="just"/>
            <a:endParaRPr lang="it-IT" dirty="0">
              <a:ea typeface="Times New Roman" panose="02020603050405020304" pitchFamily="18" charset="0"/>
              <a:cs typeface="Calibri" panose="020F0502020204030204" pitchFamily="34" charset="0"/>
            </a:endParaRPr>
          </a:p>
          <a:p>
            <a:pPr lvl="0" algn="just"/>
            <a:r>
              <a:rPr lang="it-IT" dirty="0">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7" name="TextBox 60">
            <a:extLst>
              <a:ext uri="{FF2B5EF4-FFF2-40B4-BE49-F238E27FC236}">
                <a16:creationId xmlns:a16="http://schemas.microsoft.com/office/drawing/2014/main" id="{9413F5BC-FC54-1F9B-499C-C779A84952CD}"/>
              </a:ext>
            </a:extLst>
          </p:cNvPr>
          <p:cNvSpPr txBox="1"/>
          <p:nvPr/>
        </p:nvSpPr>
        <p:spPr>
          <a:xfrm>
            <a:off x="1514481" y="3328026"/>
            <a:ext cx="8918410" cy="923330"/>
          </a:xfrm>
          <a:prstGeom prst="rect">
            <a:avLst/>
          </a:prstGeom>
          <a:noFill/>
        </p:spPr>
        <p:txBody>
          <a:bodyPr wrap="square" rtlCol="0">
            <a:spAutoFit/>
          </a:bodyPr>
          <a:lstStyle/>
          <a:p>
            <a:pPr lvl="0" algn="just"/>
            <a:r>
              <a:rPr lang="it-IT" b="1" dirty="0">
                <a:ea typeface="Times New Roman" panose="02020603050405020304" pitchFamily="18" charset="0"/>
                <a:cs typeface="Calibri" panose="020F0502020204030204" pitchFamily="34" charset="0"/>
              </a:rPr>
              <a:t>Escludere i termini di ricerca </a:t>
            </a:r>
            <a:r>
              <a:rPr lang="it-IT" dirty="0">
                <a:ea typeface="Times New Roman" panose="02020603050405020304" pitchFamily="18" charset="0"/>
                <a:cs typeface="Calibri" panose="020F0502020204030204" pitchFamily="34" charset="0"/>
              </a:rPr>
              <a:t>utilizzando il </a:t>
            </a:r>
            <a:r>
              <a:rPr lang="it-IT" b="1" dirty="0">
                <a:ea typeface="Times New Roman" panose="02020603050405020304" pitchFamily="18" charset="0"/>
                <a:cs typeface="Calibri" panose="020F0502020204030204" pitchFamily="34" charset="0"/>
              </a:rPr>
              <a:t>simbolo</a:t>
            </a:r>
            <a:r>
              <a:rPr lang="it-IT" dirty="0">
                <a:ea typeface="Times New Roman" panose="02020603050405020304" pitchFamily="18" charset="0"/>
                <a:cs typeface="Calibri" panose="020F0502020204030204" pitchFamily="34" charset="0"/>
              </a:rPr>
              <a:t> - prima della parola: "aggiornare Windows" -Linux
</a:t>
            </a:r>
            <a:endParaRPr lang="en-GB" sz="1800" dirty="0">
              <a:effectLst/>
              <a:ea typeface="Arial MT"/>
              <a:cs typeface="Arial MT"/>
            </a:endParaRPr>
          </a:p>
        </p:txBody>
      </p:sp>
      <p:sp>
        <p:nvSpPr>
          <p:cNvPr id="8" name="TextBox 61">
            <a:extLst>
              <a:ext uri="{FF2B5EF4-FFF2-40B4-BE49-F238E27FC236}">
                <a16:creationId xmlns:a16="http://schemas.microsoft.com/office/drawing/2014/main" id="{F5EBEA0A-1CF9-3896-597E-1673B36F580C}"/>
              </a:ext>
            </a:extLst>
          </p:cNvPr>
          <p:cNvSpPr txBox="1"/>
          <p:nvPr/>
        </p:nvSpPr>
        <p:spPr>
          <a:xfrm>
            <a:off x="3793371" y="5440305"/>
            <a:ext cx="8208962" cy="400110"/>
          </a:xfrm>
          <a:prstGeom prst="rect">
            <a:avLst/>
          </a:prstGeom>
          <a:noFill/>
        </p:spPr>
        <p:txBody>
          <a:bodyPr wrap="square" rtlCol="0">
            <a:spAutoFit/>
          </a:bodyPr>
          <a:lstStyle/>
          <a:p>
            <a:r>
              <a:rPr lang="it-IT" sz="2000" dirty="0">
                <a:highlight>
                  <a:srgbClr val="FAB632"/>
                </a:highlight>
                <a:ea typeface="Lato Light" panose="020F0502020204030203" pitchFamily="34" charset="0"/>
              </a:rPr>
              <a:t>Ricorda di utilizzare parole chiave per le tue ricerche</a:t>
            </a:r>
            <a:r>
              <a:rPr lang="en-GB" sz="2000" dirty="0">
                <a:highlight>
                  <a:srgbClr val="FAB632"/>
                </a:highlight>
                <a:ea typeface="Lato Light" panose="020F0502020204030203" pitchFamily="34" charset="0"/>
              </a:rPr>
              <a:t>!</a:t>
            </a:r>
          </a:p>
        </p:txBody>
      </p:sp>
      <p:sp>
        <p:nvSpPr>
          <p:cNvPr id="12" name="Hexágono 11">
            <a:extLst>
              <a:ext uri="{FF2B5EF4-FFF2-40B4-BE49-F238E27FC236}">
                <a16:creationId xmlns:a16="http://schemas.microsoft.com/office/drawing/2014/main" id="{41F6B51B-774C-60B3-3D4A-AE78D9BE3416}"/>
              </a:ext>
            </a:extLst>
          </p:cNvPr>
          <p:cNvSpPr/>
          <p:nvPr/>
        </p:nvSpPr>
        <p:spPr>
          <a:xfrm>
            <a:off x="1163292" y="2753370"/>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id="{5C3B2DE5-8E8B-040D-8D84-6492E7EA49AF}"/>
              </a:ext>
            </a:extLst>
          </p:cNvPr>
          <p:cNvSpPr/>
          <p:nvPr/>
        </p:nvSpPr>
        <p:spPr>
          <a:xfrm>
            <a:off x="1135593" y="3381874"/>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id="{35D60FC1-BC04-1878-421C-0EFD4E46E4BA}"/>
              </a:ext>
            </a:extLst>
          </p:cNvPr>
          <p:cNvSpPr/>
          <p:nvPr/>
        </p:nvSpPr>
        <p:spPr>
          <a:xfrm>
            <a:off x="1149393" y="3969902"/>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7" name="TextBox 58">
            <a:extLst>
              <a:ext uri="{FF2B5EF4-FFF2-40B4-BE49-F238E27FC236}">
                <a16:creationId xmlns:a16="http://schemas.microsoft.com/office/drawing/2014/main" id="{40045DC3-1273-E568-A31C-27391DC799EC}"/>
              </a:ext>
            </a:extLst>
          </p:cNvPr>
          <p:cNvSpPr txBox="1"/>
          <p:nvPr/>
        </p:nvSpPr>
        <p:spPr>
          <a:xfrm>
            <a:off x="1447377" y="4628236"/>
            <a:ext cx="8957717" cy="646331"/>
          </a:xfrm>
          <a:prstGeom prst="rect">
            <a:avLst/>
          </a:prstGeom>
          <a:noFill/>
        </p:spPr>
        <p:txBody>
          <a:bodyPr wrap="square" rtlCol="0">
            <a:spAutoFit/>
          </a:bodyPr>
          <a:lstStyle/>
          <a:p>
            <a:pPr lvl="0" algn="just"/>
            <a:r>
              <a:rPr lang="it-IT" dirty="0">
                <a:ea typeface="Times New Roman" panose="02020603050405020304" pitchFamily="18" charset="0"/>
                <a:cs typeface="Calibri" panose="020F0502020204030204" pitchFamily="34" charset="0"/>
              </a:rPr>
              <a:t>Usa</a:t>
            </a:r>
            <a:r>
              <a:rPr lang="it-IT" b="1" dirty="0">
                <a:ea typeface="Times New Roman" panose="02020603050405020304" pitchFamily="18" charset="0"/>
                <a:cs typeface="Calibri" panose="020F0502020204030204" pitchFamily="34" charset="0"/>
              </a:rPr>
              <a:t> </a:t>
            </a:r>
            <a:r>
              <a:rPr lang="it-IT" b="1" dirty="0" err="1">
                <a:ea typeface="Times New Roman" panose="02020603050405020304" pitchFamily="18" charset="0"/>
                <a:cs typeface="Calibri" panose="020F0502020204030204" pitchFamily="34" charset="0"/>
              </a:rPr>
              <a:t>filetype</a:t>
            </a:r>
            <a:r>
              <a:rPr lang="it-IT" dirty="0">
                <a:ea typeface="Times New Roman" panose="02020603050405020304" pitchFamily="18" charset="0"/>
                <a:cs typeface="Calibri" panose="020F0502020204030204" pitchFamily="34" charset="0"/>
              </a:rPr>
              <a:t>: per trovare un particolare tipo di file: "computer </a:t>
            </a:r>
            <a:r>
              <a:rPr lang="it-IT" dirty="0" err="1">
                <a:ea typeface="Times New Roman" panose="02020603050405020304" pitchFamily="18" charset="0"/>
                <a:cs typeface="Calibri" panose="020F0502020204030204" pitchFamily="34" charset="0"/>
              </a:rPr>
              <a:t>problems</a:t>
            </a:r>
            <a:r>
              <a:rPr lang="it-IT" dirty="0">
                <a:ea typeface="Times New Roman" panose="02020603050405020304" pitchFamily="18" charset="0"/>
                <a:cs typeface="Calibri" panose="020F0502020204030204" pitchFamily="34" charset="0"/>
              </a:rPr>
              <a:t>" </a:t>
            </a:r>
            <a:r>
              <a:rPr lang="it-IT" dirty="0" err="1">
                <a:ea typeface="Times New Roman" panose="02020603050405020304" pitchFamily="18" charset="0"/>
                <a:cs typeface="Calibri" panose="020F0502020204030204" pitchFamily="34" charset="0"/>
              </a:rPr>
              <a:t>filetype:pdf</a:t>
            </a:r>
            <a:r>
              <a:rPr lang="it-IT" dirty="0">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18" name="Hexágono 17">
            <a:extLst>
              <a:ext uri="{FF2B5EF4-FFF2-40B4-BE49-F238E27FC236}">
                <a16:creationId xmlns:a16="http://schemas.microsoft.com/office/drawing/2014/main" id="{A5395511-0EBC-03A9-D568-F5B6FB468FC4}"/>
              </a:ext>
            </a:extLst>
          </p:cNvPr>
          <p:cNvSpPr/>
          <p:nvPr/>
        </p:nvSpPr>
        <p:spPr>
          <a:xfrm>
            <a:off x="1163292" y="4668713"/>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 name="Gráfico 9" descr="Flecha: recto con relleno sólido">
            <a:extLst>
              <a:ext uri="{FF2B5EF4-FFF2-40B4-BE49-F238E27FC236}">
                <a16:creationId xmlns:a16="http://schemas.microsoft.com/office/drawing/2014/main" id="{2520EA41-9370-519F-ED91-EAD307AD3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2752987" y="5183160"/>
            <a:ext cx="914400" cy="914400"/>
          </a:xfrm>
          <a:prstGeom prst="rect">
            <a:avLst/>
          </a:prstGeom>
        </p:spPr>
      </p:pic>
    </p:spTree>
    <p:extLst>
      <p:ext uri="{BB962C8B-B14F-4D97-AF65-F5344CB8AC3E}">
        <p14:creationId xmlns:p14="http://schemas.microsoft.com/office/powerpoint/2010/main" val="53989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Unità</a:t>
            </a:r>
            <a:r>
              <a:rPr lang="en-US" sz="3600" b="1" dirty="0">
                <a:solidFill>
                  <a:srgbClr val="FAB632"/>
                </a:solidFill>
                <a:ea typeface="Nunito Bold" charset="0"/>
                <a:cs typeface="Arima Madurai Semi" pitchFamily="2" charset="77"/>
              </a:rPr>
              <a:t> 3: Problem solving</a:t>
            </a: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830997"/>
          </a:xfrm>
          <a:prstGeom prst="rect">
            <a:avLst/>
          </a:prstGeom>
          <a:noFill/>
        </p:spPr>
        <p:txBody>
          <a:bodyPr wrap="square" rtlCol="0">
            <a:spAutoFit/>
          </a:bodyPr>
          <a:lstStyle/>
          <a:p>
            <a:r>
              <a:rPr lang="it-IT" sz="2400" dirty="0">
                <a:solidFill>
                  <a:srgbClr val="21B4A9"/>
                </a:solidFill>
              </a:rPr>
              <a:t>Sezione 3: Come effettuare ricerche efficaci su Internet.
</a:t>
            </a:r>
            <a:endParaRPr lang="en-GB" sz="2400" dirty="0">
              <a:solidFill>
                <a:srgbClr val="21B4A9"/>
              </a:solidFill>
            </a:endParaRPr>
          </a:p>
        </p:txBody>
      </p:sp>
      <p:sp>
        <p:nvSpPr>
          <p:cNvPr id="6" name="TextBox 59">
            <a:extLst>
              <a:ext uri="{FF2B5EF4-FFF2-40B4-BE49-F238E27FC236}">
                <a16:creationId xmlns:a16="http://schemas.microsoft.com/office/drawing/2014/main" id="{6CDB0ECE-20FD-7DB5-A748-B2D6841D86A8}"/>
              </a:ext>
            </a:extLst>
          </p:cNvPr>
          <p:cNvSpPr txBox="1"/>
          <p:nvPr/>
        </p:nvSpPr>
        <p:spPr>
          <a:xfrm>
            <a:off x="4110605" y="1845244"/>
            <a:ext cx="5905850" cy="2554545"/>
          </a:xfrm>
          <a:prstGeom prst="rect">
            <a:avLst/>
          </a:prstGeom>
          <a:noFill/>
        </p:spPr>
        <p:txBody>
          <a:bodyPr wrap="square" rtlCol="0">
            <a:spAutoFit/>
          </a:bodyPr>
          <a:lstStyle/>
          <a:p>
            <a:pPr algn="just"/>
            <a:r>
              <a:rPr lang="it-IT" sz="2000" dirty="0">
                <a:ea typeface="Times New Roman" panose="02020603050405020304" pitchFamily="18" charset="0"/>
                <a:cs typeface="Calibri" panose="020F0502020204030204" pitchFamily="34" charset="0"/>
              </a:rPr>
              <a:t>Puoi anche </a:t>
            </a:r>
            <a:r>
              <a:rPr lang="it-IT" sz="2000" b="1" dirty="0">
                <a:ea typeface="Times New Roman" panose="02020603050405020304" pitchFamily="18" charset="0"/>
                <a:cs typeface="Calibri" panose="020F0502020204030204" pitchFamily="34" charset="0"/>
              </a:rPr>
              <a:t>filtrare i risultati </a:t>
            </a:r>
            <a:r>
              <a:rPr lang="it-IT" sz="2000" dirty="0">
                <a:ea typeface="Times New Roman" panose="02020603050405020304" pitchFamily="18" charset="0"/>
                <a:cs typeface="Calibri" panose="020F0502020204030204" pitchFamily="34" charset="0"/>
              </a:rPr>
              <a:t>per lingua e data utilizzando gli strumenti di Google.
</a:t>
            </a:r>
            <a:r>
              <a:rPr lang="en-GB" sz="2000" dirty="0">
                <a:effectLst/>
                <a:ea typeface="Times New Roman" panose="02020603050405020304" pitchFamily="18" charset="0"/>
                <a:cs typeface="Calibri" panose="020F0502020204030204" pitchFamily="34" charset="0"/>
              </a:rPr>
              <a:t> </a:t>
            </a:r>
            <a:endParaRPr lang="en-GB" sz="2000" dirty="0">
              <a:effectLst/>
              <a:ea typeface="Arial MT"/>
              <a:cs typeface="Arial MT"/>
            </a:endParaRPr>
          </a:p>
          <a:p>
            <a:pPr algn="just"/>
            <a:r>
              <a:rPr lang="it-IT" sz="2000" dirty="0">
                <a:ea typeface="Times New Roman" panose="02020603050405020304" pitchFamily="18" charset="0"/>
                <a:cs typeface="Calibri" panose="020F0502020204030204" pitchFamily="34" charset="0"/>
              </a:rPr>
              <a:t>Ogni motore di ricerca ha le sue caratteristiche e, se Google non ti soddisfa, puoi cercare un motore di ricerca alternativo più adatto a te, come Bing, </a:t>
            </a:r>
            <a:r>
              <a:rPr lang="it-IT" sz="2000" dirty="0" err="1">
                <a:ea typeface="Times New Roman" panose="02020603050405020304" pitchFamily="18" charset="0"/>
                <a:cs typeface="Calibri" panose="020F0502020204030204" pitchFamily="34" charset="0"/>
              </a:rPr>
              <a:t>Ecosia</a:t>
            </a:r>
            <a:r>
              <a:rPr lang="it-IT" sz="2000" dirty="0">
                <a:ea typeface="Times New Roman" panose="02020603050405020304" pitchFamily="18" charset="0"/>
                <a:cs typeface="Calibri" panose="020F0502020204030204" pitchFamily="34" charset="0"/>
              </a:rPr>
              <a:t> o Yahoo.
</a:t>
            </a:r>
            <a:endParaRPr lang="en-GB" sz="24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Imagen 4" descr="Forma, Flecha, Rectángulo&#10;&#10;Descripción generada automáticamente">
            <a:extLst>
              <a:ext uri="{FF2B5EF4-FFF2-40B4-BE49-F238E27FC236}">
                <a16:creationId xmlns:a16="http://schemas.microsoft.com/office/drawing/2014/main" id="{B7AFBB5B-9517-1E6A-B206-84E58F38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926" y="3493238"/>
            <a:ext cx="4657288" cy="2328644"/>
          </a:xfrm>
          <a:prstGeom prst="rect">
            <a:avLst/>
          </a:prstGeom>
        </p:spPr>
      </p:pic>
      <p:pic>
        <p:nvPicPr>
          <p:cNvPr id="8" name="Imagen 7" descr="Logotipo&#10;&#10;Descripción generada automáticamente">
            <a:extLst>
              <a:ext uri="{FF2B5EF4-FFF2-40B4-BE49-F238E27FC236}">
                <a16:creationId xmlns:a16="http://schemas.microsoft.com/office/drawing/2014/main" id="{0C324013-C44A-0A9C-4B81-DA6BB56C25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64" y="1966667"/>
            <a:ext cx="1781266" cy="1001962"/>
          </a:xfrm>
          <a:prstGeom prst="rect">
            <a:avLst/>
          </a:prstGeom>
        </p:spPr>
      </p:pic>
      <p:pic>
        <p:nvPicPr>
          <p:cNvPr id="11" name="Imagen 10" descr="Interfaz de usuario gráfica&#10;&#10;Descripción generada automáticamente">
            <a:extLst>
              <a:ext uri="{FF2B5EF4-FFF2-40B4-BE49-F238E27FC236}">
                <a16:creationId xmlns:a16="http://schemas.microsoft.com/office/drawing/2014/main" id="{6DB38348-4E5C-39B8-52A3-15322D4910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7072" y="2361480"/>
            <a:ext cx="2622601" cy="1473901"/>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id="{B9B43C27-FCC7-6975-B011-E27AF02FA2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177" y="3374855"/>
            <a:ext cx="2563240" cy="612875"/>
          </a:xfrm>
          <a:prstGeom prst="rect">
            <a:avLst/>
          </a:prstGeom>
        </p:spPr>
      </p:pic>
      <p:pic>
        <p:nvPicPr>
          <p:cNvPr id="17" name="Imagen 16" descr="Forma&#10;&#10;Descripción generada automáticamente con confianza media">
            <a:extLst>
              <a:ext uri="{FF2B5EF4-FFF2-40B4-BE49-F238E27FC236}">
                <a16:creationId xmlns:a16="http://schemas.microsoft.com/office/drawing/2014/main" id="{E63DEADC-4A90-A42F-3F1D-D22C4FA83B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797" y="3994875"/>
            <a:ext cx="1653152" cy="399081"/>
          </a:xfrm>
          <a:prstGeom prst="rect">
            <a:avLst/>
          </a:prstGeom>
        </p:spPr>
      </p:pic>
    </p:spTree>
    <p:extLst>
      <p:ext uri="{BB962C8B-B14F-4D97-AF65-F5344CB8AC3E}">
        <p14:creationId xmlns:p14="http://schemas.microsoft.com/office/powerpoint/2010/main" val="193130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57">
            <a:extLst>
              <a:ext uri="{FF2B5EF4-FFF2-40B4-BE49-F238E27FC236}">
                <a16:creationId xmlns:a16="http://schemas.microsoft.com/office/drawing/2014/main" id="{937ADA07-67DE-E5D0-B252-9995FF3ABB92}"/>
              </a:ext>
            </a:extLst>
          </p:cNvPr>
          <p:cNvSpPr txBox="1"/>
          <p:nvPr/>
        </p:nvSpPr>
        <p:spPr>
          <a:xfrm>
            <a:off x="1520173" y="1901024"/>
            <a:ext cx="2207858" cy="2621872"/>
          </a:xfrm>
          <a:prstGeom prst="rect">
            <a:avLst/>
          </a:prstGeom>
          <a:noFill/>
        </p:spPr>
        <p:txBody>
          <a:bodyPr wrap="square" rtlCol="0">
            <a:spAutoFit/>
          </a:bodyPr>
          <a:lstStyle/>
          <a:p>
            <a:pPr algn="ctr">
              <a:lnSpc>
                <a:spcPts val="2220"/>
              </a:lnSpc>
            </a:pPr>
            <a:r>
              <a:rPr lang="it-IT" dirty="0">
                <a:ea typeface="Lato Light" charset="0"/>
                <a:cs typeface="Poppins" pitchFamily="2" charset="77"/>
              </a:rPr>
              <a:t>Gli strumenti ICT consentono di svolgere diverse funzioni digitalmente, come la gestione dei progetti, l'organizzazione, la comunicazione e l'e-commerce</a:t>
            </a:r>
            <a:r>
              <a:rPr lang="en-GB" dirty="0">
                <a:ea typeface="Lato Light" charset="0"/>
                <a:cs typeface="Poppins" pitchFamily="2" charset="77"/>
              </a:rPr>
              <a:t>.</a:t>
            </a:r>
          </a:p>
        </p:txBody>
      </p:sp>
      <p:sp>
        <p:nvSpPr>
          <p:cNvPr id="3" name="Rectangle 58">
            <a:extLst>
              <a:ext uri="{FF2B5EF4-FFF2-40B4-BE49-F238E27FC236}">
                <a16:creationId xmlns:a16="http://schemas.microsoft.com/office/drawing/2014/main" id="{6B319258-F16B-2EB0-0E29-9B57F9FAD53D}"/>
              </a:ext>
            </a:extLst>
          </p:cNvPr>
          <p:cNvSpPr/>
          <p:nvPr/>
        </p:nvSpPr>
        <p:spPr>
          <a:xfrm>
            <a:off x="1977558" y="1543099"/>
            <a:ext cx="1101968" cy="400110"/>
          </a:xfrm>
          <a:prstGeom prst="rect">
            <a:avLst/>
          </a:prstGeom>
        </p:spPr>
        <p:txBody>
          <a:bodyPr wrap="none">
            <a:spAutoFit/>
          </a:bodyPr>
          <a:lstStyle/>
          <a:p>
            <a:pPr algn="ctr"/>
            <a:r>
              <a:rPr lang="en-US" sz="2000" b="1">
                <a:solidFill>
                  <a:srgbClr val="FAB632"/>
                </a:solidFill>
                <a:ea typeface="Roboto" charset="0"/>
                <a:cs typeface="Poppins" pitchFamily="2" charset="77"/>
              </a:rPr>
              <a:t>ICT tools</a:t>
            </a:r>
            <a:endParaRPr lang="en-US" sz="2000" b="1" dirty="0">
              <a:solidFill>
                <a:srgbClr val="FAB632"/>
              </a:solidFill>
              <a:ea typeface="Roboto" charset="0"/>
              <a:cs typeface="Poppins" pitchFamily="2" charset="77"/>
            </a:endParaRPr>
          </a:p>
        </p:txBody>
      </p:sp>
      <p:sp>
        <p:nvSpPr>
          <p:cNvPr id="4" name="Rectangle 28">
            <a:extLst>
              <a:ext uri="{FF2B5EF4-FFF2-40B4-BE49-F238E27FC236}">
                <a16:creationId xmlns:a16="http://schemas.microsoft.com/office/drawing/2014/main" id="{95B9E180-2BEC-1766-D9F4-930972205FFC}"/>
              </a:ext>
            </a:extLst>
          </p:cNvPr>
          <p:cNvSpPr>
            <a:spLocks/>
          </p:cNvSpPr>
          <p:nvPr/>
        </p:nvSpPr>
        <p:spPr bwMode="auto">
          <a:xfrm>
            <a:off x="550864" y="286442"/>
            <a:ext cx="8245474"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b="1" dirty="0" err="1">
                <a:solidFill>
                  <a:srgbClr val="EA4E46"/>
                </a:solidFill>
                <a:ea typeface="Roboto" charset="0"/>
                <a:cs typeface="Poppins" pitchFamily="2" charset="77"/>
                <a:sym typeface="Bebas Neue" charset="0"/>
              </a:rPr>
              <a:t>Riassumendo</a:t>
            </a:r>
            <a:r>
              <a:rPr lang="en-US" sz="3600" b="1" dirty="0">
                <a:solidFill>
                  <a:srgbClr val="EA4E46"/>
                </a:solidFill>
                <a:ea typeface="Roboto" charset="0"/>
                <a:cs typeface="Poppins" pitchFamily="2" charset="77"/>
                <a:sym typeface="Bebas Neue" charset="0"/>
              </a:rPr>
              <a:t>
</a:t>
            </a:r>
          </a:p>
        </p:txBody>
      </p:sp>
      <p:sp>
        <p:nvSpPr>
          <p:cNvPr id="7" name="CuadroTexto 6">
            <a:extLst>
              <a:ext uri="{FF2B5EF4-FFF2-40B4-BE49-F238E27FC236}">
                <a16:creationId xmlns:a16="http://schemas.microsoft.com/office/drawing/2014/main" id="{3D1A44CC-5B66-0C31-488E-20E25E214311}"/>
              </a:ext>
            </a:extLst>
          </p:cNvPr>
          <p:cNvSpPr txBox="1"/>
          <p:nvPr/>
        </p:nvSpPr>
        <p:spPr>
          <a:xfrm>
            <a:off x="1211676" y="1311916"/>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8" name="TextBox 57">
            <a:extLst>
              <a:ext uri="{FF2B5EF4-FFF2-40B4-BE49-F238E27FC236}">
                <a16:creationId xmlns:a16="http://schemas.microsoft.com/office/drawing/2014/main" id="{BAAEBED9-E80A-3482-6CBD-7DD6EAF70752}"/>
              </a:ext>
            </a:extLst>
          </p:cNvPr>
          <p:cNvSpPr txBox="1"/>
          <p:nvPr/>
        </p:nvSpPr>
        <p:spPr>
          <a:xfrm>
            <a:off x="4320135" y="2896678"/>
            <a:ext cx="2503181" cy="2621872"/>
          </a:xfrm>
          <a:prstGeom prst="rect">
            <a:avLst/>
          </a:prstGeom>
          <a:noFill/>
        </p:spPr>
        <p:txBody>
          <a:bodyPr wrap="square" rtlCol="0">
            <a:spAutoFit/>
          </a:bodyPr>
          <a:lstStyle/>
          <a:p>
            <a:pPr algn="ctr">
              <a:lnSpc>
                <a:spcPts val="2220"/>
              </a:lnSpc>
            </a:pPr>
            <a:r>
              <a:rPr lang="it-IT" dirty="0">
                <a:ea typeface="Lato Light" charset="0"/>
                <a:cs typeface="Poppins" pitchFamily="2" charset="77"/>
              </a:rPr>
              <a:t>La navigazione sicura è di vitale importanza oggi, così come avere password sicure che proteggono le tue informazioni da potenziali criminali informatici.
</a:t>
            </a:r>
            <a:endParaRPr lang="en-US" dirty="0">
              <a:ea typeface="Lato Light" charset="0"/>
              <a:cs typeface="Poppins" pitchFamily="2" charset="77"/>
            </a:endParaRPr>
          </a:p>
        </p:txBody>
      </p:sp>
      <p:sp>
        <p:nvSpPr>
          <p:cNvPr id="9" name="Rectangle 58">
            <a:extLst>
              <a:ext uri="{FF2B5EF4-FFF2-40B4-BE49-F238E27FC236}">
                <a16:creationId xmlns:a16="http://schemas.microsoft.com/office/drawing/2014/main" id="{0C877272-F220-4842-4D58-DD7C1CFC4750}"/>
              </a:ext>
            </a:extLst>
          </p:cNvPr>
          <p:cNvSpPr/>
          <p:nvPr/>
        </p:nvSpPr>
        <p:spPr>
          <a:xfrm>
            <a:off x="4654299" y="2544164"/>
            <a:ext cx="1640257" cy="400110"/>
          </a:xfrm>
          <a:prstGeom prst="rect">
            <a:avLst/>
          </a:prstGeom>
        </p:spPr>
        <p:txBody>
          <a:bodyPr wrap="none">
            <a:spAutoFit/>
          </a:bodyPr>
          <a:lstStyle/>
          <a:p>
            <a:pPr algn="ctr"/>
            <a:r>
              <a:rPr lang="en-US" sz="2000" b="1">
                <a:solidFill>
                  <a:srgbClr val="FAB632"/>
                </a:solidFill>
                <a:ea typeface="Roboto" charset="0"/>
                <a:cs typeface="Poppins" pitchFamily="2" charset="77"/>
              </a:rPr>
              <a:t>Cybersecurity</a:t>
            </a:r>
            <a:endParaRPr lang="en-US" sz="2000" b="1" dirty="0">
              <a:solidFill>
                <a:srgbClr val="FAB632"/>
              </a:solidFill>
              <a:ea typeface="Roboto" charset="0"/>
              <a:cs typeface="Poppins" pitchFamily="2" charset="77"/>
            </a:endParaRPr>
          </a:p>
        </p:txBody>
      </p:sp>
      <p:sp>
        <p:nvSpPr>
          <p:cNvPr id="10" name="CuadroTexto 9">
            <a:extLst>
              <a:ext uri="{FF2B5EF4-FFF2-40B4-BE49-F238E27FC236}">
                <a16:creationId xmlns:a16="http://schemas.microsoft.com/office/drawing/2014/main" id="{4247263D-2F68-6194-71DF-873CAFA5448C}"/>
              </a:ext>
            </a:extLst>
          </p:cNvPr>
          <p:cNvSpPr txBox="1"/>
          <p:nvPr/>
        </p:nvSpPr>
        <p:spPr>
          <a:xfrm>
            <a:off x="4238029" y="2294023"/>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17" name="TextBox 57">
            <a:extLst>
              <a:ext uri="{FF2B5EF4-FFF2-40B4-BE49-F238E27FC236}">
                <a16:creationId xmlns:a16="http://schemas.microsoft.com/office/drawing/2014/main" id="{3613FFA6-CD4C-3149-E2EC-25BA75B76A3E}"/>
              </a:ext>
            </a:extLst>
          </p:cNvPr>
          <p:cNvSpPr txBox="1"/>
          <p:nvPr/>
        </p:nvSpPr>
        <p:spPr>
          <a:xfrm>
            <a:off x="7327193" y="3779008"/>
            <a:ext cx="3175069" cy="1775486"/>
          </a:xfrm>
          <a:prstGeom prst="rect">
            <a:avLst/>
          </a:prstGeom>
          <a:noFill/>
        </p:spPr>
        <p:txBody>
          <a:bodyPr wrap="square" rtlCol="0">
            <a:spAutoFit/>
          </a:bodyPr>
          <a:lstStyle/>
          <a:p>
            <a:pPr algn="ctr">
              <a:lnSpc>
                <a:spcPts val="2220"/>
              </a:lnSpc>
            </a:pPr>
            <a:r>
              <a:rPr lang="it-IT" dirty="0">
                <a:ea typeface="Lato Light" charset="0"/>
                <a:cs typeface="Poppins" pitchFamily="2" charset="77"/>
              </a:rPr>
              <a:t>E’ importante essere in grado di risolvere i problemi e Internet ci fornisce uno strumento molto prezioso per questo: la conoscenza, e dobbiamo sapere come trovarla</a:t>
            </a:r>
            <a:r>
              <a:rPr lang="en-GB" dirty="0">
                <a:ea typeface="Lato Light" charset="0"/>
                <a:cs typeface="Poppins" pitchFamily="2" charset="77"/>
              </a:rPr>
              <a:t>. </a:t>
            </a:r>
            <a:endParaRPr lang="en-US" dirty="0">
              <a:ea typeface="Lato Light" charset="0"/>
              <a:cs typeface="Poppins" pitchFamily="2" charset="77"/>
            </a:endParaRPr>
          </a:p>
        </p:txBody>
      </p:sp>
      <p:sp>
        <p:nvSpPr>
          <p:cNvPr id="18" name="Rectangle 58">
            <a:extLst>
              <a:ext uri="{FF2B5EF4-FFF2-40B4-BE49-F238E27FC236}">
                <a16:creationId xmlns:a16="http://schemas.microsoft.com/office/drawing/2014/main" id="{7FD63D42-58E3-1CA9-9C37-E9B4648A7975}"/>
              </a:ext>
            </a:extLst>
          </p:cNvPr>
          <p:cNvSpPr/>
          <p:nvPr/>
        </p:nvSpPr>
        <p:spPr>
          <a:xfrm>
            <a:off x="7885679" y="3378898"/>
            <a:ext cx="1890326" cy="400110"/>
          </a:xfrm>
          <a:prstGeom prst="rect">
            <a:avLst/>
          </a:prstGeom>
        </p:spPr>
        <p:txBody>
          <a:bodyPr wrap="none">
            <a:spAutoFit/>
          </a:bodyPr>
          <a:lstStyle/>
          <a:p>
            <a:pPr algn="ctr"/>
            <a:r>
              <a:rPr lang="en-US" sz="2000" b="1">
                <a:solidFill>
                  <a:srgbClr val="FAB632"/>
                </a:solidFill>
                <a:ea typeface="Roboto" charset="0"/>
                <a:cs typeface="Poppins" pitchFamily="2" charset="77"/>
              </a:rPr>
              <a:t>Problem solving</a:t>
            </a:r>
            <a:endParaRPr lang="en-US" sz="2000" b="1" dirty="0">
              <a:solidFill>
                <a:srgbClr val="FAB632"/>
              </a:solidFill>
              <a:ea typeface="Roboto" charset="0"/>
              <a:cs typeface="Poppins" pitchFamily="2" charset="77"/>
            </a:endParaRPr>
          </a:p>
        </p:txBody>
      </p:sp>
      <p:sp>
        <p:nvSpPr>
          <p:cNvPr id="19" name="CuadroTexto 18">
            <a:extLst>
              <a:ext uri="{FF2B5EF4-FFF2-40B4-BE49-F238E27FC236}">
                <a16:creationId xmlns:a16="http://schemas.microsoft.com/office/drawing/2014/main" id="{F83558B3-24CD-4182-C0A9-97857EB83CDA}"/>
              </a:ext>
            </a:extLst>
          </p:cNvPr>
          <p:cNvSpPr txBox="1"/>
          <p:nvPr/>
        </p:nvSpPr>
        <p:spPr>
          <a:xfrm>
            <a:off x="7067587" y="3240398"/>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pic>
        <p:nvPicPr>
          <p:cNvPr id="15" name="Imagen 14" descr="Texto&#10;&#10;Descripción generada automáticamente">
            <a:extLst>
              <a:ext uri="{FF2B5EF4-FFF2-40B4-BE49-F238E27FC236}">
                <a16:creationId xmlns:a16="http://schemas.microsoft.com/office/drawing/2014/main" id="{7FCBE6E8-063D-05D6-971D-084492385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493213DE-3766-A505-B9BA-9183F8745BE5}"/>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111748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id="{FD367A6C-EBA9-79A8-7837-B419AB6D5FF0}"/>
              </a:ext>
            </a:extLst>
          </p:cNvPr>
          <p:cNvSpPr/>
          <p:nvPr/>
        </p:nvSpPr>
        <p:spPr>
          <a:xfrm>
            <a:off x="597873" y="922836"/>
            <a:ext cx="4510277" cy="616476"/>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Cosa dovresti considerare quando progetti un logo?
</a:t>
            </a:r>
            <a:endParaRPr lang="en-GB" dirty="0"/>
          </a:p>
        </p:txBody>
      </p:sp>
      <p:sp>
        <p:nvSpPr>
          <p:cNvPr id="10" name="Rectangle 28">
            <a:extLst>
              <a:ext uri="{FF2B5EF4-FFF2-40B4-BE49-F238E27FC236}">
                <a16:creationId xmlns:a16="http://schemas.microsoft.com/office/drawing/2014/main"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r>
              <a:rPr lang="es-ES" sz="3600" b="1" dirty="0" err="1">
                <a:solidFill>
                  <a:srgbClr val="21B4A9"/>
                </a:solidFill>
              </a:rPr>
              <a:t>Self-assessment</a:t>
            </a:r>
            <a:r>
              <a:rPr lang="es-ES" sz="3600" b="1" dirty="0">
                <a:solidFill>
                  <a:srgbClr val="21B4A9"/>
                </a:solidFill>
              </a:rPr>
              <a:t> test:</a:t>
            </a:r>
            <a:endParaRPr lang="en-GB" sz="3600" b="1" dirty="0">
              <a:solidFill>
                <a:srgbClr val="21B4A9"/>
              </a:solidFill>
            </a:endParaRPr>
          </a:p>
        </p:txBody>
      </p:sp>
      <p:sp>
        <p:nvSpPr>
          <p:cNvPr id="12" name="Rectángulo 11">
            <a:extLst>
              <a:ext uri="{FF2B5EF4-FFF2-40B4-BE49-F238E27FC236}">
                <a16:creationId xmlns:a16="http://schemas.microsoft.com/office/drawing/2014/main"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Cosa vuol dire e-commerce?</a:t>
            </a:r>
            <a:endParaRPr lang="en-GB" dirty="0"/>
          </a:p>
        </p:txBody>
      </p:sp>
      <p:sp>
        <p:nvSpPr>
          <p:cNvPr id="17" name="Rectángulo 16">
            <a:extLst>
              <a:ext uri="{FF2B5EF4-FFF2-40B4-BE49-F238E27FC236}">
                <a16:creationId xmlns:a16="http://schemas.microsoft.com/office/drawing/2014/main"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id="{9B376885-B5A0-0D84-31FF-068CA7DB7104}"/>
              </a:ext>
            </a:extLst>
          </p:cNvPr>
          <p:cNvSpPr/>
          <p:nvPr/>
        </p:nvSpPr>
        <p:spPr>
          <a:xfrm>
            <a:off x="523348" y="3001874"/>
            <a:ext cx="4584802" cy="427126"/>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Come dovrebbe essere una password complessa?
</a:t>
            </a:r>
            <a:endParaRPr lang="en-GB" dirty="0"/>
          </a:p>
        </p:txBody>
      </p:sp>
      <p:sp>
        <p:nvSpPr>
          <p:cNvPr id="20" name="TextBox 59">
            <a:extLst>
              <a:ext uri="{FF2B5EF4-FFF2-40B4-BE49-F238E27FC236}">
                <a16:creationId xmlns:a16="http://schemas.microsoft.com/office/drawing/2014/main" id="{4F0CB8F7-6904-7B27-42F0-BE74C5AF6A24}"/>
              </a:ext>
            </a:extLst>
          </p:cNvPr>
          <p:cNvSpPr txBox="1"/>
          <p:nvPr/>
        </p:nvSpPr>
        <p:spPr>
          <a:xfrm>
            <a:off x="531358" y="3409122"/>
            <a:ext cx="4518286" cy="1708160"/>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Una password che usi già regolarmente, indipendentemente dalla lunghezza.
Qualcosa di facile da ricordare, come il tuo compleanno.
Una combinazione di lettere, numeri e caratteri speciali più lunghi di 12 caratteri</a:t>
            </a:r>
            <a:r>
              <a:rPr lang="en-US" sz="1500" dirty="0">
                <a:ea typeface="Lato Light" panose="020F0502020204030203" pitchFamily="34" charset="0"/>
                <a:cs typeface="Abhaya Libre" panose="02000603000000000000" pitchFamily="2" charset="77"/>
              </a:rPr>
              <a:t>.</a:t>
            </a:r>
          </a:p>
          <a:p>
            <a:pPr marL="342900" indent="-342900">
              <a:buFont typeface="+mj-lt"/>
              <a:buAutoNum type="alphaLcParenR"/>
            </a:pPr>
            <a:endParaRPr lang="en-US" sz="1500" dirty="0">
              <a:ea typeface="Lato Light" panose="020F0502020204030203" pitchFamily="34" charset="0"/>
              <a:cs typeface="Abhaya Libre" panose="02000603000000000000" pitchFamily="2" charset="77"/>
            </a:endParaRPr>
          </a:p>
        </p:txBody>
      </p:sp>
      <p:sp>
        <p:nvSpPr>
          <p:cNvPr id="22" name="Rectángulo 21">
            <a:extLst>
              <a:ext uri="{FF2B5EF4-FFF2-40B4-BE49-F238E27FC236}">
                <a16:creationId xmlns:a16="http://schemas.microsoft.com/office/drawing/2014/main"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id="{7AA4056B-DE9C-25A0-B7EA-7CC004411C2D}"/>
              </a:ext>
            </a:extLst>
          </p:cNvPr>
          <p:cNvSpPr/>
          <p:nvPr/>
        </p:nvSpPr>
        <p:spPr>
          <a:xfrm>
            <a:off x="5331590" y="3021670"/>
            <a:ext cx="4518286" cy="585512"/>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Cosa fare se il computer non si accende?
</a:t>
            </a:r>
            <a:endParaRPr lang="en-GB" dirty="0"/>
          </a:p>
        </p:txBody>
      </p:sp>
      <p:sp>
        <p:nvSpPr>
          <p:cNvPr id="32" name="Rectángulo 31">
            <a:extLst>
              <a:ext uri="{FF2B5EF4-FFF2-40B4-BE49-F238E27FC236}">
                <a16:creationId xmlns:a16="http://schemas.microsoft.com/office/drawing/2014/main" id="{7FD24C3A-1E71-1242-AB69-73DE74EC3031}"/>
              </a:ext>
            </a:extLst>
          </p:cNvPr>
          <p:cNvSpPr/>
          <p:nvPr/>
        </p:nvSpPr>
        <p:spPr>
          <a:xfrm>
            <a:off x="2743031" y="4949288"/>
            <a:ext cx="4730240"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id="{F874651E-567B-3E48-135B-076292839DE2}"/>
              </a:ext>
            </a:extLst>
          </p:cNvPr>
          <p:cNvSpPr/>
          <p:nvPr/>
        </p:nvSpPr>
        <p:spPr>
          <a:xfrm>
            <a:off x="2749573" y="4950178"/>
            <a:ext cx="4730240" cy="601419"/>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Cosa viene fuori nella ricerca: "competenze digitali" –smartphone </a:t>
            </a:r>
            <a:r>
              <a:rPr lang="it-IT" dirty="0" err="1"/>
              <a:t>filetype:pdf</a:t>
            </a:r>
            <a:r>
              <a:rPr lang="it-IT" dirty="0"/>
              <a:t>?
</a:t>
            </a:r>
            <a:endParaRPr lang="en-GB" dirty="0"/>
          </a:p>
        </p:txBody>
      </p:sp>
      <p:pic>
        <p:nvPicPr>
          <p:cNvPr id="28" name="Imagen 27" descr="Texto&#10;&#10;Descripción generada automáticamente">
            <a:extLst>
              <a:ext uri="{FF2B5EF4-FFF2-40B4-BE49-F238E27FC236}">
                <a16:creationId xmlns:a16="http://schemas.microsoft.com/office/drawing/2014/main" id="{57E7EBF6-6D35-9B44-C87D-7D4A18F1A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652" y="6251079"/>
            <a:ext cx="2304176" cy="483405"/>
          </a:xfrm>
          <a:prstGeom prst="rect">
            <a:avLst/>
          </a:prstGeom>
        </p:spPr>
      </p:pic>
      <p:sp>
        <p:nvSpPr>
          <p:cNvPr id="29" name="CuadroTexto 28">
            <a:extLst>
              <a:ext uri="{FF2B5EF4-FFF2-40B4-BE49-F238E27FC236}">
                <a16:creationId xmlns:a16="http://schemas.microsoft.com/office/drawing/2014/main" id="{B18C1742-C5D5-232B-43B0-B6D11E7186A1}"/>
              </a:ext>
            </a:extLst>
          </p:cNvPr>
          <p:cNvSpPr txBox="1"/>
          <p:nvPr/>
        </p:nvSpPr>
        <p:spPr>
          <a:xfrm>
            <a:off x="7684316" y="5153235"/>
            <a:ext cx="4433415" cy="938719"/>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0" name="TextBox 59">
            <a:extLst>
              <a:ext uri="{FF2B5EF4-FFF2-40B4-BE49-F238E27FC236}">
                <a16:creationId xmlns:a16="http://schemas.microsoft.com/office/drawing/2014/main" id="{7AD9FEF5-A657-CB0A-DE07-BDEA64281161}"/>
              </a:ext>
            </a:extLst>
          </p:cNvPr>
          <p:cNvSpPr txBox="1"/>
          <p:nvPr/>
        </p:nvSpPr>
        <p:spPr>
          <a:xfrm>
            <a:off x="5338501" y="3695840"/>
            <a:ext cx="4518286" cy="1246495"/>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chiama l'assistenza tecnica.
Controlla se la batteria o la presa funziona prima di fare qualsiasi altra cosa.
Premi i tasti in modo casuale fino a quando non reagisce.</a:t>
            </a:r>
            <a:endParaRPr lang="en-US" sz="1500" dirty="0">
              <a:ea typeface="Lato Light" panose="020F0502020204030203" pitchFamily="34" charset="0"/>
              <a:cs typeface="Abhaya Libre" panose="02000603000000000000" pitchFamily="2" charset="77"/>
            </a:endParaRPr>
          </a:p>
        </p:txBody>
      </p:sp>
      <p:sp>
        <p:nvSpPr>
          <p:cNvPr id="31" name="TextBox 59">
            <a:extLst>
              <a:ext uri="{FF2B5EF4-FFF2-40B4-BE49-F238E27FC236}">
                <a16:creationId xmlns:a16="http://schemas.microsoft.com/office/drawing/2014/main" id="{8641BC69-D179-D170-3419-EC8F9C4FF327}"/>
              </a:ext>
            </a:extLst>
          </p:cNvPr>
          <p:cNvSpPr txBox="1"/>
          <p:nvPr/>
        </p:nvSpPr>
        <p:spPr>
          <a:xfrm>
            <a:off x="2743031" y="5553628"/>
            <a:ext cx="4730239" cy="1246495"/>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File pdf di competenze digitali che non includono la parola "smartphone".
File non pdf sulle competenze digitali.
File pdf su smartphone che non includono il termine "competenze digitali".</a:t>
            </a:r>
            <a:endParaRPr lang="en-US" sz="1500" dirty="0">
              <a:ea typeface="Lato Light" panose="020F0502020204030203" pitchFamily="34" charset="0"/>
              <a:cs typeface="Abhaya Libre" panose="02000603000000000000" pitchFamily="2" charset="77"/>
            </a:endParaRPr>
          </a:p>
        </p:txBody>
      </p:sp>
      <p:sp>
        <p:nvSpPr>
          <p:cNvPr id="24" name="TextBox 59">
            <a:extLst>
              <a:ext uri="{FF2B5EF4-FFF2-40B4-BE49-F238E27FC236}">
                <a16:creationId xmlns:a16="http://schemas.microsoft.com/office/drawing/2014/main" id="{06A3566F-CE0A-DD14-26B2-98F81FAF0A3F}"/>
              </a:ext>
            </a:extLst>
          </p:cNvPr>
          <p:cNvSpPr txBox="1"/>
          <p:nvPr/>
        </p:nvSpPr>
        <p:spPr>
          <a:xfrm>
            <a:off x="525697" y="1717645"/>
            <a:ext cx="4518286" cy="784830"/>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deve essere leggibile e correlato al business.
Deve piacere.
Che il nome della società non appaia.</a:t>
            </a:r>
            <a:endParaRPr lang="en-US" sz="1500" dirty="0">
              <a:ea typeface="Lato Light" panose="020F0502020204030203" pitchFamily="34" charset="0"/>
              <a:cs typeface="Abhaya Libre" panose="02000603000000000000" pitchFamily="2" charset="77"/>
            </a:endParaRPr>
          </a:p>
        </p:txBody>
      </p:sp>
      <p:sp>
        <p:nvSpPr>
          <p:cNvPr id="25" name="TextBox 59">
            <a:extLst>
              <a:ext uri="{FF2B5EF4-FFF2-40B4-BE49-F238E27FC236}">
                <a16:creationId xmlns:a16="http://schemas.microsoft.com/office/drawing/2014/main" id="{76831814-9B49-F3E7-E8D8-F448B853F2B3}"/>
              </a:ext>
            </a:extLst>
          </p:cNvPr>
          <p:cNvSpPr txBox="1"/>
          <p:nvPr/>
        </p:nvSpPr>
        <p:spPr>
          <a:xfrm>
            <a:off x="5331590" y="1529684"/>
            <a:ext cx="4518286" cy="1015663"/>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avere un sito web.
La pratica di acquistare e vendere prodotti su Internet.
vendere componenti e dispositivi elettronici</a:t>
            </a:r>
            <a:r>
              <a:rPr lang="en-US" sz="1500" dirty="0">
                <a:ea typeface="Lato Light" panose="020F0502020204030203" pitchFamily="34" charset="0"/>
                <a:cs typeface="Abhaya Libre" panose="02000603000000000000" pitchFamily="2" charset="77"/>
              </a:rPr>
              <a:t>.</a:t>
            </a:r>
          </a:p>
        </p:txBody>
      </p:sp>
    </p:spTree>
    <p:extLst>
      <p:ext uri="{BB962C8B-B14F-4D97-AF65-F5344CB8AC3E}">
        <p14:creationId xmlns:p14="http://schemas.microsoft.com/office/powerpoint/2010/main" val="337143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id="{FD367A6C-EBA9-79A8-7837-B419AB6D5FF0}"/>
              </a:ext>
            </a:extLst>
          </p:cNvPr>
          <p:cNvSpPr/>
          <p:nvPr/>
        </p:nvSpPr>
        <p:spPr>
          <a:xfrm>
            <a:off x="597873" y="922836"/>
            <a:ext cx="4510277" cy="616476"/>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Cosa dovresti considerare quando progetti un logo?
</a:t>
            </a:r>
            <a:endParaRPr lang="en-GB" dirty="0"/>
          </a:p>
        </p:txBody>
      </p:sp>
      <p:sp>
        <p:nvSpPr>
          <p:cNvPr id="10" name="Rectangle 28">
            <a:extLst>
              <a:ext uri="{FF2B5EF4-FFF2-40B4-BE49-F238E27FC236}">
                <a16:creationId xmlns:a16="http://schemas.microsoft.com/office/drawing/2014/main"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r>
              <a:rPr lang="es-ES" sz="3600" b="1" dirty="0">
                <a:solidFill>
                  <a:srgbClr val="21B4A9"/>
                </a:solidFill>
              </a:rPr>
              <a:t>Self-assessment test: Soluzioni</a:t>
            </a:r>
            <a:endParaRPr lang="en-GB" sz="3600" b="1" dirty="0">
              <a:solidFill>
                <a:srgbClr val="21B4A9"/>
              </a:solidFill>
            </a:endParaRPr>
          </a:p>
        </p:txBody>
      </p:sp>
      <p:sp>
        <p:nvSpPr>
          <p:cNvPr id="12" name="Rectángulo 11">
            <a:extLst>
              <a:ext uri="{FF2B5EF4-FFF2-40B4-BE49-F238E27FC236}">
                <a16:creationId xmlns:a16="http://schemas.microsoft.com/office/drawing/2014/main"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Cosa vuol dire e-commerce?</a:t>
            </a:r>
            <a:endParaRPr lang="en-GB" dirty="0"/>
          </a:p>
        </p:txBody>
      </p:sp>
      <p:sp>
        <p:nvSpPr>
          <p:cNvPr id="17" name="Rectángulo 16">
            <a:extLst>
              <a:ext uri="{FF2B5EF4-FFF2-40B4-BE49-F238E27FC236}">
                <a16:creationId xmlns:a16="http://schemas.microsoft.com/office/drawing/2014/main"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id="{9B376885-B5A0-0D84-31FF-068CA7DB7104}"/>
              </a:ext>
            </a:extLst>
          </p:cNvPr>
          <p:cNvSpPr/>
          <p:nvPr/>
        </p:nvSpPr>
        <p:spPr>
          <a:xfrm>
            <a:off x="523348" y="3001874"/>
            <a:ext cx="4584802" cy="427126"/>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Come dovrebbe essere una password complessa?
</a:t>
            </a:r>
            <a:endParaRPr lang="en-GB" dirty="0"/>
          </a:p>
        </p:txBody>
      </p:sp>
      <p:sp>
        <p:nvSpPr>
          <p:cNvPr id="20" name="TextBox 59">
            <a:extLst>
              <a:ext uri="{FF2B5EF4-FFF2-40B4-BE49-F238E27FC236}">
                <a16:creationId xmlns:a16="http://schemas.microsoft.com/office/drawing/2014/main" id="{4F0CB8F7-6904-7B27-42F0-BE74C5AF6A24}"/>
              </a:ext>
            </a:extLst>
          </p:cNvPr>
          <p:cNvSpPr txBox="1"/>
          <p:nvPr/>
        </p:nvSpPr>
        <p:spPr>
          <a:xfrm>
            <a:off x="531358" y="3409122"/>
            <a:ext cx="4518286" cy="1708160"/>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Una password che usi già regolarmente, indipendentemente dalla lunghezza.
Qualcosa di facile da ricordare, come il tuo compleanno.
</a:t>
            </a:r>
            <a:r>
              <a:rPr lang="it-IT" sz="1500" b="1" dirty="0">
                <a:ea typeface="Lato Light" panose="020F0502020204030203" pitchFamily="34" charset="0"/>
                <a:cs typeface="Abhaya Libre" panose="02000603000000000000" pitchFamily="2" charset="77"/>
              </a:rPr>
              <a:t>Una combinazione di lettere, numeri e caratteri speciali più lunghi di 12 caratteri</a:t>
            </a:r>
            <a:r>
              <a:rPr lang="en-US" sz="1500" b="1" dirty="0">
                <a:ea typeface="Lato Light" panose="020F0502020204030203" pitchFamily="34" charset="0"/>
                <a:cs typeface="Abhaya Libre" panose="02000603000000000000" pitchFamily="2" charset="77"/>
              </a:rPr>
              <a:t>.</a:t>
            </a:r>
          </a:p>
          <a:p>
            <a:pPr marL="342900" indent="-342900">
              <a:buFont typeface="+mj-lt"/>
              <a:buAutoNum type="alphaLcParenR"/>
            </a:pPr>
            <a:endParaRPr lang="en-US" sz="1500" dirty="0">
              <a:ea typeface="Lato Light" panose="020F0502020204030203" pitchFamily="34" charset="0"/>
              <a:cs typeface="Abhaya Libre" panose="02000603000000000000" pitchFamily="2" charset="77"/>
            </a:endParaRPr>
          </a:p>
        </p:txBody>
      </p:sp>
      <p:sp>
        <p:nvSpPr>
          <p:cNvPr id="22" name="Rectángulo 21">
            <a:extLst>
              <a:ext uri="{FF2B5EF4-FFF2-40B4-BE49-F238E27FC236}">
                <a16:creationId xmlns:a16="http://schemas.microsoft.com/office/drawing/2014/main"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id="{7AA4056B-DE9C-25A0-B7EA-7CC004411C2D}"/>
              </a:ext>
            </a:extLst>
          </p:cNvPr>
          <p:cNvSpPr/>
          <p:nvPr/>
        </p:nvSpPr>
        <p:spPr>
          <a:xfrm>
            <a:off x="5331590" y="3021670"/>
            <a:ext cx="4518286" cy="585512"/>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Cosa fare se il computer non si accende?
</a:t>
            </a:r>
            <a:endParaRPr lang="en-GB" dirty="0"/>
          </a:p>
        </p:txBody>
      </p:sp>
      <p:sp>
        <p:nvSpPr>
          <p:cNvPr id="32" name="Rectángulo 31">
            <a:extLst>
              <a:ext uri="{FF2B5EF4-FFF2-40B4-BE49-F238E27FC236}">
                <a16:creationId xmlns:a16="http://schemas.microsoft.com/office/drawing/2014/main" id="{7FD24C3A-1E71-1242-AB69-73DE74EC3031}"/>
              </a:ext>
            </a:extLst>
          </p:cNvPr>
          <p:cNvSpPr/>
          <p:nvPr/>
        </p:nvSpPr>
        <p:spPr>
          <a:xfrm>
            <a:off x="2743031" y="4949288"/>
            <a:ext cx="4730240"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id="{F874651E-567B-3E48-135B-076292839DE2}"/>
              </a:ext>
            </a:extLst>
          </p:cNvPr>
          <p:cNvSpPr/>
          <p:nvPr/>
        </p:nvSpPr>
        <p:spPr>
          <a:xfrm>
            <a:off x="2749573" y="4950178"/>
            <a:ext cx="4730240" cy="601419"/>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Cosa viene fuori nella ricerca: "competenze digitali" –smartphone </a:t>
            </a:r>
            <a:r>
              <a:rPr lang="it-IT" dirty="0" err="1"/>
              <a:t>filetype:pdf</a:t>
            </a:r>
            <a:r>
              <a:rPr lang="it-IT" dirty="0"/>
              <a:t>?
</a:t>
            </a:r>
            <a:endParaRPr lang="en-GB" dirty="0"/>
          </a:p>
        </p:txBody>
      </p:sp>
      <p:pic>
        <p:nvPicPr>
          <p:cNvPr id="28" name="Imagen 27" descr="Texto&#10;&#10;Descripción generada automáticamente">
            <a:extLst>
              <a:ext uri="{FF2B5EF4-FFF2-40B4-BE49-F238E27FC236}">
                <a16:creationId xmlns:a16="http://schemas.microsoft.com/office/drawing/2014/main" id="{57E7EBF6-6D35-9B44-C87D-7D4A18F1A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652" y="6251079"/>
            <a:ext cx="2304176" cy="483405"/>
          </a:xfrm>
          <a:prstGeom prst="rect">
            <a:avLst/>
          </a:prstGeom>
        </p:spPr>
      </p:pic>
      <p:sp>
        <p:nvSpPr>
          <p:cNvPr id="29" name="CuadroTexto 28">
            <a:extLst>
              <a:ext uri="{FF2B5EF4-FFF2-40B4-BE49-F238E27FC236}">
                <a16:creationId xmlns:a16="http://schemas.microsoft.com/office/drawing/2014/main" id="{B18C1742-C5D5-232B-43B0-B6D11E7186A1}"/>
              </a:ext>
            </a:extLst>
          </p:cNvPr>
          <p:cNvSpPr txBox="1"/>
          <p:nvPr/>
        </p:nvSpPr>
        <p:spPr>
          <a:xfrm>
            <a:off x="7684316" y="5153235"/>
            <a:ext cx="4433415" cy="938719"/>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0" name="TextBox 59">
            <a:extLst>
              <a:ext uri="{FF2B5EF4-FFF2-40B4-BE49-F238E27FC236}">
                <a16:creationId xmlns:a16="http://schemas.microsoft.com/office/drawing/2014/main" id="{7AD9FEF5-A657-CB0A-DE07-BDEA64281161}"/>
              </a:ext>
            </a:extLst>
          </p:cNvPr>
          <p:cNvSpPr txBox="1"/>
          <p:nvPr/>
        </p:nvSpPr>
        <p:spPr>
          <a:xfrm>
            <a:off x="5338501" y="3695840"/>
            <a:ext cx="4518286" cy="1246495"/>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chiama l'assistenza tecnica.
</a:t>
            </a:r>
            <a:r>
              <a:rPr lang="it-IT" sz="1500" b="1" dirty="0">
                <a:ea typeface="Lato Light" panose="020F0502020204030203" pitchFamily="34" charset="0"/>
                <a:cs typeface="Abhaya Libre" panose="02000603000000000000" pitchFamily="2" charset="77"/>
              </a:rPr>
              <a:t>Controlla se la batteria o la presa funziona prima di fare qualsiasi altra cosa.</a:t>
            </a:r>
            <a:r>
              <a:rPr lang="it-IT" sz="1500" dirty="0">
                <a:ea typeface="Lato Light" panose="020F0502020204030203" pitchFamily="34" charset="0"/>
                <a:cs typeface="Abhaya Libre" panose="02000603000000000000" pitchFamily="2" charset="77"/>
              </a:rPr>
              <a:t>
Premi i tasti in modo casuale fino a quando non reagisce.</a:t>
            </a:r>
            <a:endParaRPr lang="en-US" sz="1500" dirty="0">
              <a:ea typeface="Lato Light" panose="020F0502020204030203" pitchFamily="34" charset="0"/>
              <a:cs typeface="Abhaya Libre" panose="02000603000000000000" pitchFamily="2" charset="77"/>
            </a:endParaRPr>
          </a:p>
        </p:txBody>
      </p:sp>
      <p:sp>
        <p:nvSpPr>
          <p:cNvPr id="31" name="TextBox 59">
            <a:extLst>
              <a:ext uri="{FF2B5EF4-FFF2-40B4-BE49-F238E27FC236}">
                <a16:creationId xmlns:a16="http://schemas.microsoft.com/office/drawing/2014/main" id="{8641BC69-D179-D170-3419-EC8F9C4FF327}"/>
              </a:ext>
            </a:extLst>
          </p:cNvPr>
          <p:cNvSpPr txBox="1"/>
          <p:nvPr/>
        </p:nvSpPr>
        <p:spPr>
          <a:xfrm>
            <a:off x="2743031" y="5553628"/>
            <a:ext cx="4730239" cy="1246495"/>
          </a:xfrm>
          <a:prstGeom prst="rect">
            <a:avLst/>
          </a:prstGeom>
          <a:noFill/>
        </p:spPr>
        <p:txBody>
          <a:bodyPr wrap="square" rtlCol="0">
            <a:spAutoFit/>
          </a:bodyPr>
          <a:lstStyle/>
          <a:p>
            <a:pPr marL="342900" indent="-342900">
              <a:buFont typeface="+mj-lt"/>
              <a:buAutoNum type="alphaLcParenR"/>
            </a:pPr>
            <a:r>
              <a:rPr lang="it-IT" sz="1500" b="1" dirty="0">
                <a:ea typeface="Lato Light" panose="020F0502020204030203" pitchFamily="34" charset="0"/>
                <a:cs typeface="Abhaya Libre" panose="02000603000000000000" pitchFamily="2" charset="77"/>
              </a:rPr>
              <a:t>File pdf di competenze digitali che non includono la parola "smartphone".</a:t>
            </a:r>
            <a:r>
              <a:rPr lang="it-IT" sz="1500" dirty="0">
                <a:ea typeface="Lato Light" panose="020F0502020204030203" pitchFamily="34" charset="0"/>
                <a:cs typeface="Abhaya Libre" panose="02000603000000000000" pitchFamily="2" charset="77"/>
              </a:rPr>
              <a:t>
File non pdf sulle competenze digitali.
File pdf su smartphone che non includono il termine "competenze digitali".</a:t>
            </a:r>
            <a:endParaRPr lang="en-US" sz="1500" dirty="0">
              <a:ea typeface="Lato Light" panose="020F0502020204030203" pitchFamily="34" charset="0"/>
              <a:cs typeface="Abhaya Libre" panose="02000603000000000000" pitchFamily="2" charset="77"/>
            </a:endParaRPr>
          </a:p>
        </p:txBody>
      </p:sp>
      <p:sp>
        <p:nvSpPr>
          <p:cNvPr id="24" name="TextBox 59">
            <a:extLst>
              <a:ext uri="{FF2B5EF4-FFF2-40B4-BE49-F238E27FC236}">
                <a16:creationId xmlns:a16="http://schemas.microsoft.com/office/drawing/2014/main" id="{06A3566F-CE0A-DD14-26B2-98F81FAF0A3F}"/>
              </a:ext>
            </a:extLst>
          </p:cNvPr>
          <p:cNvSpPr txBox="1"/>
          <p:nvPr/>
        </p:nvSpPr>
        <p:spPr>
          <a:xfrm>
            <a:off x="525697" y="1717645"/>
            <a:ext cx="4518286" cy="784830"/>
          </a:xfrm>
          <a:prstGeom prst="rect">
            <a:avLst/>
          </a:prstGeom>
          <a:noFill/>
        </p:spPr>
        <p:txBody>
          <a:bodyPr wrap="square" rtlCol="0">
            <a:spAutoFit/>
          </a:bodyPr>
          <a:lstStyle/>
          <a:p>
            <a:pPr marL="342900" indent="-342900">
              <a:buFont typeface="+mj-lt"/>
              <a:buAutoNum type="alphaLcParenR"/>
            </a:pPr>
            <a:r>
              <a:rPr lang="it-IT" sz="1500" b="1" dirty="0">
                <a:ea typeface="Lato Light" panose="020F0502020204030203" pitchFamily="34" charset="0"/>
                <a:cs typeface="Abhaya Libre" panose="02000603000000000000" pitchFamily="2" charset="77"/>
              </a:rPr>
              <a:t>deve essere leggibile e correlato al business</a:t>
            </a:r>
            <a:r>
              <a:rPr lang="it-IT" sz="1500" dirty="0">
                <a:ea typeface="Lato Light" panose="020F0502020204030203" pitchFamily="34" charset="0"/>
                <a:cs typeface="Abhaya Libre" panose="02000603000000000000" pitchFamily="2" charset="77"/>
              </a:rPr>
              <a:t>.
Deve piacere.
Che il nome della società non appaia.</a:t>
            </a:r>
            <a:endParaRPr lang="en-US" sz="1500" dirty="0">
              <a:ea typeface="Lato Light" panose="020F0502020204030203" pitchFamily="34" charset="0"/>
              <a:cs typeface="Abhaya Libre" panose="02000603000000000000" pitchFamily="2" charset="77"/>
            </a:endParaRPr>
          </a:p>
        </p:txBody>
      </p:sp>
      <p:sp>
        <p:nvSpPr>
          <p:cNvPr id="25" name="TextBox 59">
            <a:extLst>
              <a:ext uri="{FF2B5EF4-FFF2-40B4-BE49-F238E27FC236}">
                <a16:creationId xmlns:a16="http://schemas.microsoft.com/office/drawing/2014/main" id="{76831814-9B49-F3E7-E8D8-F448B853F2B3}"/>
              </a:ext>
            </a:extLst>
          </p:cNvPr>
          <p:cNvSpPr txBox="1"/>
          <p:nvPr/>
        </p:nvSpPr>
        <p:spPr>
          <a:xfrm>
            <a:off x="5331590" y="1529684"/>
            <a:ext cx="4518286" cy="1015663"/>
          </a:xfrm>
          <a:prstGeom prst="rect">
            <a:avLst/>
          </a:prstGeom>
          <a:noFill/>
        </p:spPr>
        <p:txBody>
          <a:bodyPr wrap="square" rtlCol="0">
            <a:spAutoFit/>
          </a:bodyPr>
          <a:lstStyle/>
          <a:p>
            <a:pPr marL="342900" indent="-342900">
              <a:buFont typeface="+mj-lt"/>
              <a:buAutoNum type="alphaLcParenR"/>
            </a:pPr>
            <a:r>
              <a:rPr lang="it-IT" sz="1500" dirty="0">
                <a:ea typeface="Lato Light" panose="020F0502020204030203" pitchFamily="34" charset="0"/>
                <a:cs typeface="Abhaya Libre" panose="02000603000000000000" pitchFamily="2" charset="77"/>
              </a:rPr>
              <a:t>avere un sito web.
</a:t>
            </a:r>
            <a:r>
              <a:rPr lang="it-IT" sz="1500" b="1" dirty="0">
                <a:ea typeface="Lato Light" panose="020F0502020204030203" pitchFamily="34" charset="0"/>
                <a:cs typeface="Abhaya Libre" panose="02000603000000000000" pitchFamily="2" charset="77"/>
              </a:rPr>
              <a:t>La pratica di acquistare e vendere prodotti su Internet</a:t>
            </a:r>
            <a:r>
              <a:rPr lang="it-IT" sz="1500" dirty="0">
                <a:ea typeface="Lato Light" panose="020F0502020204030203" pitchFamily="34" charset="0"/>
                <a:cs typeface="Abhaya Libre" panose="02000603000000000000" pitchFamily="2" charset="77"/>
              </a:rPr>
              <a:t>.
vendere componenti e dispositivi elettronici</a:t>
            </a:r>
            <a:r>
              <a:rPr lang="en-US" sz="1500" dirty="0">
                <a:ea typeface="Lato Light" panose="020F0502020204030203" pitchFamily="34" charset="0"/>
                <a:cs typeface="Abhaya Libre" panose="02000603000000000000" pitchFamily="2" charset="77"/>
              </a:rPr>
              <a:t>.</a:t>
            </a:r>
          </a:p>
        </p:txBody>
      </p:sp>
    </p:spTree>
    <p:extLst>
      <p:ext uri="{BB962C8B-B14F-4D97-AF65-F5344CB8AC3E}">
        <p14:creationId xmlns:p14="http://schemas.microsoft.com/office/powerpoint/2010/main" val="354707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253372E-8299-CFC5-ECA7-F43CCA02F264}"/>
              </a:ext>
            </a:extLst>
          </p:cNvPr>
          <p:cNvSpPr txBox="1"/>
          <p:nvPr/>
        </p:nvSpPr>
        <p:spPr>
          <a:xfrm>
            <a:off x="4849426" y="4214219"/>
            <a:ext cx="1950869" cy="400110"/>
          </a:xfrm>
          <a:prstGeom prst="rect">
            <a:avLst/>
          </a:prstGeom>
          <a:noFill/>
        </p:spPr>
        <p:txBody>
          <a:bodyPr wrap="square">
            <a:spAutoFit/>
          </a:bodyPr>
          <a:lstStyle/>
          <a:p>
            <a:r>
              <a:rPr lang="es-ES" sz="2000" b="1" dirty="0">
                <a:solidFill>
                  <a:srgbClr val="EA4E46"/>
                </a:solidFill>
              </a:rPr>
              <a:t>moreproject.eu</a:t>
            </a:r>
          </a:p>
        </p:txBody>
      </p:sp>
      <p:pic>
        <p:nvPicPr>
          <p:cNvPr id="6" name="Imagen 5">
            <a:extLst>
              <a:ext uri="{FF2B5EF4-FFF2-40B4-BE49-F238E27FC236}">
                <a16:creationId xmlns:a16="http://schemas.microsoft.com/office/drawing/2014/main" id="{11ACDBC3-9678-20DC-880B-3CFA0228D875}"/>
              </a:ext>
            </a:extLst>
          </p:cNvPr>
          <p:cNvPicPr>
            <a:picLocks noChangeAspect="1"/>
          </p:cNvPicPr>
          <p:nvPr/>
        </p:nvPicPr>
        <p:blipFill rotWithShape="1">
          <a:blip r:embed="rId3">
            <a:extLst>
              <a:ext uri="{28A0092B-C50C-407E-A947-70E740481C1C}">
                <a14:useLocalDpi xmlns:a14="http://schemas.microsoft.com/office/drawing/2010/main" val="0"/>
              </a:ext>
            </a:extLst>
          </a:blip>
          <a:srcRect l="17326" t="38447" r="19050" b="33333"/>
          <a:stretch/>
        </p:blipFill>
        <p:spPr>
          <a:xfrm>
            <a:off x="9123889" y="327888"/>
            <a:ext cx="2766269" cy="1225704"/>
          </a:xfrm>
          <a:prstGeom prst="rect">
            <a:avLst/>
          </a:prstGeom>
        </p:spPr>
      </p:pic>
      <p:pic>
        <p:nvPicPr>
          <p:cNvPr id="4" name="Imagen 3" descr="Texto&#10;&#10;Descripción generada automáticamente">
            <a:extLst>
              <a:ext uri="{FF2B5EF4-FFF2-40B4-BE49-F238E27FC236}">
                <a16:creationId xmlns:a16="http://schemas.microsoft.com/office/drawing/2014/main" id="{A0E0106F-C457-CCDC-606B-33AEB02D7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7" name="CuadroTexto 6">
            <a:extLst>
              <a:ext uri="{FF2B5EF4-FFF2-40B4-BE49-F238E27FC236}">
                <a16:creationId xmlns:a16="http://schemas.microsoft.com/office/drawing/2014/main" id="{F37970F2-0861-6EC8-91C9-1E219B0F8991}"/>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313191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8">
            <a:extLst>
              <a:ext uri="{FF2B5EF4-FFF2-40B4-BE49-F238E27FC236}">
                <a16:creationId xmlns:a16="http://schemas.microsoft.com/office/drawing/2014/main" id="{15D4EBB4-7594-65D3-8407-B174A6703D2F}"/>
              </a:ext>
            </a:extLst>
          </p:cNvPr>
          <p:cNvSpPr txBox="1"/>
          <p:nvPr/>
        </p:nvSpPr>
        <p:spPr>
          <a:xfrm>
            <a:off x="7388201" y="1800973"/>
            <a:ext cx="2472874" cy="1989904"/>
          </a:xfrm>
          <a:prstGeom prst="rect">
            <a:avLst/>
          </a:prstGeom>
          <a:noFill/>
        </p:spPr>
        <p:txBody>
          <a:bodyPr wrap="square" rtlCol="0">
            <a:spAutoFit/>
          </a:bodyPr>
          <a:lstStyle/>
          <a:p>
            <a:pPr>
              <a:lnSpc>
                <a:spcPts val="2500"/>
              </a:lnSpc>
            </a:pPr>
            <a:r>
              <a:rPr lang="it-IT" sz="1600" dirty="0">
                <a:ea typeface="Lato Light" panose="020F0502020204030203" pitchFamily="34" charset="0"/>
                <a:cs typeface="Abhaya Libre" panose="02000603000000000000" pitchFamily="2" charset="77"/>
              </a:rPr>
              <a:t>Le basi.
Problemi comuni e come risolverli.
Come cercare efficacemente su Internet.
</a:t>
            </a:r>
            <a:endParaRPr lang="en-US" sz="1600" dirty="0">
              <a:ea typeface="Lato Light" panose="020F0502020204030203" pitchFamily="34" charset="0"/>
              <a:cs typeface="Abhaya Libre" panose="02000603000000000000" pitchFamily="2" charset="77"/>
            </a:endParaRPr>
          </a:p>
        </p:txBody>
      </p:sp>
      <p:sp>
        <p:nvSpPr>
          <p:cNvPr id="5" name="TextBox 29">
            <a:extLst>
              <a:ext uri="{FF2B5EF4-FFF2-40B4-BE49-F238E27FC236}">
                <a16:creationId xmlns:a16="http://schemas.microsoft.com/office/drawing/2014/main" id="{14DD4DEF-8DB4-6053-837A-71D9AFB0B9C1}"/>
              </a:ext>
            </a:extLst>
          </p:cNvPr>
          <p:cNvSpPr txBox="1"/>
          <p:nvPr/>
        </p:nvSpPr>
        <p:spPr>
          <a:xfrm>
            <a:off x="7551080" y="1391255"/>
            <a:ext cx="2202882" cy="369332"/>
          </a:xfrm>
          <a:prstGeom prst="rect">
            <a:avLst/>
          </a:prstGeom>
          <a:noFill/>
        </p:spPr>
        <p:txBody>
          <a:bodyPr wrap="square" rtlCol="0">
            <a:spAutoFit/>
          </a:bodyPr>
          <a:lstStyle/>
          <a:p>
            <a:r>
              <a:rPr lang="en-US" b="1">
                <a:solidFill>
                  <a:srgbClr val="EA4E46"/>
                </a:solidFill>
                <a:latin typeface="Oxygen" panose="02000503000000090004" pitchFamily="2" charset="77"/>
                <a:ea typeface="Nunito Bold" charset="0"/>
                <a:cs typeface="Abhaya Libre SemiBold" panose="02000603000000000000" pitchFamily="2" charset="77"/>
              </a:rPr>
              <a:t>Problem solving</a:t>
            </a:r>
            <a:endParaRPr lang="en-US" b="1" dirty="0">
              <a:solidFill>
                <a:srgbClr val="EA4E46"/>
              </a:solidFill>
              <a:latin typeface="Oxygen" panose="02000503000000090004" pitchFamily="2" charset="77"/>
              <a:ea typeface="Nunito Bold" charset="0"/>
              <a:cs typeface="Abhaya Libre SemiBold" panose="02000603000000000000" pitchFamily="2" charset="77"/>
            </a:endParaRPr>
          </a:p>
        </p:txBody>
      </p:sp>
      <p:sp>
        <p:nvSpPr>
          <p:cNvPr id="6" name="TextBox 30">
            <a:extLst>
              <a:ext uri="{FF2B5EF4-FFF2-40B4-BE49-F238E27FC236}">
                <a16:creationId xmlns:a16="http://schemas.microsoft.com/office/drawing/2014/main" id="{77A485F4-3CA6-79D5-696A-6130E70FADCD}"/>
              </a:ext>
            </a:extLst>
          </p:cNvPr>
          <p:cNvSpPr txBox="1"/>
          <p:nvPr/>
        </p:nvSpPr>
        <p:spPr>
          <a:xfrm>
            <a:off x="1224321" y="1824560"/>
            <a:ext cx="2683998" cy="2631105"/>
          </a:xfrm>
          <a:prstGeom prst="rect">
            <a:avLst/>
          </a:prstGeom>
          <a:noFill/>
        </p:spPr>
        <p:txBody>
          <a:bodyPr wrap="square" rtlCol="0">
            <a:spAutoFit/>
          </a:bodyPr>
          <a:lstStyle/>
          <a:p>
            <a:pPr>
              <a:lnSpc>
                <a:spcPts val="2500"/>
              </a:lnSpc>
            </a:pPr>
            <a:r>
              <a:rPr lang="it-IT" sz="1600" dirty="0">
                <a:ea typeface="Lato Light" panose="020F0502020204030203" pitchFamily="34" charset="0"/>
                <a:cs typeface="Abhaya Libre" panose="02000603000000000000" pitchFamily="2" charset="77"/>
              </a:rPr>
              <a:t>Le basi.
Immagine e strumenti aziendali.
Strumenti di gestione dei progetti.
Strumenti di comunicazione.
E-commerce.
</a:t>
            </a:r>
            <a:endParaRPr lang="en-US" sz="1600" dirty="0">
              <a:ea typeface="Lato Light" panose="020F0502020204030203" pitchFamily="34" charset="0"/>
              <a:cs typeface="Abhaya Libre" panose="02000603000000000000" pitchFamily="2" charset="77"/>
            </a:endParaRPr>
          </a:p>
        </p:txBody>
      </p:sp>
      <p:sp>
        <p:nvSpPr>
          <p:cNvPr id="7" name="TextBox 31">
            <a:extLst>
              <a:ext uri="{FF2B5EF4-FFF2-40B4-BE49-F238E27FC236}">
                <a16:creationId xmlns:a16="http://schemas.microsoft.com/office/drawing/2014/main" id="{8E8AC566-283A-0A1B-78D2-D3D0C0AD36C3}"/>
              </a:ext>
            </a:extLst>
          </p:cNvPr>
          <p:cNvSpPr txBox="1"/>
          <p:nvPr/>
        </p:nvSpPr>
        <p:spPr>
          <a:xfrm>
            <a:off x="1364498" y="1192305"/>
            <a:ext cx="2616320" cy="923330"/>
          </a:xfrm>
          <a:prstGeom prst="rect">
            <a:avLst/>
          </a:prstGeom>
          <a:noFill/>
        </p:spPr>
        <p:txBody>
          <a:bodyPr wrap="square" rtlCol="0">
            <a:spAutoFit/>
          </a:bodyPr>
          <a:lstStyle/>
          <a:p>
            <a:r>
              <a:rPr lang="en-US" b="1" dirty="0" err="1">
                <a:solidFill>
                  <a:srgbClr val="21B4A9"/>
                </a:solidFill>
                <a:latin typeface="Oxygen" panose="02000503000000090004" pitchFamily="2" charset="77"/>
                <a:ea typeface="Nunito Bold" charset="0"/>
                <a:cs typeface="Abhaya Libre SemiBold" panose="02000603000000000000" pitchFamily="2" charset="77"/>
              </a:rPr>
              <a:t>Strumenti</a:t>
            </a:r>
            <a:r>
              <a:rPr lang="en-US" b="1" dirty="0">
                <a:solidFill>
                  <a:srgbClr val="21B4A9"/>
                </a:solidFill>
                <a:latin typeface="Oxygen" panose="02000503000000090004" pitchFamily="2" charset="77"/>
                <a:ea typeface="Nunito Bold" charset="0"/>
                <a:cs typeface="Abhaya Libre SemiBold" panose="02000603000000000000" pitchFamily="2" charset="77"/>
              </a:rPr>
              <a:t> TIC per </a:t>
            </a:r>
            <a:r>
              <a:rPr lang="en-US" b="1" dirty="0" err="1">
                <a:solidFill>
                  <a:srgbClr val="21B4A9"/>
                </a:solidFill>
                <a:latin typeface="Oxygen" panose="02000503000000090004" pitchFamily="2" charset="77"/>
                <a:ea typeface="Nunito Bold" charset="0"/>
                <a:cs typeface="Abhaya Libre SemiBold" panose="02000603000000000000" pitchFamily="2" charset="77"/>
              </a:rPr>
              <a:t>l'imprenditorialità</a:t>
            </a:r>
            <a:r>
              <a:rPr lang="en-US" b="1" dirty="0">
                <a:solidFill>
                  <a:srgbClr val="21B4A9"/>
                </a:solidFill>
                <a:latin typeface="Oxygen" panose="02000503000000090004" pitchFamily="2" charset="77"/>
                <a:ea typeface="Nunito Bold" charset="0"/>
                <a:cs typeface="Abhaya Libre SemiBold" panose="02000603000000000000" pitchFamily="2" charset="77"/>
              </a:rPr>
              <a:t>
</a:t>
            </a:r>
          </a:p>
        </p:txBody>
      </p:sp>
      <p:sp>
        <p:nvSpPr>
          <p:cNvPr id="8" name="TextBox 21">
            <a:extLst>
              <a:ext uri="{FF2B5EF4-FFF2-40B4-BE49-F238E27FC236}">
                <a16:creationId xmlns:a16="http://schemas.microsoft.com/office/drawing/2014/main" id="{C775DD3A-1C18-934A-44D8-CABE89914C88}"/>
              </a:ext>
            </a:extLst>
          </p:cNvPr>
          <p:cNvSpPr txBox="1"/>
          <p:nvPr/>
        </p:nvSpPr>
        <p:spPr>
          <a:xfrm>
            <a:off x="4498965" y="3177475"/>
            <a:ext cx="2400167" cy="1669303"/>
          </a:xfrm>
          <a:prstGeom prst="rect">
            <a:avLst/>
          </a:prstGeom>
          <a:noFill/>
        </p:spPr>
        <p:txBody>
          <a:bodyPr wrap="square" rtlCol="0">
            <a:spAutoFit/>
          </a:bodyPr>
          <a:lstStyle/>
          <a:p>
            <a:pPr>
              <a:lnSpc>
                <a:spcPts val="2500"/>
              </a:lnSpc>
            </a:pPr>
            <a:r>
              <a:rPr lang="it-IT" sz="1600" dirty="0">
                <a:ea typeface="Lato Light" panose="020F0502020204030203" pitchFamily="34" charset="0"/>
                <a:cs typeface="Abhaya Libre" panose="02000603000000000000" pitchFamily="2" charset="77"/>
              </a:rPr>
              <a:t>Le basi.
Rischi per la sicurezza informatica.
Password.
Consigli</a:t>
            </a:r>
            <a:endParaRPr lang="en-US" sz="1600" dirty="0">
              <a:ea typeface="Lato Light" panose="020F0502020204030203" pitchFamily="34" charset="0"/>
              <a:cs typeface="Abhaya Libre" panose="02000603000000000000" pitchFamily="2" charset="77"/>
            </a:endParaRPr>
          </a:p>
        </p:txBody>
      </p:sp>
      <p:sp>
        <p:nvSpPr>
          <p:cNvPr id="9" name="TextBox 22">
            <a:extLst>
              <a:ext uri="{FF2B5EF4-FFF2-40B4-BE49-F238E27FC236}">
                <a16:creationId xmlns:a16="http://schemas.microsoft.com/office/drawing/2014/main" id="{C2F0F6C9-72D9-2CD8-3E03-942BD3E33F65}"/>
              </a:ext>
            </a:extLst>
          </p:cNvPr>
          <p:cNvSpPr txBox="1"/>
          <p:nvPr/>
        </p:nvSpPr>
        <p:spPr>
          <a:xfrm>
            <a:off x="4681119" y="2681703"/>
            <a:ext cx="2199908" cy="923330"/>
          </a:xfrm>
          <a:prstGeom prst="rect">
            <a:avLst/>
          </a:prstGeom>
          <a:noFill/>
        </p:spPr>
        <p:txBody>
          <a:bodyPr wrap="square" rtlCol="0">
            <a:spAutoFit/>
          </a:bodyPr>
          <a:lstStyle/>
          <a:p>
            <a:r>
              <a:rPr lang="en-US" b="1" dirty="0" err="1">
                <a:solidFill>
                  <a:srgbClr val="FAB632"/>
                </a:solidFill>
                <a:latin typeface="Oxygen" panose="02000503000000090004" pitchFamily="2" charset="77"/>
                <a:ea typeface="Nunito Bold" charset="0"/>
                <a:cs typeface="Abhaya Libre SemiBold" panose="02000603000000000000" pitchFamily="2" charset="77"/>
              </a:rPr>
              <a:t>Sicurezza</a:t>
            </a:r>
            <a:r>
              <a:rPr lang="en-US" b="1" dirty="0">
                <a:solidFill>
                  <a:srgbClr val="FAB632"/>
                </a:solidFill>
                <a:latin typeface="Oxygen" panose="02000503000000090004" pitchFamily="2" charset="77"/>
                <a:ea typeface="Nunito Bold" charset="0"/>
                <a:cs typeface="Abhaya Libre SemiBold" panose="02000603000000000000" pitchFamily="2" charset="77"/>
              </a:rPr>
              <a:t> informatica
</a:t>
            </a:r>
          </a:p>
        </p:txBody>
      </p:sp>
      <p:sp>
        <p:nvSpPr>
          <p:cNvPr id="10" name="Hexágono 9">
            <a:extLst>
              <a:ext uri="{FF2B5EF4-FFF2-40B4-BE49-F238E27FC236}">
                <a16:creationId xmlns:a16="http://schemas.microsoft.com/office/drawing/2014/main" id="{700DD875-2451-F87D-A0F3-872600E8B8B5}"/>
              </a:ext>
            </a:extLst>
          </p:cNvPr>
          <p:cNvSpPr/>
          <p:nvPr/>
        </p:nvSpPr>
        <p:spPr>
          <a:xfrm>
            <a:off x="4350270" y="277242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2" name="Hexágono 11">
            <a:extLst>
              <a:ext uri="{FF2B5EF4-FFF2-40B4-BE49-F238E27FC236}">
                <a16:creationId xmlns:a16="http://schemas.microsoft.com/office/drawing/2014/main" id="{A1520AF7-7D75-4A99-4098-DF0F175E1FA0}"/>
              </a:ext>
            </a:extLst>
          </p:cNvPr>
          <p:cNvSpPr/>
          <p:nvPr/>
        </p:nvSpPr>
        <p:spPr>
          <a:xfrm>
            <a:off x="1011475" y="148141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id="{8C5AC1FB-85F9-44B7-5B73-59A274771E61}"/>
              </a:ext>
            </a:extLst>
          </p:cNvPr>
          <p:cNvSpPr/>
          <p:nvPr/>
        </p:nvSpPr>
        <p:spPr>
          <a:xfrm>
            <a:off x="7266995" y="1459048"/>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id="{2373009D-8EAD-DE54-C1F0-681E2DF05650}"/>
              </a:ext>
            </a:extLst>
          </p:cNvPr>
          <p:cNvSpPr/>
          <p:nvPr/>
        </p:nvSpPr>
        <p:spPr>
          <a:xfrm rot="5400000">
            <a:off x="3557512" y="2304590"/>
            <a:ext cx="3471972" cy="2866742"/>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Hexágono 16">
            <a:extLst>
              <a:ext uri="{FF2B5EF4-FFF2-40B4-BE49-F238E27FC236}">
                <a16:creationId xmlns:a16="http://schemas.microsoft.com/office/drawing/2014/main" id="{B46DE24D-9478-920F-864E-C09D9DEBE847}"/>
              </a:ext>
            </a:extLst>
          </p:cNvPr>
          <p:cNvSpPr/>
          <p:nvPr/>
        </p:nvSpPr>
        <p:spPr>
          <a:xfrm rot="5400000">
            <a:off x="464131" y="1041920"/>
            <a:ext cx="3471970" cy="2866742"/>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Hexágono 17">
            <a:extLst>
              <a:ext uri="{FF2B5EF4-FFF2-40B4-BE49-F238E27FC236}">
                <a16:creationId xmlns:a16="http://schemas.microsoft.com/office/drawing/2014/main" id="{01FC57E3-FDD7-55C3-B04B-DAFB2B4D9907}"/>
              </a:ext>
            </a:extLst>
          </p:cNvPr>
          <p:cNvSpPr/>
          <p:nvPr/>
        </p:nvSpPr>
        <p:spPr>
          <a:xfrm rot="5400000">
            <a:off x="6643280" y="1041921"/>
            <a:ext cx="3471973" cy="2866742"/>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CuadroTexto 19">
            <a:extLst>
              <a:ext uri="{FF2B5EF4-FFF2-40B4-BE49-F238E27FC236}">
                <a16:creationId xmlns:a16="http://schemas.microsoft.com/office/drawing/2014/main" id="{0A38A549-76FD-6E57-D291-B6EED3BA8E98}"/>
              </a:ext>
            </a:extLst>
          </p:cNvPr>
          <p:cNvSpPr txBox="1"/>
          <p:nvPr/>
        </p:nvSpPr>
        <p:spPr>
          <a:xfrm>
            <a:off x="936300" y="1895663"/>
            <a:ext cx="270419" cy="1631216"/>
          </a:xfrm>
          <a:prstGeom prst="rect">
            <a:avLst/>
          </a:prstGeom>
          <a:noFill/>
        </p:spPr>
        <p:txBody>
          <a:bodyPr wrap="square" rtlCol="0">
            <a:spAutoFit/>
          </a:bodyPr>
          <a:lstStyle/>
          <a:p>
            <a:r>
              <a:rPr lang="es-ES" sz="2000">
                <a:solidFill>
                  <a:srgbClr val="EA4E46"/>
                </a:solidFill>
              </a:rPr>
              <a:t>+</a:t>
            </a:r>
            <a:r>
              <a:rPr lang="es-ES" sz="2000">
                <a:solidFill>
                  <a:srgbClr val="FAB632"/>
                </a:solidFill>
              </a:rPr>
              <a:t>+</a:t>
            </a:r>
            <a:r>
              <a:rPr lang="es-ES" sz="2000">
                <a:solidFill>
                  <a:srgbClr val="21B4A9"/>
                </a:solidFill>
              </a:rPr>
              <a:t>+</a:t>
            </a:r>
          </a:p>
          <a:p>
            <a:r>
              <a:rPr lang="es-ES" sz="2000">
                <a:solidFill>
                  <a:srgbClr val="EA4E46"/>
                </a:solidFill>
              </a:rPr>
              <a:t>+</a:t>
            </a:r>
            <a:r>
              <a:rPr lang="es-ES" sz="2000">
                <a:solidFill>
                  <a:srgbClr val="FAB632"/>
                </a:solidFill>
              </a:rPr>
              <a:t>+</a:t>
            </a:r>
            <a:endParaRPr lang="es-ES" sz="2000">
              <a:solidFill>
                <a:srgbClr val="21B4A9"/>
              </a:solidFill>
            </a:endParaRPr>
          </a:p>
        </p:txBody>
      </p:sp>
      <p:sp>
        <p:nvSpPr>
          <p:cNvPr id="21" name="CuadroTexto 20">
            <a:extLst>
              <a:ext uri="{FF2B5EF4-FFF2-40B4-BE49-F238E27FC236}">
                <a16:creationId xmlns:a16="http://schemas.microsoft.com/office/drawing/2014/main" id="{D2A906B8-07AF-E83A-010C-06828A587394}"/>
              </a:ext>
            </a:extLst>
          </p:cNvPr>
          <p:cNvSpPr txBox="1"/>
          <p:nvPr/>
        </p:nvSpPr>
        <p:spPr>
          <a:xfrm>
            <a:off x="7172711" y="1850705"/>
            <a:ext cx="270419" cy="1323439"/>
          </a:xfrm>
          <a:prstGeom prst="rect">
            <a:avLst/>
          </a:prstGeom>
          <a:noFill/>
        </p:spPr>
        <p:txBody>
          <a:bodyPr wrap="square" rtlCol="0">
            <a:spAutoFit/>
          </a:bodyPr>
          <a:lstStyle/>
          <a:p>
            <a:r>
              <a:rPr lang="es-ES" sz="2000">
                <a:solidFill>
                  <a:srgbClr val="EA4E46"/>
                </a:solidFill>
              </a:rPr>
              <a:t>+</a:t>
            </a:r>
            <a:r>
              <a:rPr lang="es-ES" sz="2000">
                <a:solidFill>
                  <a:srgbClr val="FAB632"/>
                </a:solidFill>
              </a:rPr>
              <a:t>+</a:t>
            </a:r>
          </a:p>
          <a:p>
            <a:endParaRPr lang="es-ES" sz="2000">
              <a:solidFill>
                <a:srgbClr val="FAB632"/>
              </a:solidFill>
            </a:endParaRPr>
          </a:p>
          <a:p>
            <a:r>
              <a:rPr lang="es-ES" sz="2000">
                <a:solidFill>
                  <a:srgbClr val="21B4A9"/>
                </a:solidFill>
              </a:rPr>
              <a:t>+</a:t>
            </a:r>
            <a:endParaRPr lang="es-ES" sz="2000" dirty="0">
              <a:solidFill>
                <a:srgbClr val="21B4A9"/>
              </a:solidFill>
            </a:endParaRPr>
          </a:p>
        </p:txBody>
      </p:sp>
      <p:sp>
        <p:nvSpPr>
          <p:cNvPr id="22" name="CuadroTexto 21">
            <a:extLst>
              <a:ext uri="{FF2B5EF4-FFF2-40B4-BE49-F238E27FC236}">
                <a16:creationId xmlns:a16="http://schemas.microsoft.com/office/drawing/2014/main" id="{8A7A2897-4C93-375F-D330-11BDCA564025}"/>
              </a:ext>
            </a:extLst>
          </p:cNvPr>
          <p:cNvSpPr txBox="1"/>
          <p:nvPr/>
        </p:nvSpPr>
        <p:spPr>
          <a:xfrm>
            <a:off x="4222524" y="3190108"/>
            <a:ext cx="270419" cy="1323439"/>
          </a:xfrm>
          <a:prstGeom prst="rect">
            <a:avLst/>
          </a:prstGeom>
          <a:noFill/>
        </p:spPr>
        <p:txBody>
          <a:bodyPr wrap="square" rtlCol="0">
            <a:spAutoFit/>
          </a:bodyPr>
          <a:lstStyle/>
          <a:p>
            <a:r>
              <a:rPr lang="es-ES" sz="2000">
                <a:solidFill>
                  <a:srgbClr val="EA4E46"/>
                </a:solidFill>
              </a:rPr>
              <a:t>+</a:t>
            </a:r>
            <a:r>
              <a:rPr lang="es-ES" sz="2000">
                <a:solidFill>
                  <a:srgbClr val="FAB632"/>
                </a:solidFill>
              </a:rPr>
              <a:t>+</a:t>
            </a:r>
            <a:r>
              <a:rPr lang="es-ES" sz="2000">
                <a:solidFill>
                  <a:srgbClr val="21B4A9"/>
                </a:solidFill>
              </a:rPr>
              <a:t>+</a:t>
            </a:r>
          </a:p>
          <a:p>
            <a:r>
              <a:rPr lang="es-ES" sz="2000">
                <a:solidFill>
                  <a:srgbClr val="EA4E46"/>
                </a:solidFill>
              </a:rPr>
              <a:t>+</a:t>
            </a:r>
            <a:endParaRPr lang="es-ES" sz="2000" dirty="0">
              <a:solidFill>
                <a:srgbClr val="21B4A9"/>
              </a:solidFill>
            </a:endParaRPr>
          </a:p>
        </p:txBody>
      </p:sp>
      <p:sp>
        <p:nvSpPr>
          <p:cNvPr id="27" name="CuadroTexto 26">
            <a:extLst>
              <a:ext uri="{FF2B5EF4-FFF2-40B4-BE49-F238E27FC236}">
                <a16:creationId xmlns:a16="http://schemas.microsoft.com/office/drawing/2014/main" id="{776D0560-21FD-4276-CEF9-64B27A0DAB74}"/>
              </a:ext>
            </a:extLst>
          </p:cNvPr>
          <p:cNvSpPr txBox="1"/>
          <p:nvPr/>
        </p:nvSpPr>
        <p:spPr>
          <a:xfrm rot="17903584">
            <a:off x="2856999" y="400604"/>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8" name="CuadroTexto 27">
            <a:extLst>
              <a:ext uri="{FF2B5EF4-FFF2-40B4-BE49-F238E27FC236}">
                <a16:creationId xmlns:a16="http://schemas.microsoft.com/office/drawing/2014/main" id="{ADB98AFC-723B-A99F-A41C-8D4F15196B24}"/>
              </a:ext>
            </a:extLst>
          </p:cNvPr>
          <p:cNvSpPr txBox="1"/>
          <p:nvPr/>
        </p:nvSpPr>
        <p:spPr>
          <a:xfrm rot="14709441">
            <a:off x="9015404" y="3446611"/>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30" name="CuadroTexto 29">
            <a:extLst>
              <a:ext uri="{FF2B5EF4-FFF2-40B4-BE49-F238E27FC236}">
                <a16:creationId xmlns:a16="http://schemas.microsoft.com/office/drawing/2014/main" id="{7901F1E1-1534-B3D9-62CB-D79BF5A9D49F}"/>
              </a:ext>
            </a:extLst>
          </p:cNvPr>
          <p:cNvSpPr txBox="1"/>
          <p:nvPr/>
        </p:nvSpPr>
        <p:spPr>
          <a:xfrm rot="17903584">
            <a:off x="4310023" y="4764734"/>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pic>
        <p:nvPicPr>
          <p:cNvPr id="26" name="Imagen 25" descr="Texto&#10;&#10;Descripción generada automáticamente">
            <a:extLst>
              <a:ext uri="{FF2B5EF4-FFF2-40B4-BE49-F238E27FC236}">
                <a16:creationId xmlns:a16="http://schemas.microsoft.com/office/drawing/2014/main" id="{BDD8D453-8F75-5131-C40C-A222B7898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31" name="CuadroTexto 30">
            <a:extLst>
              <a:ext uri="{FF2B5EF4-FFF2-40B4-BE49-F238E27FC236}">
                <a16:creationId xmlns:a16="http://schemas.microsoft.com/office/drawing/2014/main" id="{48AA6262-F8A3-EE40-C766-A826ADCAF8B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18613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755988" y="511250"/>
            <a:ext cx="9107540" cy="1200329"/>
          </a:xfrm>
          <a:prstGeom prst="rect">
            <a:avLst/>
          </a:prstGeom>
          <a:noFill/>
        </p:spPr>
        <p:txBody>
          <a:bodyPr wrap="square" rtlCol="0">
            <a:spAutoFit/>
          </a:bodyPr>
          <a:lstStyle/>
          <a:p>
            <a:r>
              <a:rPr lang="it-IT" sz="3600" b="1" dirty="0">
                <a:solidFill>
                  <a:srgbClr val="FAB632"/>
                </a:solidFill>
                <a:ea typeface="Nunito Bold" charset="0"/>
                <a:cs typeface="Arima Madurai Semi" pitchFamily="2" charset="77"/>
              </a:rPr>
              <a:t>Unità 1: Strumenti ICT per l'imprenditorialità
</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830997"/>
          </a:xfrm>
          <a:prstGeom prst="rect">
            <a:avLst/>
          </a:prstGeom>
          <a:noFill/>
        </p:spPr>
        <p:txBody>
          <a:bodyPr wrap="square" rtlCol="0">
            <a:spAutoFit/>
          </a:bodyPr>
          <a:lstStyle/>
          <a:p>
            <a:r>
              <a:rPr lang="it-IT" sz="2400" dirty="0">
                <a:solidFill>
                  <a:srgbClr val="21B4A9"/>
                </a:solidFill>
              </a:rPr>
              <a:t>Sezione 1: Le basi. Introduzione.
</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875909" y="1629437"/>
            <a:ext cx="9356661" cy="3785652"/>
          </a:xfrm>
          <a:prstGeom prst="rect">
            <a:avLst/>
          </a:prstGeom>
        </p:spPr>
        <p:txBody>
          <a:bodyPr wrap="square">
            <a:spAutoFit/>
          </a:bodyPr>
          <a:lstStyle/>
          <a:p>
            <a:pPr algn="just" fontAlgn="base"/>
            <a:r>
              <a:rPr lang="it-IT" sz="2000" b="1" dirty="0">
                <a:cs typeface="Calibri" panose="020F0502020204030204" pitchFamily="34" charset="0"/>
              </a:rPr>
              <a:t>Gli strumenti delle tecnologie dell'informazione </a:t>
            </a:r>
            <a:r>
              <a:rPr lang="it-IT" sz="2000" dirty="0">
                <a:cs typeface="Calibri" panose="020F0502020204030204" pitchFamily="34" charset="0"/>
              </a:rPr>
              <a:t>e della comunicazione sono una parte importante delle aziende di oggi. In questa unità  perché vedremo vantaggi delle TIC per la vostra attività imprenditoriale.
</a:t>
            </a:r>
            <a:r>
              <a:rPr lang="it-IT" sz="2000" dirty="0">
                <a:latin typeface="+mj-lt"/>
                <a:cs typeface="Calibri" panose="020F0502020204030204" pitchFamily="34" charset="0"/>
              </a:rPr>
              <a:t> </a:t>
            </a:r>
            <a:r>
              <a:rPr lang="it-IT" sz="2000" dirty="0">
                <a:cs typeface="Calibri" panose="020F0502020204030204" pitchFamily="34" charset="0"/>
              </a:rPr>
              <a:t>
</a:t>
            </a:r>
            <a:r>
              <a:rPr lang="it-IT" sz="2000" dirty="0">
                <a:effectLst/>
                <a:ea typeface="Arial MT"/>
                <a:cs typeface="Arial MT"/>
              </a:rPr>
              <a:t>Innanzitutto, come passo preliminare è importante che venga elaborato un piano aziendale e un piano di marketing per affrontare tutte le questioni importanti che miglioreranno il successo dell'azienda. Pertanto, nella sezione “materiale correlato” troverai informazioni su come sviluppare il tuo business plan e altro ancora.</a:t>
            </a:r>
          </a:p>
          <a:p>
            <a:pPr algn="just" fontAlgn="base"/>
            <a:r>
              <a:rPr lang="it-IT" sz="2000" dirty="0">
                <a:cs typeface="Calibri" panose="020F0502020204030204" pitchFamily="34" charset="0"/>
              </a:rPr>
              <a:t>
 Non dimenticare di consultare la sezione "materiale correlato" per saperne di più sull'imprenditorialità e sugli strumenti ICT!</a:t>
            </a:r>
            <a:r>
              <a:rPr lang="it-IT" sz="2000" b="1" dirty="0">
                <a:cs typeface="Calibri" panose="020F0502020204030204" pitchFamily="34" charset="0"/>
              </a:rPr>
              <a:t>
</a:t>
            </a:r>
            <a:endParaRPr lang="en-GB" sz="18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332247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9782098" cy="646331"/>
          </a:xfrm>
          <a:prstGeom prst="rect">
            <a:avLst/>
          </a:prstGeom>
          <a:noFill/>
        </p:spPr>
        <p:txBody>
          <a:bodyPr wrap="square" rtlCol="0">
            <a:spAutoFit/>
          </a:bodyPr>
          <a:lstStyle/>
          <a:p>
            <a:r>
              <a:rPr lang="it-IT" sz="3600" b="1">
                <a:solidFill>
                  <a:srgbClr val="FAB632"/>
                </a:solidFill>
                <a:ea typeface="Nunito Bold" charset="0"/>
                <a:cs typeface="Arima Madurai Semi" pitchFamily="2" charset="77"/>
              </a:rPr>
              <a:t>Unità 1: Strumenti ICT per l'imprenditorialità</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09" y="1111415"/>
            <a:ext cx="9647185" cy="3416320"/>
          </a:xfrm>
          <a:prstGeom prst="rect">
            <a:avLst/>
          </a:prstGeom>
          <a:noFill/>
        </p:spPr>
        <p:txBody>
          <a:bodyPr wrap="square" rtlCol="0">
            <a:spAutoFit/>
          </a:bodyPr>
          <a:lstStyle/>
          <a:p>
            <a:pPr algn="just"/>
            <a:r>
              <a:rPr lang="it-IT" sz="2400" dirty="0">
                <a:solidFill>
                  <a:srgbClr val="21B4A9"/>
                </a:solidFill>
              </a:rPr>
              <a:t>Sezione 2: Immagine aziendale e strumenti. Come ti mostri ai tuoi clienti?</a:t>
            </a:r>
          </a:p>
          <a:p>
            <a:pPr algn="just"/>
            <a:r>
              <a:rPr lang="it-IT" sz="2400" dirty="0">
                <a:solidFill>
                  <a:srgbClr val="21B4A9"/>
                </a:solidFill>
              </a:rPr>
              <a:t>
</a:t>
            </a:r>
            <a:r>
              <a:rPr lang="it-IT" sz="1800" dirty="0">
                <a:effectLst/>
                <a:ea typeface="Arial MT"/>
                <a:cs typeface="Arial MT"/>
              </a:rPr>
              <a:t>L'immagine aziendale si riflette principalmente attraverso il logo della tua azienda, quindi è necessario che il tuo logo mostri ciò che vuoi che i tuoi clienti vedano della tua azienda.</a:t>
            </a:r>
          </a:p>
          <a:p>
            <a:pPr algn="just"/>
            <a:r>
              <a:rPr lang="en-GB" sz="1800" dirty="0">
                <a:effectLst/>
                <a:ea typeface="Times New Roman" panose="02020603050405020304" pitchFamily="18" charset="0"/>
                <a:cs typeface="Arial MT"/>
              </a:rPr>
              <a:t> </a:t>
            </a:r>
            <a:endParaRPr lang="it-IT" sz="1800" dirty="0">
              <a:effectLst/>
              <a:ea typeface="Arial MT"/>
              <a:cs typeface="Arial MT"/>
            </a:endParaRPr>
          </a:p>
          <a:p>
            <a:pPr algn="just"/>
            <a:r>
              <a:rPr lang="it-IT" sz="1800" dirty="0">
                <a:effectLst/>
                <a:ea typeface="Arial MT"/>
                <a:cs typeface="Arial MT"/>
              </a:rPr>
              <a:t>Il tuo logo deve essere unico, deve essere correlato alla tua attività commerciale e deve anche essere esteticamente gradevole. Diamo un'occhiata a un esempio:</a:t>
            </a:r>
          </a:p>
          <a:p>
            <a:pPr algn="just"/>
            <a:r>
              <a:rPr lang="en-GB" sz="1800" dirty="0">
                <a:effectLst/>
                <a:ea typeface="Times New Roman" panose="02020603050405020304" pitchFamily="18" charset="0"/>
                <a:cs typeface="Arial MT"/>
              </a:rPr>
              <a:t> </a:t>
            </a:r>
            <a:endParaRPr lang="it-IT" sz="1800" dirty="0">
              <a:effectLst/>
              <a:ea typeface="Arial MT"/>
              <a:cs typeface="Arial MT"/>
            </a:endParaRPr>
          </a:p>
          <a:p>
            <a:pPr algn="just"/>
            <a:r>
              <a:rPr lang="it-IT" sz="1800" dirty="0">
                <a:effectLst/>
                <a:ea typeface="Arial MT"/>
                <a:cs typeface="Arial MT"/>
              </a:rPr>
              <a:t>Immagina di avere un'attività che affitta case vacanza rurali, chiamata "</a:t>
            </a:r>
            <a:r>
              <a:rPr lang="it-IT" sz="1800" dirty="0" err="1">
                <a:effectLst/>
                <a:ea typeface="Arial MT"/>
                <a:cs typeface="Arial MT"/>
              </a:rPr>
              <a:t>Ruraland</a:t>
            </a:r>
            <a:r>
              <a:rPr lang="it-IT" sz="1800" dirty="0">
                <a:effectLst/>
                <a:ea typeface="Arial MT"/>
                <a:cs typeface="Arial MT"/>
              </a:rPr>
              <a:t>", quale logo sarebbe più appropriato?</a:t>
            </a:r>
          </a:p>
          <a:p>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6" name="Imagen 5" descr="Imagen que contiene nombre de la empresa&#10;&#10;Descripción generada automáticamente">
            <a:extLst>
              <a:ext uri="{FF2B5EF4-FFF2-40B4-BE49-F238E27FC236}">
                <a16:creationId xmlns:a16="http://schemas.microsoft.com/office/drawing/2014/main" id="{7576BEE6-455A-79E4-DC32-5DD27CD3A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794" y="4223310"/>
            <a:ext cx="1712629" cy="1712629"/>
          </a:xfrm>
          <a:prstGeom prst="rect">
            <a:avLst/>
          </a:prstGeom>
        </p:spPr>
      </p:pic>
      <p:pic>
        <p:nvPicPr>
          <p:cNvPr id="8" name="Imagen 7" descr="Imagen que contiene nombre de la empresa&#10;&#10;Descripción generada automáticamente">
            <a:extLst>
              <a:ext uri="{FF2B5EF4-FFF2-40B4-BE49-F238E27FC236}">
                <a16:creationId xmlns:a16="http://schemas.microsoft.com/office/drawing/2014/main" id="{0EEFD91F-6E41-CA53-83C6-424E4FE78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358" y="4224678"/>
            <a:ext cx="1712629" cy="1712629"/>
          </a:xfrm>
          <a:prstGeom prst="rect">
            <a:avLst/>
          </a:prstGeom>
        </p:spPr>
      </p:pic>
    </p:spTree>
    <p:extLst>
      <p:ext uri="{BB962C8B-B14F-4D97-AF65-F5344CB8AC3E}">
        <p14:creationId xmlns:p14="http://schemas.microsoft.com/office/powerpoint/2010/main" val="79118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8" y="531936"/>
            <a:ext cx="9152511" cy="1200329"/>
          </a:xfrm>
          <a:prstGeom prst="rect">
            <a:avLst/>
          </a:prstGeom>
          <a:noFill/>
        </p:spPr>
        <p:txBody>
          <a:bodyPr wrap="square" rtlCol="0">
            <a:spAutoFit/>
          </a:bodyPr>
          <a:lstStyle/>
          <a:p>
            <a:r>
              <a:rPr lang="it-IT" sz="3600" b="1" dirty="0">
                <a:solidFill>
                  <a:srgbClr val="FAB632"/>
                </a:solidFill>
                <a:ea typeface="Nunito Bold" charset="0"/>
                <a:cs typeface="Arima Madurai Semi" pitchFamily="2" charset="77"/>
              </a:rPr>
              <a:t>Unità 1: Strumenti ICT per l'imprenditorialità
</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1200329"/>
          </a:xfrm>
          <a:prstGeom prst="rect">
            <a:avLst/>
          </a:prstGeom>
          <a:noFill/>
        </p:spPr>
        <p:txBody>
          <a:bodyPr wrap="square" rtlCol="0">
            <a:spAutoFit/>
          </a:bodyPr>
          <a:lstStyle/>
          <a:p>
            <a:r>
              <a:rPr lang="it-IT" sz="2400" dirty="0">
                <a:solidFill>
                  <a:srgbClr val="21B4A9"/>
                </a:solidFill>
              </a:rPr>
              <a:t>Sezione 2: Immagine aziendale e strumenti. Come ti mostri ai tuoi clienti?
</a:t>
            </a:r>
            <a:endParaRPr lang="en-GB" sz="2400" dirty="0">
              <a:solidFill>
                <a:srgbClr val="21B4A9"/>
              </a:solidFill>
            </a:endParaRPr>
          </a:p>
        </p:txBody>
      </p:sp>
      <p:sp>
        <p:nvSpPr>
          <p:cNvPr id="4" name="Rectángulo 3">
            <a:extLst>
              <a:ext uri="{FF2B5EF4-FFF2-40B4-BE49-F238E27FC236}">
                <a16:creationId xmlns:a16="http://schemas.microsoft.com/office/drawing/2014/main" id="{C8ED6519-9891-6E26-A8B0-9E9119BF8D05}"/>
              </a:ext>
            </a:extLst>
          </p:cNvPr>
          <p:cNvSpPr/>
          <p:nvPr/>
        </p:nvSpPr>
        <p:spPr>
          <a:xfrm>
            <a:off x="3662089" y="2377114"/>
            <a:ext cx="6743474" cy="646331"/>
          </a:xfrm>
          <a:prstGeom prst="rect">
            <a:avLst/>
          </a:prstGeom>
        </p:spPr>
        <p:txBody>
          <a:bodyPr wrap="square">
            <a:spAutoFit/>
          </a:bodyPr>
          <a:lstStyle/>
          <a:p>
            <a:pPr algn="just"/>
            <a:r>
              <a:rPr lang="it-IT" sz="1800" dirty="0">
                <a:effectLst/>
                <a:ea typeface="Arial MT"/>
                <a:cs typeface="Arial MT"/>
              </a:rPr>
              <a:t>Questo logo mostra di cosa tratta l'azienda (elementi rurali), è leggibile, piacevole alla vista e cura la corretta ortografia</a:t>
            </a:r>
            <a:endParaRPr lang="en-GB" sz="18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6" name="Imagen 5" descr="Imagen que contiene nombre de la empresa&#10;&#10;Descripción generada automáticamente">
            <a:extLst>
              <a:ext uri="{FF2B5EF4-FFF2-40B4-BE49-F238E27FC236}">
                <a16:creationId xmlns:a16="http://schemas.microsoft.com/office/drawing/2014/main" id="{7576BEE6-455A-79E4-DC32-5DD27CD3A256}"/>
              </a:ext>
            </a:extLst>
          </p:cNvPr>
          <p:cNvPicPr>
            <a:picLocks noChangeAspect="1"/>
          </p:cNvPicPr>
          <p:nvPr/>
        </p:nvPicPr>
        <p:blipFill rotWithShape="1">
          <a:blip r:embed="rId4">
            <a:extLst>
              <a:ext uri="{28A0092B-C50C-407E-A947-70E740481C1C}">
                <a14:useLocalDpi xmlns:a14="http://schemas.microsoft.com/office/drawing/2010/main" val="0"/>
              </a:ext>
            </a:extLst>
          </a:blip>
          <a:srcRect l="375" t="21709" r="-375" b="26267"/>
          <a:stretch/>
        </p:blipFill>
        <p:spPr>
          <a:xfrm>
            <a:off x="1634132" y="3397882"/>
            <a:ext cx="2027957" cy="1055034"/>
          </a:xfrm>
          <a:prstGeom prst="rect">
            <a:avLst/>
          </a:prstGeom>
        </p:spPr>
      </p:pic>
      <p:pic>
        <p:nvPicPr>
          <p:cNvPr id="8" name="Imagen 7" descr="Imagen que contiene nombre de la empresa&#10;&#10;Descripción generada automáticamente">
            <a:extLst>
              <a:ext uri="{FF2B5EF4-FFF2-40B4-BE49-F238E27FC236}">
                <a16:creationId xmlns:a16="http://schemas.microsoft.com/office/drawing/2014/main" id="{0EEFD91F-6E41-CA53-83C6-424E4FE781BC}"/>
              </a:ext>
            </a:extLst>
          </p:cNvPr>
          <p:cNvPicPr>
            <a:picLocks noChangeAspect="1"/>
          </p:cNvPicPr>
          <p:nvPr/>
        </p:nvPicPr>
        <p:blipFill rotWithShape="1">
          <a:blip r:embed="rId5">
            <a:extLst>
              <a:ext uri="{28A0092B-C50C-407E-A947-70E740481C1C}">
                <a14:useLocalDpi xmlns:a14="http://schemas.microsoft.com/office/drawing/2010/main" val="0"/>
              </a:ext>
            </a:extLst>
          </a:blip>
          <a:srcRect t="25801" b="25103"/>
          <a:stretch/>
        </p:blipFill>
        <p:spPr>
          <a:xfrm>
            <a:off x="1634133" y="2177639"/>
            <a:ext cx="2027957" cy="995666"/>
          </a:xfrm>
          <a:prstGeom prst="rect">
            <a:avLst/>
          </a:prstGeom>
        </p:spPr>
      </p:pic>
      <p:sp>
        <p:nvSpPr>
          <p:cNvPr id="9" name="Rectángulo 8">
            <a:extLst>
              <a:ext uri="{FF2B5EF4-FFF2-40B4-BE49-F238E27FC236}">
                <a16:creationId xmlns:a16="http://schemas.microsoft.com/office/drawing/2014/main" id="{750A5F72-6AFB-D315-318A-7180580FCAA4}"/>
              </a:ext>
            </a:extLst>
          </p:cNvPr>
          <p:cNvSpPr/>
          <p:nvPr/>
        </p:nvSpPr>
        <p:spPr>
          <a:xfrm>
            <a:off x="3738586" y="3546020"/>
            <a:ext cx="6590480" cy="923330"/>
          </a:xfrm>
          <a:prstGeom prst="rect">
            <a:avLst/>
          </a:prstGeom>
        </p:spPr>
        <p:txBody>
          <a:bodyPr wrap="square">
            <a:spAutoFit/>
          </a:bodyPr>
          <a:lstStyle/>
          <a:p>
            <a:pPr algn="just"/>
            <a:r>
              <a:rPr lang="it-IT" sz="1800" dirty="0">
                <a:effectLst/>
                <a:ea typeface="Arial MT"/>
                <a:cs typeface="Arial MT"/>
              </a:rPr>
              <a:t>Al contrario  il secondo trascura l'ortografia, la tipografia è difficile da leggere ed è impossibile intuire ciò che l'azienda vuole vendere</a:t>
            </a:r>
            <a:r>
              <a:rPr lang="it-IT" sz="1800" dirty="0">
                <a:effectLst/>
                <a:latin typeface="Arial MT"/>
                <a:ea typeface="Arial MT"/>
                <a:cs typeface="Arial MT"/>
              </a:rPr>
              <a:t>.</a:t>
            </a:r>
          </a:p>
          <a:p>
            <a:pPr algn="just"/>
            <a:endParaRPr lang="en-GB" sz="1800" dirty="0">
              <a:effectLst/>
              <a:ea typeface="Arial MT"/>
              <a:cs typeface="Arial MT"/>
            </a:endParaRPr>
          </a:p>
        </p:txBody>
      </p:sp>
      <p:pic>
        <p:nvPicPr>
          <p:cNvPr id="11" name="Gráfico 10" descr="Pulgar hacia abajo contorno">
            <a:extLst>
              <a:ext uri="{FF2B5EF4-FFF2-40B4-BE49-F238E27FC236}">
                <a16:creationId xmlns:a16="http://schemas.microsoft.com/office/drawing/2014/main" id="{CFE24A1A-2777-6C6D-EC4B-D4575077DF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487" y="3458116"/>
            <a:ext cx="914400" cy="914400"/>
          </a:xfrm>
          <a:prstGeom prst="rect">
            <a:avLst/>
          </a:prstGeom>
        </p:spPr>
      </p:pic>
      <p:pic>
        <p:nvPicPr>
          <p:cNvPr id="17" name="Gráfico 16" descr="Señal de pulgar hacia arriba  contorno">
            <a:extLst>
              <a:ext uri="{FF2B5EF4-FFF2-40B4-BE49-F238E27FC236}">
                <a16:creationId xmlns:a16="http://schemas.microsoft.com/office/drawing/2014/main" id="{A5A45848-D62C-A24B-5085-443DB5B419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315" y="2218272"/>
            <a:ext cx="914400" cy="914400"/>
          </a:xfrm>
          <a:prstGeom prst="rect">
            <a:avLst/>
          </a:prstGeom>
        </p:spPr>
      </p:pic>
      <p:pic>
        <p:nvPicPr>
          <p:cNvPr id="18" name="Imagen 17" descr="Imagen que contiene tabla&#10;&#10;Descripción generada automáticamente">
            <a:extLst>
              <a:ext uri="{FF2B5EF4-FFF2-40B4-BE49-F238E27FC236}">
                <a16:creationId xmlns:a16="http://schemas.microsoft.com/office/drawing/2014/main" id="{31C32F09-DD11-1631-5ADC-A39AD5F8C9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43711" y="4605781"/>
            <a:ext cx="1350767" cy="1436031"/>
          </a:xfrm>
          <a:prstGeom prst="rect">
            <a:avLst/>
          </a:prstGeom>
        </p:spPr>
      </p:pic>
      <p:sp>
        <p:nvSpPr>
          <p:cNvPr id="19" name="Rectángulo 18">
            <a:extLst>
              <a:ext uri="{FF2B5EF4-FFF2-40B4-BE49-F238E27FC236}">
                <a16:creationId xmlns:a16="http://schemas.microsoft.com/office/drawing/2014/main" id="{C2E874AC-50E8-A38F-D873-EBFEE35501A9}"/>
              </a:ext>
            </a:extLst>
          </p:cNvPr>
          <p:cNvSpPr/>
          <p:nvPr/>
        </p:nvSpPr>
        <p:spPr>
          <a:xfrm>
            <a:off x="2503373" y="4917404"/>
            <a:ext cx="5706236" cy="1200329"/>
          </a:xfrm>
          <a:prstGeom prst="rect">
            <a:avLst/>
          </a:prstGeom>
        </p:spPr>
        <p:txBody>
          <a:bodyPr wrap="square">
            <a:spAutoFit/>
          </a:bodyPr>
          <a:lstStyle/>
          <a:p>
            <a:pPr algn="just"/>
            <a:r>
              <a:rPr lang="it-IT" sz="1800" dirty="0">
                <a:effectLst/>
                <a:ea typeface="Arial MT"/>
                <a:cs typeface="Arial MT"/>
              </a:rPr>
              <a:t>Il logo dovrebbe essere incluso in tutto ciò che può identificare l'azienda: social media, pagina web, packaging...</a:t>
            </a:r>
          </a:p>
          <a:p>
            <a:pPr algn="just"/>
            <a:endParaRPr lang="en-GB" sz="1800" dirty="0">
              <a:effectLst/>
              <a:ea typeface="Arial MT"/>
              <a:cs typeface="Arial MT"/>
            </a:endParaRPr>
          </a:p>
        </p:txBody>
      </p:sp>
    </p:spTree>
    <p:extLst>
      <p:ext uri="{BB962C8B-B14F-4D97-AF65-F5344CB8AC3E}">
        <p14:creationId xmlns:p14="http://schemas.microsoft.com/office/powerpoint/2010/main" val="325496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8" y="531936"/>
            <a:ext cx="9137521" cy="1200329"/>
          </a:xfrm>
          <a:prstGeom prst="rect">
            <a:avLst/>
          </a:prstGeom>
          <a:noFill/>
        </p:spPr>
        <p:txBody>
          <a:bodyPr wrap="square" rtlCol="0">
            <a:spAutoFit/>
          </a:bodyPr>
          <a:lstStyle/>
          <a:p>
            <a:r>
              <a:rPr lang="it-IT" sz="3600" b="1" dirty="0">
                <a:solidFill>
                  <a:srgbClr val="FAB632"/>
                </a:solidFill>
                <a:ea typeface="Nunito Bold" charset="0"/>
                <a:cs typeface="Arima Madurai Semi" pitchFamily="2" charset="77"/>
              </a:rPr>
              <a:t>Unità 1: Strumenti ICT per l'imprenditorialità
</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830997"/>
          </a:xfrm>
          <a:prstGeom prst="rect">
            <a:avLst/>
          </a:prstGeom>
          <a:noFill/>
        </p:spPr>
        <p:txBody>
          <a:bodyPr wrap="square" rtlCol="0">
            <a:spAutoFit/>
          </a:bodyPr>
          <a:lstStyle/>
          <a:p>
            <a:r>
              <a:rPr lang="it-IT" sz="2400" dirty="0">
                <a:solidFill>
                  <a:srgbClr val="21B4A9"/>
                </a:solidFill>
              </a:rPr>
              <a:t>Sezione 2: Immagine aziendale e strumenti. Come ti mostri ai tuoi clienti</a:t>
            </a:r>
            <a:r>
              <a:rPr lang="es-ES" sz="2400" dirty="0">
                <a:solidFill>
                  <a:srgbClr val="21B4A9"/>
                </a:solidFill>
              </a:rPr>
              <a:t>?</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2" name="Rectángulo 11">
            <a:extLst>
              <a:ext uri="{FF2B5EF4-FFF2-40B4-BE49-F238E27FC236}">
                <a16:creationId xmlns:a16="http://schemas.microsoft.com/office/drawing/2014/main" id="{75BEC35B-94D8-F780-57A4-FD21DE63668E}"/>
              </a:ext>
            </a:extLst>
          </p:cNvPr>
          <p:cNvSpPr/>
          <p:nvPr/>
        </p:nvSpPr>
        <p:spPr>
          <a:xfrm>
            <a:off x="875909" y="2015331"/>
            <a:ext cx="9356661" cy="646331"/>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Quali strumenti puoi utilizzare per progettare la tua immagine aziendale?
</a:t>
            </a:r>
            <a:endParaRPr lang="en-GB" sz="1800" dirty="0">
              <a:effectLst/>
              <a:ea typeface="Arial MT"/>
              <a:cs typeface="Arial MT"/>
            </a:endParaRPr>
          </a:p>
        </p:txBody>
      </p:sp>
      <p:pic>
        <p:nvPicPr>
          <p:cNvPr id="13" name="Imagen 12">
            <a:extLst>
              <a:ext uri="{FF2B5EF4-FFF2-40B4-BE49-F238E27FC236}">
                <a16:creationId xmlns:a16="http://schemas.microsoft.com/office/drawing/2014/main" id="{7723A9F8-3FD0-1E78-17A6-F9AC0130E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302" y="3611462"/>
            <a:ext cx="1914350" cy="372795"/>
          </a:xfrm>
          <a:prstGeom prst="rect">
            <a:avLst/>
          </a:prstGeom>
        </p:spPr>
      </p:pic>
      <p:pic>
        <p:nvPicPr>
          <p:cNvPr id="18" name="Gráfico 17">
            <a:extLst>
              <a:ext uri="{FF2B5EF4-FFF2-40B4-BE49-F238E27FC236}">
                <a16:creationId xmlns:a16="http://schemas.microsoft.com/office/drawing/2014/main" id="{40FA6C25-F892-48C9-3DDA-8D4EF1A5CC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8410" y="4369143"/>
            <a:ext cx="1786242" cy="393447"/>
          </a:xfrm>
          <a:prstGeom prst="rect">
            <a:avLst/>
          </a:prstGeom>
        </p:spPr>
      </p:pic>
      <p:pic>
        <p:nvPicPr>
          <p:cNvPr id="20" name="Gráfico 19">
            <a:extLst>
              <a:ext uri="{FF2B5EF4-FFF2-40B4-BE49-F238E27FC236}">
                <a16:creationId xmlns:a16="http://schemas.microsoft.com/office/drawing/2014/main" id="{1A8ECA3C-E9BA-36AC-2EA8-B915DE71D8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5906" y="5339400"/>
            <a:ext cx="742950" cy="285750"/>
          </a:xfrm>
          <a:prstGeom prst="rect">
            <a:avLst/>
          </a:prstGeom>
        </p:spPr>
      </p:pic>
      <p:pic>
        <p:nvPicPr>
          <p:cNvPr id="22" name="Imagen 21" descr="Logotipo&#10;&#10;Descripción generada automáticamente">
            <a:extLst>
              <a:ext uri="{FF2B5EF4-FFF2-40B4-BE49-F238E27FC236}">
                <a16:creationId xmlns:a16="http://schemas.microsoft.com/office/drawing/2014/main" id="{08BCD2B5-CFBE-CBD3-6151-59C334206D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7160" y="2496747"/>
            <a:ext cx="1457492" cy="819110"/>
          </a:xfrm>
          <a:prstGeom prst="rect">
            <a:avLst/>
          </a:prstGeom>
        </p:spPr>
      </p:pic>
      <p:sp>
        <p:nvSpPr>
          <p:cNvPr id="23" name="Rectángulo 22">
            <a:extLst>
              <a:ext uri="{FF2B5EF4-FFF2-40B4-BE49-F238E27FC236}">
                <a16:creationId xmlns:a16="http://schemas.microsoft.com/office/drawing/2014/main" id="{DB49914E-5AEB-A99D-9810-4590B5040395}"/>
              </a:ext>
            </a:extLst>
          </p:cNvPr>
          <p:cNvSpPr/>
          <p:nvPr/>
        </p:nvSpPr>
        <p:spPr>
          <a:xfrm>
            <a:off x="3469506" y="2709260"/>
            <a:ext cx="7224460" cy="923330"/>
          </a:xfrm>
          <a:prstGeom prst="rect">
            <a:avLst/>
          </a:prstGeom>
        </p:spPr>
        <p:txBody>
          <a:bodyPr wrap="square">
            <a:spAutoFit/>
          </a:bodyPr>
          <a:lstStyle/>
          <a:p>
            <a:r>
              <a:rPr lang="it-IT" dirty="0">
                <a:ea typeface="Times New Roman" panose="02020603050405020304" pitchFamily="18" charset="0"/>
                <a:cs typeface="Calibri" panose="020F0502020204030204" pitchFamily="34" charset="0"/>
              </a:rPr>
              <a:t>Ti consente di progettare il tuo logo scegliendo tra centinaia di modelli. https://www.canva.com/
</a:t>
            </a:r>
            <a:endParaRPr lang="en-GB" sz="1800" dirty="0">
              <a:effectLst/>
              <a:ea typeface="Arial MT"/>
              <a:cs typeface="Arial MT"/>
            </a:endParaRPr>
          </a:p>
        </p:txBody>
      </p:sp>
      <p:sp>
        <p:nvSpPr>
          <p:cNvPr id="24" name="Rectángulo 23">
            <a:extLst>
              <a:ext uri="{FF2B5EF4-FFF2-40B4-BE49-F238E27FC236}">
                <a16:creationId xmlns:a16="http://schemas.microsoft.com/office/drawing/2014/main" id="{A57E8DF4-D10B-7012-EDE7-F886832443CB}"/>
              </a:ext>
            </a:extLst>
          </p:cNvPr>
          <p:cNvSpPr/>
          <p:nvPr/>
        </p:nvSpPr>
        <p:spPr>
          <a:xfrm>
            <a:off x="3469506" y="3531035"/>
            <a:ext cx="7436182" cy="646331"/>
          </a:xfrm>
          <a:prstGeom prst="rect">
            <a:avLst/>
          </a:prstGeom>
        </p:spPr>
        <p:txBody>
          <a:bodyPr wrap="square">
            <a:spAutoFit/>
          </a:bodyPr>
          <a:lstStyle/>
          <a:p>
            <a:r>
              <a:rPr lang="it-IT" dirty="0">
                <a:ea typeface="Times New Roman" panose="02020603050405020304" pitchFamily="18" charset="0"/>
                <a:cs typeface="Calibri" panose="020F0502020204030204" pitchFamily="34" charset="0"/>
              </a:rPr>
              <a:t>Scegli il settore, il nome, la tipografia e lo stile della tua azienda e crea automaticamente un logo a tua scelta. </a:t>
            </a:r>
            <a:r>
              <a:rPr lang="en-GB" sz="1800" u="sng" dirty="0">
                <a:solidFill>
                  <a:srgbClr val="0000FF"/>
                </a:solidFill>
                <a:effectLst/>
                <a:ea typeface="Times New Roman" panose="02020603050405020304" pitchFamily="18" charset="0"/>
                <a:cs typeface="Calibri" panose="020F0502020204030204" pitchFamily="34" charset="0"/>
                <a:hlinkClick r:id="rId10"/>
              </a:rPr>
              <a:t>https://www.logomaker.com/es/</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5" name="Rectángulo 24">
            <a:extLst>
              <a:ext uri="{FF2B5EF4-FFF2-40B4-BE49-F238E27FC236}">
                <a16:creationId xmlns:a16="http://schemas.microsoft.com/office/drawing/2014/main" id="{C4EA4D30-2889-326E-9DFD-E37EC307CB95}"/>
              </a:ext>
            </a:extLst>
          </p:cNvPr>
          <p:cNvSpPr/>
          <p:nvPr/>
        </p:nvSpPr>
        <p:spPr>
          <a:xfrm>
            <a:off x="3469505" y="4275812"/>
            <a:ext cx="7224460" cy="646331"/>
          </a:xfrm>
          <a:prstGeom prst="rect">
            <a:avLst/>
          </a:prstGeom>
        </p:spPr>
        <p:txBody>
          <a:bodyPr wrap="square">
            <a:spAutoFit/>
          </a:bodyPr>
          <a:lstStyle/>
          <a:p>
            <a:r>
              <a:rPr lang="it-IT" dirty="0">
                <a:ea typeface="Times New Roman" panose="02020603050405020304" pitchFamily="18" charset="0"/>
                <a:cs typeface="Calibri" panose="020F0502020204030204" pitchFamily="34" charset="0"/>
              </a:rPr>
              <a:t>Crea automaticamente il logo in base al nome e all'attività dell'azienda</a:t>
            </a:r>
            <a:r>
              <a:rPr lang="en-GB" sz="1800" dirty="0">
                <a:effectLst/>
                <a:ea typeface="Times New Roman" panose="02020603050405020304" pitchFamily="18" charset="0"/>
                <a:cs typeface="Calibri" panose="020F0502020204030204" pitchFamily="34" charset="0"/>
              </a:rPr>
              <a:t>.</a:t>
            </a:r>
            <a:r>
              <a:rPr lang="en-GB" u="sng" dirty="0">
                <a:solidFill>
                  <a:srgbClr val="0000FF"/>
                </a:solidFill>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11"/>
              </a:rPr>
              <a:t>https://looka.com/logo-maker/</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6" name="Rectángulo 25">
            <a:extLst>
              <a:ext uri="{FF2B5EF4-FFF2-40B4-BE49-F238E27FC236}">
                <a16:creationId xmlns:a16="http://schemas.microsoft.com/office/drawing/2014/main" id="{1FC4C206-3684-3622-F15E-D84CD6BF4097}"/>
              </a:ext>
            </a:extLst>
          </p:cNvPr>
          <p:cNvSpPr/>
          <p:nvPr/>
        </p:nvSpPr>
        <p:spPr>
          <a:xfrm>
            <a:off x="3494672" y="5123473"/>
            <a:ext cx="7224460" cy="646331"/>
          </a:xfrm>
          <a:prstGeom prst="rect">
            <a:avLst/>
          </a:prstGeom>
        </p:spPr>
        <p:txBody>
          <a:bodyPr wrap="square">
            <a:spAutoFit/>
          </a:bodyPr>
          <a:lstStyle/>
          <a:p>
            <a:r>
              <a:rPr lang="it-IT" dirty="0">
                <a:ea typeface="Times New Roman" panose="02020603050405020304" pitchFamily="18" charset="0"/>
                <a:cs typeface="Calibri" panose="020F0502020204030204" pitchFamily="34" charset="0"/>
              </a:rPr>
              <a:t>Crea un logo dal nome dell'azienda, dal settore, dallo stile visivo e dalle parole chiave</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12"/>
              </a:rPr>
              <a:t>https://es.wix.com/logo/maker</a:t>
            </a:r>
            <a:endParaRPr lang="en-GB" sz="1800" dirty="0">
              <a:effectLst/>
              <a:ea typeface="Arial MT"/>
              <a:cs typeface="Arial MT"/>
            </a:endParaRPr>
          </a:p>
        </p:txBody>
      </p:sp>
    </p:spTree>
    <p:extLst>
      <p:ext uri="{BB962C8B-B14F-4D97-AF65-F5344CB8AC3E}">
        <p14:creationId xmlns:p14="http://schemas.microsoft.com/office/powerpoint/2010/main" val="305690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8" y="531936"/>
            <a:ext cx="9167501" cy="1200329"/>
          </a:xfrm>
          <a:prstGeom prst="rect">
            <a:avLst/>
          </a:prstGeom>
          <a:noFill/>
        </p:spPr>
        <p:txBody>
          <a:bodyPr wrap="square" rtlCol="0">
            <a:spAutoFit/>
          </a:bodyPr>
          <a:lstStyle/>
          <a:p>
            <a:r>
              <a:rPr lang="it-IT" sz="3600" b="1" dirty="0">
                <a:solidFill>
                  <a:srgbClr val="FAB632"/>
                </a:solidFill>
                <a:ea typeface="Nunito Bold" charset="0"/>
                <a:cs typeface="Arima Madurai Semi" pitchFamily="2" charset="77"/>
              </a:rPr>
              <a:t>Unità 1: Strumenti ICT per l'imprenditorialità
</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10" y="1111415"/>
            <a:ext cx="7693324" cy="1200329"/>
          </a:xfrm>
          <a:prstGeom prst="rect">
            <a:avLst/>
          </a:prstGeom>
          <a:noFill/>
        </p:spPr>
        <p:txBody>
          <a:bodyPr wrap="square" rtlCol="0">
            <a:spAutoFit/>
          </a:bodyPr>
          <a:lstStyle/>
          <a:p>
            <a:r>
              <a:rPr lang="it-IT" sz="2400" dirty="0">
                <a:solidFill>
                  <a:srgbClr val="21B4A9"/>
                </a:solidFill>
              </a:rPr>
              <a:t>Sezione 3: Strumenti di gestione del progetto. Come organizzare il carico di lavoro?
</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12" name="Rectángulo 11">
            <a:extLst>
              <a:ext uri="{FF2B5EF4-FFF2-40B4-BE49-F238E27FC236}">
                <a16:creationId xmlns:a16="http://schemas.microsoft.com/office/drawing/2014/main" id="{75BEC35B-94D8-F780-57A4-FD21DE63668E}"/>
              </a:ext>
            </a:extLst>
          </p:cNvPr>
          <p:cNvSpPr/>
          <p:nvPr/>
        </p:nvSpPr>
        <p:spPr>
          <a:xfrm>
            <a:off x="875909" y="2015331"/>
            <a:ext cx="9356661" cy="1477328"/>
          </a:xfrm>
          <a:prstGeom prst="rect">
            <a:avLst/>
          </a:prstGeom>
        </p:spPr>
        <p:txBody>
          <a:bodyPr wrap="square">
            <a:spAutoFit/>
          </a:bodyPr>
          <a:lstStyle/>
          <a:p>
            <a:pPr algn="just"/>
            <a:r>
              <a:rPr lang="it-IT" dirty="0">
                <a:ea typeface="Times New Roman" panose="02020603050405020304" pitchFamily="18" charset="0"/>
                <a:cs typeface="Calibri" panose="020F0502020204030204" pitchFamily="34" charset="0"/>
              </a:rPr>
              <a:t>L'organizzazione del lavoro è vitale per il corretto funzionamento di un'azienda, in quanto consente di sapere cosa deve essere fatto in un preciso momento. Di seguito sono riportati gli strumenti di gestione e organizzazione dei progetti che ti permetteranno di tenere tutto sotto controllo in modo sincronizzato sul tuo computer, smartphone o tablet:
</a:t>
            </a:r>
            <a:endParaRPr lang="en-GB" sz="1800" dirty="0">
              <a:effectLst/>
              <a:ea typeface="Arial MT"/>
              <a:cs typeface="Arial MT"/>
            </a:endParaRPr>
          </a:p>
        </p:txBody>
      </p:sp>
      <p:sp>
        <p:nvSpPr>
          <p:cNvPr id="24" name="Rectángulo 23">
            <a:extLst>
              <a:ext uri="{FF2B5EF4-FFF2-40B4-BE49-F238E27FC236}">
                <a16:creationId xmlns:a16="http://schemas.microsoft.com/office/drawing/2014/main" id="{A57E8DF4-D10B-7012-EDE7-F886832443CB}"/>
              </a:ext>
            </a:extLst>
          </p:cNvPr>
          <p:cNvSpPr/>
          <p:nvPr/>
        </p:nvSpPr>
        <p:spPr>
          <a:xfrm>
            <a:off x="773238" y="3395887"/>
            <a:ext cx="7726400" cy="646331"/>
          </a:xfrm>
          <a:prstGeom prst="rect">
            <a:avLst/>
          </a:prstGeom>
        </p:spPr>
        <p:txBody>
          <a:bodyPr wrap="square">
            <a:spAutoFit/>
          </a:bodyPr>
          <a:lstStyle/>
          <a:p>
            <a:pPr algn="r"/>
            <a:r>
              <a:rPr lang="it-IT" dirty="0">
                <a:ea typeface="Arial MT"/>
                <a:cs typeface="Calibri" panose="020F0502020204030204" pitchFamily="34" charset="0"/>
              </a:rPr>
              <a:t>Consente di pianificare riunioni ed eventi e di ricevere promemoria in modo semplice</a:t>
            </a:r>
            <a:r>
              <a:rPr lang="en-GB" sz="1800" dirty="0">
                <a:effectLst/>
                <a:ea typeface="Times New Roman" panose="02020603050405020304" pitchFamily="18" charset="0"/>
                <a:cs typeface="Calibri" panose="020F0502020204030204" pitchFamily="34" charset="0"/>
              </a:rPr>
              <a:t>.</a:t>
            </a:r>
            <a:r>
              <a:rPr lang="en-GB" u="sng" dirty="0">
                <a:solidFill>
                  <a:srgbClr val="0000FF"/>
                </a:solidFill>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4"/>
              </a:rPr>
              <a:t>https://calendar.google.com/calendar/</a:t>
            </a: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5" name="Rectángulo 24">
            <a:extLst>
              <a:ext uri="{FF2B5EF4-FFF2-40B4-BE49-F238E27FC236}">
                <a16:creationId xmlns:a16="http://schemas.microsoft.com/office/drawing/2014/main" id="{C4EA4D30-2889-326E-9DFD-E37EC307CB95}"/>
              </a:ext>
            </a:extLst>
          </p:cNvPr>
          <p:cNvSpPr/>
          <p:nvPr/>
        </p:nvSpPr>
        <p:spPr>
          <a:xfrm>
            <a:off x="1295355" y="4169033"/>
            <a:ext cx="7224460" cy="646331"/>
          </a:xfrm>
          <a:prstGeom prst="rect">
            <a:avLst/>
          </a:prstGeom>
        </p:spPr>
        <p:txBody>
          <a:bodyPr wrap="square">
            <a:spAutoFit/>
          </a:bodyPr>
          <a:lstStyle/>
          <a:p>
            <a:pPr algn="r"/>
            <a:r>
              <a:rPr lang="it-IT" dirty="0">
                <a:ea typeface="Arial MT"/>
                <a:cs typeface="Calibri" panose="020F0502020204030204" pitchFamily="34" charset="0"/>
              </a:rPr>
              <a:t>Funziona con le carte e consente di includere note, file, scadenze e altri elementi</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5"/>
              </a:rPr>
              <a:t>https://trello.com/</a:t>
            </a: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6" name="Rectángulo 25">
            <a:extLst>
              <a:ext uri="{FF2B5EF4-FFF2-40B4-BE49-F238E27FC236}">
                <a16:creationId xmlns:a16="http://schemas.microsoft.com/office/drawing/2014/main" id="{1FC4C206-3684-3622-F15E-D84CD6BF4097}"/>
              </a:ext>
            </a:extLst>
          </p:cNvPr>
          <p:cNvSpPr/>
          <p:nvPr/>
        </p:nvSpPr>
        <p:spPr>
          <a:xfrm>
            <a:off x="2043375" y="5072963"/>
            <a:ext cx="6476440" cy="646331"/>
          </a:xfrm>
          <a:prstGeom prst="rect">
            <a:avLst/>
          </a:prstGeom>
        </p:spPr>
        <p:txBody>
          <a:bodyPr wrap="square">
            <a:spAutoFit/>
          </a:bodyPr>
          <a:lstStyle/>
          <a:p>
            <a:pPr algn="r"/>
            <a:r>
              <a:rPr lang="it-IT" dirty="0">
                <a:ea typeface="Arial MT"/>
                <a:cs typeface="Calibri" panose="020F0502020204030204" pitchFamily="34" charset="0"/>
              </a:rPr>
              <a:t>Consente di memorizzare note, calendari e attività di tutti i tipi</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6"/>
              </a:rPr>
              <a:t>https://evernote.com/</a:t>
            </a: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pic>
        <p:nvPicPr>
          <p:cNvPr id="7" name="Imagen 6" descr="Logotipo&#10;&#10;Descripción generada automáticamente">
            <a:extLst>
              <a:ext uri="{FF2B5EF4-FFF2-40B4-BE49-F238E27FC236}">
                <a16:creationId xmlns:a16="http://schemas.microsoft.com/office/drawing/2014/main" id="{7D0A1E26-B18B-5559-B2B5-6468B8FA9C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4588" y="4340136"/>
            <a:ext cx="1525538" cy="312854"/>
          </a:xfrm>
          <a:prstGeom prst="rect">
            <a:avLst/>
          </a:prstGeom>
        </p:spPr>
      </p:pic>
      <p:pic>
        <p:nvPicPr>
          <p:cNvPr id="11" name="Imagen 10" descr="Texto&#10;&#10;Descripción generada automáticamente">
            <a:extLst>
              <a:ext uri="{FF2B5EF4-FFF2-40B4-BE49-F238E27FC236}">
                <a16:creationId xmlns:a16="http://schemas.microsoft.com/office/drawing/2014/main" id="{8EC222BC-5F51-435F-F6FD-8602FA0652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8753" y="4989249"/>
            <a:ext cx="2304176" cy="707712"/>
          </a:xfrm>
          <a:prstGeom prst="rect">
            <a:avLst/>
          </a:prstGeom>
        </p:spPr>
      </p:pic>
      <p:pic>
        <p:nvPicPr>
          <p:cNvPr id="17" name="Imagen 16">
            <a:extLst>
              <a:ext uri="{FF2B5EF4-FFF2-40B4-BE49-F238E27FC236}">
                <a16:creationId xmlns:a16="http://schemas.microsoft.com/office/drawing/2014/main" id="{06213C08-A73A-4EF4-8CA2-CC5BF987F8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9421" y="3318383"/>
            <a:ext cx="1819013" cy="627062"/>
          </a:xfrm>
          <a:prstGeom prst="rect">
            <a:avLst/>
          </a:prstGeom>
        </p:spPr>
      </p:pic>
    </p:spTree>
    <p:extLst>
      <p:ext uri="{BB962C8B-B14F-4D97-AF65-F5344CB8AC3E}">
        <p14:creationId xmlns:p14="http://schemas.microsoft.com/office/powerpoint/2010/main" val="80638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7261A5A3-CAA3-CEDF-3466-BC1D33EE677B}"/>
              </a:ext>
            </a:extLst>
          </p:cNvPr>
          <p:cNvSpPr txBox="1"/>
          <p:nvPr/>
        </p:nvSpPr>
        <p:spPr>
          <a:xfrm>
            <a:off x="875909" y="531936"/>
            <a:ext cx="9242452" cy="1200329"/>
          </a:xfrm>
          <a:prstGeom prst="rect">
            <a:avLst/>
          </a:prstGeom>
          <a:noFill/>
        </p:spPr>
        <p:txBody>
          <a:bodyPr wrap="square" rtlCol="0">
            <a:spAutoFit/>
          </a:bodyPr>
          <a:lstStyle/>
          <a:p>
            <a:r>
              <a:rPr lang="it-IT" sz="3600" b="1" dirty="0">
                <a:solidFill>
                  <a:srgbClr val="FAB632"/>
                </a:solidFill>
                <a:ea typeface="Nunito Bold" charset="0"/>
                <a:cs typeface="Arima Madurai Semi" pitchFamily="2" charset="77"/>
              </a:rPr>
              <a:t>Unità 1: Strumenti ICT per l'imprenditorialità
</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id="{1A92504B-6CD9-4172-ED81-E62B5D0E2140}"/>
              </a:ext>
            </a:extLst>
          </p:cNvPr>
          <p:cNvSpPr txBox="1"/>
          <p:nvPr/>
        </p:nvSpPr>
        <p:spPr>
          <a:xfrm>
            <a:off x="875909" y="1111415"/>
            <a:ext cx="9242451" cy="461665"/>
          </a:xfrm>
          <a:prstGeom prst="rect">
            <a:avLst/>
          </a:prstGeom>
          <a:noFill/>
        </p:spPr>
        <p:txBody>
          <a:bodyPr wrap="square" rtlCol="0">
            <a:spAutoFit/>
          </a:bodyPr>
          <a:lstStyle/>
          <a:p>
            <a:r>
              <a:rPr lang="it-IT" sz="2400" dirty="0">
                <a:solidFill>
                  <a:srgbClr val="21B4A9"/>
                </a:solidFill>
              </a:rPr>
              <a:t>Sezione 4: Strumenti di comunicazione. Il coordinamento con gli altri</a:t>
            </a:r>
            <a:r>
              <a:rPr lang="es-ES" sz="2400" dirty="0">
                <a:solidFill>
                  <a:srgbClr val="21B4A9"/>
                </a:solidFill>
              </a:rPr>
              <a:t>.</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id="{C3F45EBF-3B8F-B8E3-0755-31B3D3A9F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23" name="Rectángulo 22">
            <a:extLst>
              <a:ext uri="{FF2B5EF4-FFF2-40B4-BE49-F238E27FC236}">
                <a16:creationId xmlns:a16="http://schemas.microsoft.com/office/drawing/2014/main" id="{DB49914E-5AEB-A99D-9810-4590B5040395}"/>
              </a:ext>
            </a:extLst>
          </p:cNvPr>
          <p:cNvSpPr/>
          <p:nvPr/>
        </p:nvSpPr>
        <p:spPr>
          <a:xfrm>
            <a:off x="3444339" y="2533623"/>
            <a:ext cx="7224460" cy="1200329"/>
          </a:xfrm>
          <a:prstGeom prst="rect">
            <a:avLst/>
          </a:prstGeom>
        </p:spPr>
        <p:txBody>
          <a:bodyPr wrap="square">
            <a:spAutoFit/>
          </a:bodyPr>
          <a:lstStyle/>
          <a:p>
            <a:pPr lvl="0" algn="just"/>
            <a:r>
              <a:rPr lang="it-IT" dirty="0" err="1">
                <a:ea typeface="Times New Roman" panose="02020603050405020304" pitchFamily="18" charset="0"/>
                <a:cs typeface="Calibri" panose="020F0502020204030204" pitchFamily="34" charset="0"/>
              </a:rPr>
              <a:t>Whatsapp</a:t>
            </a:r>
            <a:r>
              <a:rPr lang="it-IT" dirty="0">
                <a:ea typeface="Times New Roman" panose="02020603050405020304" pitchFamily="18" charset="0"/>
                <a:cs typeface="Calibri" panose="020F0502020204030204" pitchFamily="34" charset="0"/>
              </a:rPr>
              <a:t> Business. Funziona in modo simile a </a:t>
            </a:r>
            <a:r>
              <a:rPr lang="it-IT" dirty="0" err="1">
                <a:ea typeface="Times New Roman" panose="02020603050405020304" pitchFamily="18" charset="0"/>
                <a:cs typeface="Calibri" panose="020F0502020204030204" pitchFamily="34" charset="0"/>
              </a:rPr>
              <a:t>Whatsapp</a:t>
            </a:r>
            <a:r>
              <a:rPr lang="it-IT" dirty="0">
                <a:ea typeface="Times New Roman" panose="02020603050405020304" pitchFamily="18" charset="0"/>
                <a:cs typeface="Calibri" panose="020F0502020204030204" pitchFamily="34" charset="0"/>
              </a:rPr>
              <a:t>, ma consente di automatizzare, organizzare e rispondere ai messaggi dei clienti, nonché di creare un profilo aziendale con i dettagli di contatto.</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4"/>
              </a:rPr>
              <a:t>https://business.whatsapp.com/</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4" name="Rectángulo 23">
            <a:extLst>
              <a:ext uri="{FF2B5EF4-FFF2-40B4-BE49-F238E27FC236}">
                <a16:creationId xmlns:a16="http://schemas.microsoft.com/office/drawing/2014/main" id="{A57E8DF4-D10B-7012-EDE7-F886832443CB}"/>
              </a:ext>
            </a:extLst>
          </p:cNvPr>
          <p:cNvSpPr/>
          <p:nvPr/>
        </p:nvSpPr>
        <p:spPr>
          <a:xfrm>
            <a:off x="3444339" y="3624812"/>
            <a:ext cx="7224460" cy="923330"/>
          </a:xfrm>
          <a:prstGeom prst="rect">
            <a:avLst/>
          </a:prstGeom>
        </p:spPr>
        <p:txBody>
          <a:bodyPr wrap="square">
            <a:spAutoFit/>
          </a:bodyPr>
          <a:lstStyle/>
          <a:p>
            <a:pPr lvl="0" algn="just"/>
            <a:r>
              <a:rPr lang="it-IT" dirty="0">
                <a:ea typeface="Times New Roman" panose="02020603050405020304" pitchFamily="18" charset="0"/>
                <a:cs typeface="Calibri" panose="020F0502020204030204" pitchFamily="34" charset="0"/>
              </a:rPr>
              <a:t>Social Network. Come Instagram, Facebook, Twitter, LinkedIn... Dovresti considerare il tuo pubblico quando scegli i social network.
</a:t>
            </a:r>
            <a:endParaRPr lang="en-GB" sz="1800" dirty="0">
              <a:effectLst/>
              <a:ea typeface="Arial MT"/>
              <a:cs typeface="Arial MT"/>
            </a:endParaRPr>
          </a:p>
        </p:txBody>
      </p:sp>
      <p:sp>
        <p:nvSpPr>
          <p:cNvPr id="25" name="Rectángulo 24">
            <a:extLst>
              <a:ext uri="{FF2B5EF4-FFF2-40B4-BE49-F238E27FC236}">
                <a16:creationId xmlns:a16="http://schemas.microsoft.com/office/drawing/2014/main" id="{C4EA4D30-2889-326E-9DFD-E37EC307CB95}"/>
              </a:ext>
            </a:extLst>
          </p:cNvPr>
          <p:cNvSpPr/>
          <p:nvPr/>
        </p:nvSpPr>
        <p:spPr>
          <a:xfrm>
            <a:off x="3444339" y="4482362"/>
            <a:ext cx="7224460" cy="646331"/>
          </a:xfrm>
          <a:prstGeom prst="rect">
            <a:avLst/>
          </a:prstGeom>
        </p:spPr>
        <p:txBody>
          <a:bodyPr wrap="square">
            <a:spAutoFit/>
          </a:bodyPr>
          <a:lstStyle/>
          <a:p>
            <a:pPr lvl="0" algn="just"/>
            <a:r>
              <a:rPr lang="en-GB" sz="1800" dirty="0">
                <a:effectLst/>
                <a:ea typeface="Times New Roman" panose="02020603050405020304" pitchFamily="18" charset="0"/>
                <a:cs typeface="Calibri" panose="020F0502020204030204" pitchFamily="34" charset="0"/>
              </a:rPr>
              <a:t>Slack. </a:t>
            </a:r>
            <a:r>
              <a:rPr lang="it-IT" dirty="0">
                <a:ea typeface="Times New Roman" panose="02020603050405020304" pitchFamily="18" charset="0"/>
                <a:cs typeface="Calibri" panose="020F0502020204030204" pitchFamily="34" charset="0"/>
              </a:rPr>
              <a:t>Si integra con altri strumenti e semplifica la comunicazione del team</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5"/>
              </a:rPr>
              <a:t>https://slack.com/</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6" name="Rectángulo 25">
            <a:extLst>
              <a:ext uri="{FF2B5EF4-FFF2-40B4-BE49-F238E27FC236}">
                <a16:creationId xmlns:a16="http://schemas.microsoft.com/office/drawing/2014/main" id="{1FC4C206-3684-3622-F15E-D84CD6BF4097}"/>
              </a:ext>
            </a:extLst>
          </p:cNvPr>
          <p:cNvSpPr/>
          <p:nvPr/>
        </p:nvSpPr>
        <p:spPr>
          <a:xfrm>
            <a:off x="3444339" y="5303546"/>
            <a:ext cx="7224460" cy="369332"/>
          </a:xfrm>
          <a:prstGeom prst="rect">
            <a:avLst/>
          </a:prstGeom>
        </p:spPr>
        <p:txBody>
          <a:bodyPr wrap="square">
            <a:spAutoFit/>
          </a:bodyPr>
          <a:lstStyle/>
          <a:p>
            <a:pPr lvl="0" algn="just"/>
            <a:r>
              <a:rPr lang="en-GB" sz="1800" dirty="0">
                <a:effectLst/>
                <a:ea typeface="Times New Roman" panose="02020603050405020304" pitchFamily="18" charset="0"/>
                <a:cs typeface="Calibri" panose="020F0502020204030204" pitchFamily="34" charset="0"/>
              </a:rPr>
              <a:t>Skype. </a:t>
            </a:r>
            <a:r>
              <a:rPr lang="it-IT" dirty="0">
                <a:ea typeface="Times New Roman" panose="02020603050405020304" pitchFamily="18" charset="0"/>
                <a:cs typeface="Calibri" panose="020F0502020204030204" pitchFamily="34" charset="0"/>
              </a:rPr>
              <a:t>Consente videochiamate e chat istantanee</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6"/>
              </a:rPr>
              <a:t>https://www.skype.com/</a:t>
            </a:r>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11" name="Rectángulo 10">
            <a:extLst>
              <a:ext uri="{FF2B5EF4-FFF2-40B4-BE49-F238E27FC236}">
                <a16:creationId xmlns:a16="http://schemas.microsoft.com/office/drawing/2014/main" id="{AA37948F-5B3E-3020-AE08-2DFC99B663B2}"/>
              </a:ext>
            </a:extLst>
          </p:cNvPr>
          <p:cNvSpPr/>
          <p:nvPr/>
        </p:nvSpPr>
        <p:spPr>
          <a:xfrm>
            <a:off x="875909" y="1629437"/>
            <a:ext cx="9356661" cy="1292662"/>
          </a:xfrm>
          <a:prstGeom prst="rect">
            <a:avLst/>
          </a:prstGeom>
        </p:spPr>
        <p:txBody>
          <a:bodyPr wrap="square">
            <a:spAutoFit/>
          </a:bodyPr>
          <a:lstStyle/>
          <a:p>
            <a:pPr algn="just"/>
            <a:r>
              <a:rPr lang="it-IT" sz="2000" dirty="0">
                <a:effectLst/>
                <a:ea typeface="Arial MT"/>
                <a:cs typeface="Arial MT"/>
              </a:rPr>
              <a:t>La comunicazione si suddivide in due aree: interna, con i dipendenti dell'azienda; ed esterna, con i clienti. Pertanto, gli strumenti per la comunicazione e coordinamento più efficaci sono</a:t>
            </a:r>
            <a:r>
              <a:rPr lang="it-IT" sz="2000" dirty="0">
                <a:ea typeface="Times New Roman" panose="02020603050405020304" pitchFamily="18" charset="0"/>
                <a:cs typeface="Calibri" panose="020F0502020204030204" pitchFamily="34" charset="0"/>
              </a:rPr>
              <a:t> </a:t>
            </a:r>
            <a:r>
              <a:rPr lang="it-IT" dirty="0">
                <a:ea typeface="Times New Roman" panose="02020603050405020304" pitchFamily="18" charset="0"/>
                <a:cs typeface="Calibri" panose="020F0502020204030204" pitchFamily="34" charset="0"/>
              </a:rPr>
              <a:t>
</a:t>
            </a:r>
            <a:endParaRPr lang="en-GB" sz="1800" dirty="0">
              <a:effectLst/>
              <a:ea typeface="Arial MT"/>
              <a:cs typeface="Arial MT"/>
            </a:endParaRPr>
          </a:p>
        </p:txBody>
      </p:sp>
      <p:pic>
        <p:nvPicPr>
          <p:cNvPr id="13" name="Imagen 12" descr="Forma&#10;&#10;Descripción generada automáticamente con confianza media">
            <a:extLst>
              <a:ext uri="{FF2B5EF4-FFF2-40B4-BE49-F238E27FC236}">
                <a16:creationId xmlns:a16="http://schemas.microsoft.com/office/drawing/2014/main" id="{8DCE3C0E-B345-B918-6030-205ADDAE6263}"/>
              </a:ext>
            </a:extLst>
          </p:cNvPr>
          <p:cNvPicPr>
            <a:picLocks noChangeAspect="1"/>
          </p:cNvPicPr>
          <p:nvPr/>
        </p:nvPicPr>
        <p:blipFill rotWithShape="1">
          <a:blip r:embed="rId7">
            <a:extLst>
              <a:ext uri="{28A0092B-C50C-407E-A947-70E740481C1C}">
                <a14:useLocalDpi xmlns:a14="http://schemas.microsoft.com/office/drawing/2010/main" val="0"/>
              </a:ext>
            </a:extLst>
          </a:blip>
          <a:srcRect l="2" r="-7016"/>
          <a:stretch/>
        </p:blipFill>
        <p:spPr>
          <a:xfrm>
            <a:off x="1795072" y="4602396"/>
            <a:ext cx="1472991" cy="351092"/>
          </a:xfrm>
          <a:prstGeom prst="rect">
            <a:avLst/>
          </a:prstGeom>
        </p:spPr>
      </p:pic>
      <p:pic>
        <p:nvPicPr>
          <p:cNvPr id="14" name="Imagen 13" descr="Logotipo, Icono&#10;&#10;Descripción generada automáticamente">
            <a:extLst>
              <a:ext uri="{FF2B5EF4-FFF2-40B4-BE49-F238E27FC236}">
                <a16:creationId xmlns:a16="http://schemas.microsoft.com/office/drawing/2014/main" id="{EDE522BB-D3D2-8990-A828-16DDB3A125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9491" y="5303546"/>
            <a:ext cx="483405" cy="483405"/>
          </a:xfrm>
          <a:prstGeom prst="rect">
            <a:avLst/>
          </a:prstGeom>
        </p:spPr>
      </p:pic>
      <p:pic>
        <p:nvPicPr>
          <p:cNvPr id="5" name="Imagen 4" descr="Un letrero azul con letras blancas&#10;&#10;Descripción generada automáticamente con confianza media">
            <a:extLst>
              <a:ext uri="{FF2B5EF4-FFF2-40B4-BE49-F238E27FC236}">
                <a16:creationId xmlns:a16="http://schemas.microsoft.com/office/drawing/2014/main" id="{62F0374D-427A-3285-4880-54F56AD2DE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068" y="2892891"/>
            <a:ext cx="2687485" cy="403123"/>
          </a:xfrm>
          <a:prstGeom prst="rect">
            <a:avLst/>
          </a:prstGeom>
        </p:spPr>
      </p:pic>
      <p:pic>
        <p:nvPicPr>
          <p:cNvPr id="7" name="Imagen 6" descr="Icono&#10;&#10;Descripción generada automáticamente">
            <a:extLst>
              <a:ext uri="{FF2B5EF4-FFF2-40B4-BE49-F238E27FC236}">
                <a16:creationId xmlns:a16="http://schemas.microsoft.com/office/drawing/2014/main" id="{7B7ED36F-00D6-D1B8-05B3-078388C4A8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8398" y="3724910"/>
            <a:ext cx="483405" cy="483405"/>
          </a:xfrm>
          <a:prstGeom prst="rect">
            <a:avLst/>
          </a:prstGeom>
        </p:spPr>
      </p:pic>
      <p:pic>
        <p:nvPicPr>
          <p:cNvPr id="9" name="Imagen 8" descr="Un dibujo de una persona&#10;&#10;Descripción generada automáticamente con confianza baja">
            <a:extLst>
              <a:ext uri="{FF2B5EF4-FFF2-40B4-BE49-F238E27FC236}">
                <a16:creationId xmlns:a16="http://schemas.microsoft.com/office/drawing/2014/main" id="{F935D0E3-B6AA-EFB1-B591-711A5D231B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66052" y="3771223"/>
            <a:ext cx="490083" cy="403123"/>
          </a:xfrm>
          <a:prstGeom prst="rect">
            <a:avLst/>
          </a:prstGeom>
        </p:spPr>
      </p:pic>
      <p:pic>
        <p:nvPicPr>
          <p:cNvPr id="17" name="Imagen 16" descr="Icono&#10;&#10;Descripción generada automáticamente">
            <a:extLst>
              <a:ext uri="{FF2B5EF4-FFF2-40B4-BE49-F238E27FC236}">
                <a16:creationId xmlns:a16="http://schemas.microsoft.com/office/drawing/2014/main" id="{63E7CD50-060E-7F16-3794-CC9CD53E1F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0011" y="3701386"/>
            <a:ext cx="496375" cy="496375"/>
          </a:xfrm>
          <a:prstGeom prst="rect">
            <a:avLst/>
          </a:prstGeom>
        </p:spPr>
      </p:pic>
    </p:spTree>
    <p:extLst>
      <p:ext uri="{BB962C8B-B14F-4D97-AF65-F5344CB8AC3E}">
        <p14:creationId xmlns:p14="http://schemas.microsoft.com/office/powerpoint/2010/main" val="4723370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4623</Words>
  <Application>Microsoft Office PowerPoint</Application>
  <PresentationFormat>Widescreen</PresentationFormat>
  <Paragraphs>227</Paragraphs>
  <Slides>27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Arial</vt:lpstr>
      <vt:lpstr>Arial MT</vt:lpstr>
      <vt:lpstr>Calibri</vt:lpstr>
      <vt:lpstr>Calibri Light</vt:lpstr>
      <vt:lpstr>Oxygen</vt:lpstr>
      <vt:lpstr>Wingdings</vt: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Álvarez Bordón</dc:creator>
  <cp:lastModifiedBy>Gianfranco Gatti</cp:lastModifiedBy>
  <cp:revision>110</cp:revision>
  <dcterms:created xsi:type="dcterms:W3CDTF">2022-05-18T10:18:40Z</dcterms:created>
  <dcterms:modified xsi:type="dcterms:W3CDTF">2022-12-27T14:08:00Z</dcterms:modified>
</cp:coreProperties>
</file>