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81" r:id="rId8"/>
    <p:sldId id="282" r:id="rId9"/>
    <p:sldId id="283" r:id="rId10"/>
    <p:sldId id="267" r:id="rId11"/>
    <p:sldId id="268" r:id="rId12"/>
    <p:sldId id="284" r:id="rId13"/>
    <p:sldId id="271" r:id="rId14"/>
    <p:sldId id="272" r:id="rId15"/>
    <p:sldId id="273" r:id="rId16"/>
    <p:sldId id="274" r:id="rId17"/>
    <p:sldId id="275" r:id="rId18"/>
    <p:sldId id="276" r:id="rId19"/>
    <p:sldId id="277" r:id="rId20"/>
    <p:sldId id="279" r:id="rId21"/>
    <p:sldId id="280" r:id="rId22"/>
    <p:sldId id="263" r:id="rId23"/>
    <p:sldId id="264" r:id="rId24"/>
    <p:sldId id="258" r:id="rId2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4E46"/>
    <a:srgbClr val="21B4A9"/>
    <a:srgbClr val="FAB6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98" autoAdjust="0"/>
    <p:restoredTop sz="94660"/>
  </p:normalViewPr>
  <p:slideViewPr>
    <p:cSldViewPr snapToGrid="0">
      <p:cViewPr varScale="1">
        <p:scale>
          <a:sx n="114" d="100"/>
          <a:sy n="114" d="100"/>
        </p:scale>
        <p:origin x="53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C24CE0-1E6F-455D-9EA9-0292C517A460}"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it-IT"/>
        </a:p>
      </dgm:t>
    </dgm:pt>
    <dgm:pt modelId="{7BB18209-735E-497D-84E5-D0B3DE42604D}">
      <dgm:prSet phldrT="[Testo]"/>
      <dgm:spPr/>
      <dgm:t>
        <a:bodyPr/>
        <a:lstStyle/>
        <a:p>
          <a:r>
            <a:rPr lang="es-ES" noProof="0" dirty="0"/>
            <a:t>Coste y distribución</a:t>
          </a:r>
        </a:p>
      </dgm:t>
    </dgm:pt>
    <dgm:pt modelId="{83F21EB7-CABD-4753-ADE8-26073395B4F3}" type="parTrans" cxnId="{C5829459-FB0B-47C3-8598-2ACE9C09D4D7}">
      <dgm:prSet/>
      <dgm:spPr/>
      <dgm:t>
        <a:bodyPr/>
        <a:lstStyle/>
        <a:p>
          <a:endParaRPr lang="en-US" noProof="0" dirty="0"/>
        </a:p>
      </dgm:t>
    </dgm:pt>
    <dgm:pt modelId="{730D3C94-7D1A-4DEB-95AB-02C13853D19A}" type="sibTrans" cxnId="{C5829459-FB0B-47C3-8598-2ACE9C09D4D7}">
      <dgm:prSet/>
      <dgm:spPr/>
      <dgm:t>
        <a:bodyPr/>
        <a:lstStyle/>
        <a:p>
          <a:endParaRPr lang="en-US" noProof="0" dirty="0"/>
        </a:p>
      </dgm:t>
    </dgm:pt>
    <dgm:pt modelId="{19A142C1-1274-4421-8572-E21B9EECBC38}">
      <dgm:prSet phldrT="[Testo]"/>
      <dgm:spPr/>
      <dgm:t>
        <a:bodyPr/>
        <a:lstStyle/>
        <a:p>
          <a:r>
            <a:rPr lang="en-GB" noProof="0" dirty="0" err="1"/>
            <a:t>Valor</a:t>
          </a:r>
          <a:r>
            <a:rPr lang="en-GB" noProof="0" dirty="0"/>
            <a:t> principal</a:t>
          </a:r>
          <a:endParaRPr lang="en-US" noProof="0" dirty="0"/>
        </a:p>
      </dgm:t>
    </dgm:pt>
    <dgm:pt modelId="{91FE984A-E032-4DC9-8B2E-CCA421DC386A}" type="parTrans" cxnId="{2593E032-4A5A-448F-976D-5ECC1CAF86C9}">
      <dgm:prSet/>
      <dgm:spPr/>
      <dgm:t>
        <a:bodyPr/>
        <a:lstStyle/>
        <a:p>
          <a:endParaRPr lang="en-US" noProof="0" dirty="0"/>
        </a:p>
      </dgm:t>
    </dgm:pt>
    <dgm:pt modelId="{AF8E1ED3-1259-484F-8335-72C79A77778A}" type="sibTrans" cxnId="{2593E032-4A5A-448F-976D-5ECC1CAF86C9}">
      <dgm:prSet/>
      <dgm:spPr/>
      <dgm:t>
        <a:bodyPr/>
        <a:lstStyle/>
        <a:p>
          <a:endParaRPr lang="en-US" noProof="0" dirty="0"/>
        </a:p>
      </dgm:t>
    </dgm:pt>
    <dgm:pt modelId="{F7E37F62-CFB1-4D10-8953-3F452ABD554E}">
      <dgm:prSet phldrT="[Testo]"/>
      <dgm:spPr/>
      <dgm:t>
        <a:bodyPr/>
        <a:lstStyle/>
        <a:p>
          <a:r>
            <a:rPr lang="en-US" noProof="0" dirty="0"/>
            <a:t>Marketing</a:t>
          </a:r>
        </a:p>
      </dgm:t>
    </dgm:pt>
    <dgm:pt modelId="{DE7DB2CF-E1D8-4461-B86D-9E29C6DC96BE}" type="parTrans" cxnId="{6D9922DB-4FAA-45FD-869F-7282758CEB41}">
      <dgm:prSet/>
      <dgm:spPr/>
      <dgm:t>
        <a:bodyPr/>
        <a:lstStyle/>
        <a:p>
          <a:endParaRPr lang="en-US" noProof="0" dirty="0"/>
        </a:p>
      </dgm:t>
    </dgm:pt>
    <dgm:pt modelId="{60FC86EC-D499-4F28-98E9-E3F8CA1C3C52}" type="sibTrans" cxnId="{6D9922DB-4FAA-45FD-869F-7282758CEB41}">
      <dgm:prSet/>
      <dgm:spPr/>
      <dgm:t>
        <a:bodyPr/>
        <a:lstStyle/>
        <a:p>
          <a:endParaRPr lang="en-US" noProof="0" dirty="0"/>
        </a:p>
      </dgm:t>
    </dgm:pt>
    <dgm:pt modelId="{3FB58BAB-3F97-4A4A-AE8A-5D57AF0D6B5E}">
      <dgm:prSet phldrT="[Testo]"/>
      <dgm:spPr/>
      <dgm:t>
        <a:bodyPr/>
        <a:lstStyle/>
        <a:p>
          <a:r>
            <a:rPr lang="en-GB" noProof="0" dirty="0"/>
            <a:t>Gestión</a:t>
          </a:r>
          <a:r>
            <a:rPr lang="en-US" noProof="0" dirty="0"/>
            <a:t> </a:t>
          </a:r>
        </a:p>
      </dgm:t>
    </dgm:pt>
    <dgm:pt modelId="{1CEC5691-1AE5-4F91-9936-4B4B77ADCB96}" type="parTrans" cxnId="{25807B1D-889F-4691-B701-19F7ECAFA26B}">
      <dgm:prSet/>
      <dgm:spPr/>
      <dgm:t>
        <a:bodyPr/>
        <a:lstStyle/>
        <a:p>
          <a:endParaRPr lang="en-US" noProof="0" dirty="0"/>
        </a:p>
      </dgm:t>
    </dgm:pt>
    <dgm:pt modelId="{61902302-391A-43B3-9D17-F780EC2ED2C5}" type="sibTrans" cxnId="{25807B1D-889F-4691-B701-19F7ECAFA26B}">
      <dgm:prSet/>
      <dgm:spPr/>
      <dgm:t>
        <a:bodyPr/>
        <a:lstStyle/>
        <a:p>
          <a:endParaRPr lang="en-US" noProof="0" dirty="0"/>
        </a:p>
      </dgm:t>
    </dgm:pt>
    <dgm:pt modelId="{AE874EA3-BDA9-472A-8715-D437DE39584D}">
      <dgm:prSet phldrT="[Testo]"/>
      <dgm:spPr/>
      <dgm:t>
        <a:bodyPr/>
        <a:lstStyle/>
        <a:p>
          <a:r>
            <a:rPr lang="en-GB" noProof="0" dirty="0"/>
            <a:t>Distribución</a:t>
          </a:r>
          <a:endParaRPr lang="en-US" noProof="0" dirty="0"/>
        </a:p>
      </dgm:t>
    </dgm:pt>
    <dgm:pt modelId="{20A953DE-3851-4FED-BF4D-23C6EC1C9FF8}" type="parTrans" cxnId="{B560E43D-3A46-4BDE-90DA-A8B7D355767A}">
      <dgm:prSet/>
      <dgm:spPr/>
      <dgm:t>
        <a:bodyPr/>
        <a:lstStyle/>
        <a:p>
          <a:endParaRPr lang="en-US" noProof="0" dirty="0"/>
        </a:p>
      </dgm:t>
    </dgm:pt>
    <dgm:pt modelId="{CEBAE99D-BF2E-482D-92F8-988664B50B79}" type="sibTrans" cxnId="{B560E43D-3A46-4BDE-90DA-A8B7D355767A}">
      <dgm:prSet/>
      <dgm:spPr/>
      <dgm:t>
        <a:bodyPr/>
        <a:lstStyle/>
        <a:p>
          <a:endParaRPr lang="en-US" noProof="0" dirty="0"/>
        </a:p>
      </dgm:t>
    </dgm:pt>
    <dgm:pt modelId="{6D554767-DFEC-4E47-8928-4DA127D76E80}">
      <dgm:prSet phldrT="[Testo]"/>
      <dgm:spPr/>
      <dgm:t>
        <a:bodyPr/>
        <a:lstStyle/>
        <a:p>
          <a:r>
            <a:rPr lang="en-GB" noProof="0" dirty="0" err="1"/>
            <a:t>Competencias</a:t>
          </a:r>
          <a:r>
            <a:rPr lang="en-US" noProof="0" dirty="0"/>
            <a:t> </a:t>
          </a:r>
        </a:p>
      </dgm:t>
    </dgm:pt>
    <dgm:pt modelId="{DFFE6FFB-2898-4C2F-873C-351B5E82A015}" type="parTrans" cxnId="{4A5AABC1-4373-4CBA-BBC5-AB5D4A8090A8}">
      <dgm:prSet/>
      <dgm:spPr/>
      <dgm:t>
        <a:bodyPr/>
        <a:lstStyle/>
        <a:p>
          <a:endParaRPr lang="en-US" noProof="0" dirty="0"/>
        </a:p>
      </dgm:t>
    </dgm:pt>
    <dgm:pt modelId="{D68B9B7F-3B69-47C7-B61A-9A661AB026FC}" type="sibTrans" cxnId="{4A5AABC1-4373-4CBA-BBC5-AB5D4A8090A8}">
      <dgm:prSet/>
      <dgm:spPr/>
      <dgm:t>
        <a:bodyPr/>
        <a:lstStyle/>
        <a:p>
          <a:endParaRPr lang="en-US" noProof="0" dirty="0"/>
        </a:p>
      </dgm:t>
    </dgm:pt>
    <dgm:pt modelId="{29C3396D-0007-4A39-B669-CD20829A13D1}">
      <dgm:prSet phldrT="[Testo]"/>
      <dgm:spPr/>
      <dgm:t>
        <a:bodyPr/>
        <a:lstStyle/>
        <a:p>
          <a:r>
            <a:rPr lang="en-GB" noProof="0" dirty="0" err="1"/>
            <a:t>Cliente</a:t>
          </a:r>
          <a:r>
            <a:rPr lang="en-GB" noProof="0" dirty="0"/>
            <a:t> </a:t>
          </a:r>
          <a:r>
            <a:rPr lang="en-GB" noProof="0" dirty="0" err="1"/>
            <a:t>objetivo</a:t>
          </a:r>
          <a:endParaRPr lang="en-GB" noProof="0" dirty="0"/>
        </a:p>
      </dgm:t>
    </dgm:pt>
    <dgm:pt modelId="{4C666D62-01DD-4F34-9AC3-5D7FE18221B0}" type="parTrans" cxnId="{C6CF9722-F831-4E38-A3DE-581F29FDCA3A}">
      <dgm:prSet/>
      <dgm:spPr/>
      <dgm:t>
        <a:bodyPr/>
        <a:lstStyle/>
        <a:p>
          <a:endParaRPr lang="en-US" noProof="0" dirty="0"/>
        </a:p>
      </dgm:t>
    </dgm:pt>
    <dgm:pt modelId="{B77CBD22-D8B3-426F-BF69-CD2254FE8EA1}" type="sibTrans" cxnId="{C6CF9722-F831-4E38-A3DE-581F29FDCA3A}">
      <dgm:prSet/>
      <dgm:spPr/>
      <dgm:t>
        <a:bodyPr/>
        <a:lstStyle/>
        <a:p>
          <a:endParaRPr lang="en-US" noProof="0" dirty="0"/>
        </a:p>
      </dgm:t>
    </dgm:pt>
    <dgm:pt modelId="{CCF9E68C-B340-4491-AEF2-C7CEAB8A45AF}">
      <dgm:prSet phldrT="[Testo]"/>
      <dgm:spPr/>
      <dgm:t>
        <a:bodyPr/>
        <a:lstStyle/>
        <a:p>
          <a:r>
            <a:rPr lang="en-GB" noProof="0" dirty="0" err="1"/>
            <a:t>Productos</a:t>
          </a:r>
          <a:r>
            <a:rPr lang="en-GB" noProof="0" dirty="0"/>
            <a:t> y </a:t>
          </a:r>
          <a:r>
            <a:rPr lang="en-GB" noProof="0" dirty="0" err="1"/>
            <a:t>servicios</a:t>
          </a:r>
          <a:endParaRPr lang="en-US" noProof="0" dirty="0"/>
        </a:p>
      </dgm:t>
    </dgm:pt>
    <dgm:pt modelId="{221E4E1E-6B57-4009-965B-F18065CEC90D}" type="parTrans" cxnId="{0B490214-6A24-4E31-B3AE-4DE439C38D73}">
      <dgm:prSet/>
      <dgm:spPr/>
      <dgm:t>
        <a:bodyPr/>
        <a:lstStyle/>
        <a:p>
          <a:endParaRPr lang="en-US" noProof="0" dirty="0"/>
        </a:p>
      </dgm:t>
    </dgm:pt>
    <dgm:pt modelId="{53641AA1-CF45-4684-A272-76A872454375}" type="sibTrans" cxnId="{0B490214-6A24-4E31-B3AE-4DE439C38D73}">
      <dgm:prSet/>
      <dgm:spPr/>
      <dgm:t>
        <a:bodyPr/>
        <a:lstStyle/>
        <a:p>
          <a:endParaRPr lang="en-US" noProof="0" dirty="0"/>
        </a:p>
      </dgm:t>
    </dgm:pt>
    <dgm:pt modelId="{A7801137-58A1-4DC2-95E3-2F8A13149482}" type="pres">
      <dgm:prSet presAssocID="{55C24CE0-1E6F-455D-9EA9-0292C517A460}" presName="cycle" presStyleCnt="0">
        <dgm:presLayoutVars>
          <dgm:dir/>
          <dgm:resizeHandles val="exact"/>
        </dgm:presLayoutVars>
      </dgm:prSet>
      <dgm:spPr/>
    </dgm:pt>
    <dgm:pt modelId="{DEE2A02C-4CE2-4980-9C03-DF839CA7DC13}" type="pres">
      <dgm:prSet presAssocID="{7BB18209-735E-497D-84E5-D0B3DE42604D}" presName="node" presStyleLbl="node1" presStyleIdx="0" presStyleCnt="8">
        <dgm:presLayoutVars>
          <dgm:bulletEnabled val="1"/>
        </dgm:presLayoutVars>
      </dgm:prSet>
      <dgm:spPr/>
    </dgm:pt>
    <dgm:pt modelId="{F3EC1904-57C9-4349-8C4A-FAAE0BA04076}" type="pres">
      <dgm:prSet presAssocID="{7BB18209-735E-497D-84E5-D0B3DE42604D}" presName="spNode" presStyleCnt="0"/>
      <dgm:spPr/>
    </dgm:pt>
    <dgm:pt modelId="{A578B9C0-FFB6-4AA6-B93D-0BA8D7F0C28C}" type="pres">
      <dgm:prSet presAssocID="{730D3C94-7D1A-4DEB-95AB-02C13853D19A}" presName="sibTrans" presStyleLbl="sibTrans1D1" presStyleIdx="0" presStyleCnt="8"/>
      <dgm:spPr/>
    </dgm:pt>
    <dgm:pt modelId="{9C3B227B-BFF5-474B-B166-47F7297CACF2}" type="pres">
      <dgm:prSet presAssocID="{19A142C1-1274-4421-8572-E21B9EECBC38}" presName="node" presStyleLbl="node1" presStyleIdx="1" presStyleCnt="8">
        <dgm:presLayoutVars>
          <dgm:bulletEnabled val="1"/>
        </dgm:presLayoutVars>
      </dgm:prSet>
      <dgm:spPr/>
    </dgm:pt>
    <dgm:pt modelId="{F526B303-9D63-4AB7-8737-E31B76F65D30}" type="pres">
      <dgm:prSet presAssocID="{19A142C1-1274-4421-8572-E21B9EECBC38}" presName="spNode" presStyleCnt="0"/>
      <dgm:spPr/>
    </dgm:pt>
    <dgm:pt modelId="{3F9AE203-FD80-4182-AF2B-369FC90D3613}" type="pres">
      <dgm:prSet presAssocID="{AF8E1ED3-1259-484F-8335-72C79A77778A}" presName="sibTrans" presStyleLbl="sibTrans1D1" presStyleIdx="1" presStyleCnt="8"/>
      <dgm:spPr/>
    </dgm:pt>
    <dgm:pt modelId="{45B143A9-EF6B-4332-9360-FE739AC25A8F}" type="pres">
      <dgm:prSet presAssocID="{6D554767-DFEC-4E47-8928-4DA127D76E80}" presName="node" presStyleLbl="node1" presStyleIdx="2" presStyleCnt="8">
        <dgm:presLayoutVars>
          <dgm:bulletEnabled val="1"/>
        </dgm:presLayoutVars>
      </dgm:prSet>
      <dgm:spPr/>
    </dgm:pt>
    <dgm:pt modelId="{BD3A060A-E049-459E-844B-3E939F8D4605}" type="pres">
      <dgm:prSet presAssocID="{6D554767-DFEC-4E47-8928-4DA127D76E80}" presName="spNode" presStyleCnt="0"/>
      <dgm:spPr/>
    </dgm:pt>
    <dgm:pt modelId="{109B5FB4-A353-43F5-8986-E114155E4F9D}" type="pres">
      <dgm:prSet presAssocID="{D68B9B7F-3B69-47C7-B61A-9A661AB026FC}" presName="sibTrans" presStyleLbl="sibTrans1D1" presStyleIdx="2" presStyleCnt="8"/>
      <dgm:spPr/>
    </dgm:pt>
    <dgm:pt modelId="{9A79A17C-BA24-4CAE-B6E6-3979BB33CD11}" type="pres">
      <dgm:prSet presAssocID="{29C3396D-0007-4A39-B669-CD20829A13D1}" presName="node" presStyleLbl="node1" presStyleIdx="3" presStyleCnt="8">
        <dgm:presLayoutVars>
          <dgm:bulletEnabled val="1"/>
        </dgm:presLayoutVars>
      </dgm:prSet>
      <dgm:spPr/>
    </dgm:pt>
    <dgm:pt modelId="{1A336C74-F2C3-4B2C-8EB5-F0F6E8A9F6C7}" type="pres">
      <dgm:prSet presAssocID="{29C3396D-0007-4A39-B669-CD20829A13D1}" presName="spNode" presStyleCnt="0"/>
      <dgm:spPr/>
    </dgm:pt>
    <dgm:pt modelId="{AF0D7B10-1275-4F4A-A918-5665D66BBF24}" type="pres">
      <dgm:prSet presAssocID="{B77CBD22-D8B3-426F-BF69-CD2254FE8EA1}" presName="sibTrans" presStyleLbl="sibTrans1D1" presStyleIdx="3" presStyleCnt="8"/>
      <dgm:spPr/>
    </dgm:pt>
    <dgm:pt modelId="{8B402961-CD41-4D1E-96EB-F8BDAAB4DB5D}" type="pres">
      <dgm:prSet presAssocID="{CCF9E68C-B340-4491-AEF2-C7CEAB8A45AF}" presName="node" presStyleLbl="node1" presStyleIdx="4" presStyleCnt="8">
        <dgm:presLayoutVars>
          <dgm:bulletEnabled val="1"/>
        </dgm:presLayoutVars>
      </dgm:prSet>
      <dgm:spPr/>
    </dgm:pt>
    <dgm:pt modelId="{008E9BA2-82E6-454A-9AA5-F274068D95D2}" type="pres">
      <dgm:prSet presAssocID="{CCF9E68C-B340-4491-AEF2-C7CEAB8A45AF}" presName="spNode" presStyleCnt="0"/>
      <dgm:spPr/>
    </dgm:pt>
    <dgm:pt modelId="{E4301ABD-8FD7-40D4-A686-458B460FB4C0}" type="pres">
      <dgm:prSet presAssocID="{53641AA1-CF45-4684-A272-76A872454375}" presName="sibTrans" presStyleLbl="sibTrans1D1" presStyleIdx="4" presStyleCnt="8"/>
      <dgm:spPr/>
    </dgm:pt>
    <dgm:pt modelId="{60DB6312-3343-4547-9100-C50F0C285DD3}" type="pres">
      <dgm:prSet presAssocID="{F7E37F62-CFB1-4D10-8953-3F452ABD554E}" presName="node" presStyleLbl="node1" presStyleIdx="5" presStyleCnt="8">
        <dgm:presLayoutVars>
          <dgm:bulletEnabled val="1"/>
        </dgm:presLayoutVars>
      </dgm:prSet>
      <dgm:spPr/>
    </dgm:pt>
    <dgm:pt modelId="{EC79D15E-46CA-4539-861D-8643757A49C5}" type="pres">
      <dgm:prSet presAssocID="{F7E37F62-CFB1-4D10-8953-3F452ABD554E}" presName="spNode" presStyleCnt="0"/>
      <dgm:spPr/>
    </dgm:pt>
    <dgm:pt modelId="{89F5D222-52B4-49A2-B408-8499D5AC7954}" type="pres">
      <dgm:prSet presAssocID="{60FC86EC-D499-4F28-98E9-E3F8CA1C3C52}" presName="sibTrans" presStyleLbl="sibTrans1D1" presStyleIdx="5" presStyleCnt="8"/>
      <dgm:spPr/>
    </dgm:pt>
    <dgm:pt modelId="{CD39D298-A8DE-4F78-BADE-4A05C74ED873}" type="pres">
      <dgm:prSet presAssocID="{3FB58BAB-3F97-4A4A-AE8A-5D57AF0D6B5E}" presName="node" presStyleLbl="node1" presStyleIdx="6" presStyleCnt="8">
        <dgm:presLayoutVars>
          <dgm:bulletEnabled val="1"/>
        </dgm:presLayoutVars>
      </dgm:prSet>
      <dgm:spPr/>
    </dgm:pt>
    <dgm:pt modelId="{570E4701-343A-48C4-ACCA-0B830F3D0180}" type="pres">
      <dgm:prSet presAssocID="{3FB58BAB-3F97-4A4A-AE8A-5D57AF0D6B5E}" presName="spNode" presStyleCnt="0"/>
      <dgm:spPr/>
    </dgm:pt>
    <dgm:pt modelId="{92FF8435-2753-401E-B809-FE1D337C6F73}" type="pres">
      <dgm:prSet presAssocID="{61902302-391A-43B3-9D17-F780EC2ED2C5}" presName="sibTrans" presStyleLbl="sibTrans1D1" presStyleIdx="6" presStyleCnt="8"/>
      <dgm:spPr/>
    </dgm:pt>
    <dgm:pt modelId="{2CE07389-F9F8-47D2-9981-2E55214C4A9B}" type="pres">
      <dgm:prSet presAssocID="{AE874EA3-BDA9-472A-8715-D437DE39584D}" presName="node" presStyleLbl="node1" presStyleIdx="7" presStyleCnt="8">
        <dgm:presLayoutVars>
          <dgm:bulletEnabled val="1"/>
        </dgm:presLayoutVars>
      </dgm:prSet>
      <dgm:spPr/>
    </dgm:pt>
    <dgm:pt modelId="{A1588EAA-BDB4-42A6-BC03-6EF267CACBCB}" type="pres">
      <dgm:prSet presAssocID="{AE874EA3-BDA9-472A-8715-D437DE39584D}" presName="spNode" presStyleCnt="0"/>
      <dgm:spPr/>
    </dgm:pt>
    <dgm:pt modelId="{DD579F36-1AA4-47C7-B27D-6628C1CF5FD8}" type="pres">
      <dgm:prSet presAssocID="{CEBAE99D-BF2E-482D-92F8-988664B50B79}" presName="sibTrans" presStyleLbl="sibTrans1D1" presStyleIdx="7" presStyleCnt="8"/>
      <dgm:spPr/>
    </dgm:pt>
  </dgm:ptLst>
  <dgm:cxnLst>
    <dgm:cxn modelId="{0D448100-F873-4203-80D6-9C3E18082643}" type="presOf" srcId="{F7E37F62-CFB1-4D10-8953-3F452ABD554E}" destId="{60DB6312-3343-4547-9100-C50F0C285DD3}" srcOrd="0" destOrd="0" presId="urn:microsoft.com/office/officeart/2005/8/layout/cycle6"/>
    <dgm:cxn modelId="{A17E340F-3CA8-4B12-83CA-47C15205BB1E}" type="presOf" srcId="{29C3396D-0007-4A39-B669-CD20829A13D1}" destId="{9A79A17C-BA24-4CAE-B6E6-3979BB33CD11}" srcOrd="0" destOrd="0" presId="urn:microsoft.com/office/officeart/2005/8/layout/cycle6"/>
    <dgm:cxn modelId="{0B490214-6A24-4E31-B3AE-4DE439C38D73}" srcId="{55C24CE0-1E6F-455D-9EA9-0292C517A460}" destId="{CCF9E68C-B340-4491-AEF2-C7CEAB8A45AF}" srcOrd="4" destOrd="0" parTransId="{221E4E1E-6B57-4009-965B-F18065CEC90D}" sibTransId="{53641AA1-CF45-4684-A272-76A872454375}"/>
    <dgm:cxn modelId="{D5C5CF14-D0DE-4B56-94D0-0A68160A3663}" type="presOf" srcId="{CEBAE99D-BF2E-482D-92F8-988664B50B79}" destId="{DD579F36-1AA4-47C7-B27D-6628C1CF5FD8}" srcOrd="0" destOrd="0" presId="urn:microsoft.com/office/officeart/2005/8/layout/cycle6"/>
    <dgm:cxn modelId="{AC748915-80A2-44BA-8A11-DE4CD1924F77}" type="presOf" srcId="{19A142C1-1274-4421-8572-E21B9EECBC38}" destId="{9C3B227B-BFF5-474B-B166-47F7297CACF2}" srcOrd="0" destOrd="0" presId="urn:microsoft.com/office/officeart/2005/8/layout/cycle6"/>
    <dgm:cxn modelId="{25807B1D-889F-4691-B701-19F7ECAFA26B}" srcId="{55C24CE0-1E6F-455D-9EA9-0292C517A460}" destId="{3FB58BAB-3F97-4A4A-AE8A-5D57AF0D6B5E}" srcOrd="6" destOrd="0" parTransId="{1CEC5691-1AE5-4F91-9936-4B4B77ADCB96}" sibTransId="{61902302-391A-43B3-9D17-F780EC2ED2C5}"/>
    <dgm:cxn modelId="{C6CF9722-F831-4E38-A3DE-581F29FDCA3A}" srcId="{55C24CE0-1E6F-455D-9EA9-0292C517A460}" destId="{29C3396D-0007-4A39-B669-CD20829A13D1}" srcOrd="3" destOrd="0" parTransId="{4C666D62-01DD-4F34-9AC3-5D7FE18221B0}" sibTransId="{B77CBD22-D8B3-426F-BF69-CD2254FE8EA1}"/>
    <dgm:cxn modelId="{0008E728-3419-4DE7-9606-F746B0BD850B}" type="presOf" srcId="{60FC86EC-D499-4F28-98E9-E3F8CA1C3C52}" destId="{89F5D222-52B4-49A2-B408-8499D5AC7954}" srcOrd="0" destOrd="0" presId="urn:microsoft.com/office/officeart/2005/8/layout/cycle6"/>
    <dgm:cxn modelId="{2593E032-4A5A-448F-976D-5ECC1CAF86C9}" srcId="{55C24CE0-1E6F-455D-9EA9-0292C517A460}" destId="{19A142C1-1274-4421-8572-E21B9EECBC38}" srcOrd="1" destOrd="0" parTransId="{91FE984A-E032-4DC9-8B2E-CCA421DC386A}" sibTransId="{AF8E1ED3-1259-484F-8335-72C79A77778A}"/>
    <dgm:cxn modelId="{B560E43D-3A46-4BDE-90DA-A8B7D355767A}" srcId="{55C24CE0-1E6F-455D-9EA9-0292C517A460}" destId="{AE874EA3-BDA9-472A-8715-D437DE39584D}" srcOrd="7" destOrd="0" parTransId="{20A953DE-3851-4FED-BF4D-23C6EC1C9FF8}" sibTransId="{CEBAE99D-BF2E-482D-92F8-988664B50B79}"/>
    <dgm:cxn modelId="{721CAF61-F6AC-4F9A-9437-3B418C38D978}" type="presOf" srcId="{AE874EA3-BDA9-472A-8715-D437DE39584D}" destId="{2CE07389-F9F8-47D2-9981-2E55214C4A9B}" srcOrd="0" destOrd="0" presId="urn:microsoft.com/office/officeart/2005/8/layout/cycle6"/>
    <dgm:cxn modelId="{67AB3C44-0369-4532-8D95-7354D39BCC9C}" type="presOf" srcId="{3FB58BAB-3F97-4A4A-AE8A-5D57AF0D6B5E}" destId="{CD39D298-A8DE-4F78-BADE-4A05C74ED873}" srcOrd="0" destOrd="0" presId="urn:microsoft.com/office/officeart/2005/8/layout/cycle6"/>
    <dgm:cxn modelId="{CC5B686E-EA5A-4FDA-9530-C4C9C04606B8}" type="presOf" srcId="{61902302-391A-43B3-9D17-F780EC2ED2C5}" destId="{92FF8435-2753-401E-B809-FE1D337C6F73}" srcOrd="0" destOrd="0" presId="urn:microsoft.com/office/officeart/2005/8/layout/cycle6"/>
    <dgm:cxn modelId="{C5829459-FB0B-47C3-8598-2ACE9C09D4D7}" srcId="{55C24CE0-1E6F-455D-9EA9-0292C517A460}" destId="{7BB18209-735E-497D-84E5-D0B3DE42604D}" srcOrd="0" destOrd="0" parTransId="{83F21EB7-CABD-4753-ADE8-26073395B4F3}" sibTransId="{730D3C94-7D1A-4DEB-95AB-02C13853D19A}"/>
    <dgm:cxn modelId="{2619177E-1C99-4A94-BA94-0B3A5FCFADB7}" type="presOf" srcId="{CCF9E68C-B340-4491-AEF2-C7CEAB8A45AF}" destId="{8B402961-CD41-4D1E-96EB-F8BDAAB4DB5D}" srcOrd="0" destOrd="0" presId="urn:microsoft.com/office/officeart/2005/8/layout/cycle6"/>
    <dgm:cxn modelId="{5BD83B90-B64D-4317-881F-D86ECB1FDB82}" type="presOf" srcId="{D68B9B7F-3B69-47C7-B61A-9A661AB026FC}" destId="{109B5FB4-A353-43F5-8986-E114155E4F9D}" srcOrd="0" destOrd="0" presId="urn:microsoft.com/office/officeart/2005/8/layout/cycle6"/>
    <dgm:cxn modelId="{5D011D9D-F0CC-4DAE-A72D-D6213446D98D}" type="presOf" srcId="{55C24CE0-1E6F-455D-9EA9-0292C517A460}" destId="{A7801137-58A1-4DC2-95E3-2F8A13149482}" srcOrd="0" destOrd="0" presId="urn:microsoft.com/office/officeart/2005/8/layout/cycle6"/>
    <dgm:cxn modelId="{4A5AABC1-4373-4CBA-BBC5-AB5D4A8090A8}" srcId="{55C24CE0-1E6F-455D-9EA9-0292C517A460}" destId="{6D554767-DFEC-4E47-8928-4DA127D76E80}" srcOrd="2" destOrd="0" parTransId="{DFFE6FFB-2898-4C2F-873C-351B5E82A015}" sibTransId="{D68B9B7F-3B69-47C7-B61A-9A661AB026FC}"/>
    <dgm:cxn modelId="{55FD00CD-1A82-40BE-97BA-D78EE1EBA722}" type="presOf" srcId="{AF8E1ED3-1259-484F-8335-72C79A77778A}" destId="{3F9AE203-FD80-4182-AF2B-369FC90D3613}" srcOrd="0" destOrd="0" presId="urn:microsoft.com/office/officeart/2005/8/layout/cycle6"/>
    <dgm:cxn modelId="{1D0B79D2-B0F9-42E3-BA19-D6CFC83C0B1D}" type="presOf" srcId="{53641AA1-CF45-4684-A272-76A872454375}" destId="{E4301ABD-8FD7-40D4-A686-458B460FB4C0}" srcOrd="0" destOrd="0" presId="urn:microsoft.com/office/officeart/2005/8/layout/cycle6"/>
    <dgm:cxn modelId="{D863D2D3-2F5A-4738-BEDC-FBB1296982C2}" type="presOf" srcId="{B77CBD22-D8B3-426F-BF69-CD2254FE8EA1}" destId="{AF0D7B10-1275-4F4A-A918-5665D66BBF24}" srcOrd="0" destOrd="0" presId="urn:microsoft.com/office/officeart/2005/8/layout/cycle6"/>
    <dgm:cxn modelId="{6D9922DB-4FAA-45FD-869F-7282758CEB41}" srcId="{55C24CE0-1E6F-455D-9EA9-0292C517A460}" destId="{F7E37F62-CFB1-4D10-8953-3F452ABD554E}" srcOrd="5" destOrd="0" parTransId="{DE7DB2CF-E1D8-4461-B86D-9E29C6DC96BE}" sibTransId="{60FC86EC-D499-4F28-98E9-E3F8CA1C3C52}"/>
    <dgm:cxn modelId="{55336BDF-F3DF-4CC8-A1B8-A51BA83F9EC0}" type="presOf" srcId="{730D3C94-7D1A-4DEB-95AB-02C13853D19A}" destId="{A578B9C0-FFB6-4AA6-B93D-0BA8D7F0C28C}" srcOrd="0" destOrd="0" presId="urn:microsoft.com/office/officeart/2005/8/layout/cycle6"/>
    <dgm:cxn modelId="{E6DD7AF3-9769-4598-8A57-509442FDE6FB}" type="presOf" srcId="{6D554767-DFEC-4E47-8928-4DA127D76E80}" destId="{45B143A9-EF6B-4332-9360-FE739AC25A8F}" srcOrd="0" destOrd="0" presId="urn:microsoft.com/office/officeart/2005/8/layout/cycle6"/>
    <dgm:cxn modelId="{81F607FD-6228-4645-BD85-93B81EB24939}" type="presOf" srcId="{7BB18209-735E-497D-84E5-D0B3DE42604D}" destId="{DEE2A02C-4CE2-4980-9C03-DF839CA7DC13}" srcOrd="0" destOrd="0" presId="urn:microsoft.com/office/officeart/2005/8/layout/cycle6"/>
    <dgm:cxn modelId="{41618801-81AD-41D1-8481-D6F102D035C1}" type="presParOf" srcId="{A7801137-58A1-4DC2-95E3-2F8A13149482}" destId="{DEE2A02C-4CE2-4980-9C03-DF839CA7DC13}" srcOrd="0" destOrd="0" presId="urn:microsoft.com/office/officeart/2005/8/layout/cycle6"/>
    <dgm:cxn modelId="{A16D4DC3-8484-4CF8-9B76-C38F3247D292}" type="presParOf" srcId="{A7801137-58A1-4DC2-95E3-2F8A13149482}" destId="{F3EC1904-57C9-4349-8C4A-FAAE0BA04076}" srcOrd="1" destOrd="0" presId="urn:microsoft.com/office/officeart/2005/8/layout/cycle6"/>
    <dgm:cxn modelId="{0883B14E-9FE4-455D-BB8F-8B7746764624}" type="presParOf" srcId="{A7801137-58A1-4DC2-95E3-2F8A13149482}" destId="{A578B9C0-FFB6-4AA6-B93D-0BA8D7F0C28C}" srcOrd="2" destOrd="0" presId="urn:microsoft.com/office/officeart/2005/8/layout/cycle6"/>
    <dgm:cxn modelId="{2025BC3F-A349-4CB0-8F1B-A0FC370C53C0}" type="presParOf" srcId="{A7801137-58A1-4DC2-95E3-2F8A13149482}" destId="{9C3B227B-BFF5-474B-B166-47F7297CACF2}" srcOrd="3" destOrd="0" presId="urn:microsoft.com/office/officeart/2005/8/layout/cycle6"/>
    <dgm:cxn modelId="{8E3BC474-FF77-4233-9697-313BE7474719}" type="presParOf" srcId="{A7801137-58A1-4DC2-95E3-2F8A13149482}" destId="{F526B303-9D63-4AB7-8737-E31B76F65D30}" srcOrd="4" destOrd="0" presId="urn:microsoft.com/office/officeart/2005/8/layout/cycle6"/>
    <dgm:cxn modelId="{F178D98D-2E98-4076-B0B1-5B442E70D6D8}" type="presParOf" srcId="{A7801137-58A1-4DC2-95E3-2F8A13149482}" destId="{3F9AE203-FD80-4182-AF2B-369FC90D3613}" srcOrd="5" destOrd="0" presId="urn:microsoft.com/office/officeart/2005/8/layout/cycle6"/>
    <dgm:cxn modelId="{D1DF4A68-A93E-4647-A00C-C264E8D98321}" type="presParOf" srcId="{A7801137-58A1-4DC2-95E3-2F8A13149482}" destId="{45B143A9-EF6B-4332-9360-FE739AC25A8F}" srcOrd="6" destOrd="0" presId="urn:microsoft.com/office/officeart/2005/8/layout/cycle6"/>
    <dgm:cxn modelId="{D83C1291-2BAF-43FF-8B6F-B4A0EB7A013E}" type="presParOf" srcId="{A7801137-58A1-4DC2-95E3-2F8A13149482}" destId="{BD3A060A-E049-459E-844B-3E939F8D4605}" srcOrd="7" destOrd="0" presId="urn:microsoft.com/office/officeart/2005/8/layout/cycle6"/>
    <dgm:cxn modelId="{DAEAB541-736A-4DEE-96D0-42C87F6B0C91}" type="presParOf" srcId="{A7801137-58A1-4DC2-95E3-2F8A13149482}" destId="{109B5FB4-A353-43F5-8986-E114155E4F9D}" srcOrd="8" destOrd="0" presId="urn:microsoft.com/office/officeart/2005/8/layout/cycle6"/>
    <dgm:cxn modelId="{53C6F355-7116-4134-A5CD-72B81E8C2F31}" type="presParOf" srcId="{A7801137-58A1-4DC2-95E3-2F8A13149482}" destId="{9A79A17C-BA24-4CAE-B6E6-3979BB33CD11}" srcOrd="9" destOrd="0" presId="urn:microsoft.com/office/officeart/2005/8/layout/cycle6"/>
    <dgm:cxn modelId="{5375E0DD-BB4A-47AC-B7EB-C6BD6A370339}" type="presParOf" srcId="{A7801137-58A1-4DC2-95E3-2F8A13149482}" destId="{1A336C74-F2C3-4B2C-8EB5-F0F6E8A9F6C7}" srcOrd="10" destOrd="0" presId="urn:microsoft.com/office/officeart/2005/8/layout/cycle6"/>
    <dgm:cxn modelId="{ED9F2012-3897-44F0-B51C-C79C2634E986}" type="presParOf" srcId="{A7801137-58A1-4DC2-95E3-2F8A13149482}" destId="{AF0D7B10-1275-4F4A-A918-5665D66BBF24}" srcOrd="11" destOrd="0" presId="urn:microsoft.com/office/officeart/2005/8/layout/cycle6"/>
    <dgm:cxn modelId="{5C3CA53F-C74D-4993-BA6A-E01FBE2B3DE3}" type="presParOf" srcId="{A7801137-58A1-4DC2-95E3-2F8A13149482}" destId="{8B402961-CD41-4D1E-96EB-F8BDAAB4DB5D}" srcOrd="12" destOrd="0" presId="urn:microsoft.com/office/officeart/2005/8/layout/cycle6"/>
    <dgm:cxn modelId="{926EBC72-775E-434B-9CE0-8D1E2472A37B}" type="presParOf" srcId="{A7801137-58A1-4DC2-95E3-2F8A13149482}" destId="{008E9BA2-82E6-454A-9AA5-F274068D95D2}" srcOrd="13" destOrd="0" presId="urn:microsoft.com/office/officeart/2005/8/layout/cycle6"/>
    <dgm:cxn modelId="{D5E74C97-02B4-4556-8C9E-8B989EE3914C}" type="presParOf" srcId="{A7801137-58A1-4DC2-95E3-2F8A13149482}" destId="{E4301ABD-8FD7-40D4-A686-458B460FB4C0}" srcOrd="14" destOrd="0" presId="urn:microsoft.com/office/officeart/2005/8/layout/cycle6"/>
    <dgm:cxn modelId="{329EE51A-FBF3-42E3-BAEA-9318C8AFF4DF}" type="presParOf" srcId="{A7801137-58A1-4DC2-95E3-2F8A13149482}" destId="{60DB6312-3343-4547-9100-C50F0C285DD3}" srcOrd="15" destOrd="0" presId="urn:microsoft.com/office/officeart/2005/8/layout/cycle6"/>
    <dgm:cxn modelId="{DF250220-FCD3-4208-B38F-F686EE0FBB84}" type="presParOf" srcId="{A7801137-58A1-4DC2-95E3-2F8A13149482}" destId="{EC79D15E-46CA-4539-861D-8643757A49C5}" srcOrd="16" destOrd="0" presId="urn:microsoft.com/office/officeart/2005/8/layout/cycle6"/>
    <dgm:cxn modelId="{C9BD4F52-73EA-4575-858C-E9F5FF3762E7}" type="presParOf" srcId="{A7801137-58A1-4DC2-95E3-2F8A13149482}" destId="{89F5D222-52B4-49A2-B408-8499D5AC7954}" srcOrd="17" destOrd="0" presId="urn:microsoft.com/office/officeart/2005/8/layout/cycle6"/>
    <dgm:cxn modelId="{14D3D8C7-9724-4B5F-862B-BF7D9049A323}" type="presParOf" srcId="{A7801137-58A1-4DC2-95E3-2F8A13149482}" destId="{CD39D298-A8DE-4F78-BADE-4A05C74ED873}" srcOrd="18" destOrd="0" presId="urn:microsoft.com/office/officeart/2005/8/layout/cycle6"/>
    <dgm:cxn modelId="{003CD940-ED74-4B8A-B0AC-617ECB755035}" type="presParOf" srcId="{A7801137-58A1-4DC2-95E3-2F8A13149482}" destId="{570E4701-343A-48C4-ACCA-0B830F3D0180}" srcOrd="19" destOrd="0" presId="urn:microsoft.com/office/officeart/2005/8/layout/cycle6"/>
    <dgm:cxn modelId="{1668AACD-D4F4-40B0-B3D9-C5BA54178CD5}" type="presParOf" srcId="{A7801137-58A1-4DC2-95E3-2F8A13149482}" destId="{92FF8435-2753-401E-B809-FE1D337C6F73}" srcOrd="20" destOrd="0" presId="urn:microsoft.com/office/officeart/2005/8/layout/cycle6"/>
    <dgm:cxn modelId="{16E0753C-BC43-40AE-B1E0-7CF8CA09C368}" type="presParOf" srcId="{A7801137-58A1-4DC2-95E3-2F8A13149482}" destId="{2CE07389-F9F8-47D2-9981-2E55214C4A9B}" srcOrd="21" destOrd="0" presId="urn:microsoft.com/office/officeart/2005/8/layout/cycle6"/>
    <dgm:cxn modelId="{7B4AC8B3-1C4E-4381-95B9-6113E89FE481}" type="presParOf" srcId="{A7801137-58A1-4DC2-95E3-2F8A13149482}" destId="{A1588EAA-BDB4-42A6-BC03-6EF267CACBCB}" srcOrd="22" destOrd="0" presId="urn:microsoft.com/office/officeart/2005/8/layout/cycle6"/>
    <dgm:cxn modelId="{750016B8-079D-484A-B9BD-5F6F7040A501}" type="presParOf" srcId="{A7801137-58A1-4DC2-95E3-2F8A13149482}" destId="{DD579F36-1AA4-47C7-B27D-6628C1CF5FD8}" srcOrd="23"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E2A02C-4CE2-4980-9C03-DF839CA7DC13}">
      <dsp:nvSpPr>
        <dsp:cNvPr id="0" name=""/>
        <dsp:cNvSpPr/>
      </dsp:nvSpPr>
      <dsp:spPr>
        <a:xfrm>
          <a:off x="3540125" y="1824"/>
          <a:ext cx="1047749" cy="6810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S" sz="1200" kern="1200" noProof="0" dirty="0"/>
            <a:t>Coste y distribución</a:t>
          </a:r>
        </a:p>
      </dsp:txBody>
      <dsp:txXfrm>
        <a:off x="3573370" y="35069"/>
        <a:ext cx="981259" cy="614547"/>
      </dsp:txXfrm>
    </dsp:sp>
    <dsp:sp modelId="{A578B9C0-FFB6-4AA6-B93D-0BA8D7F0C28C}">
      <dsp:nvSpPr>
        <dsp:cNvPr id="0" name=""/>
        <dsp:cNvSpPr/>
      </dsp:nvSpPr>
      <dsp:spPr>
        <a:xfrm>
          <a:off x="1697009" y="342343"/>
          <a:ext cx="4733980" cy="4733980"/>
        </a:xfrm>
        <a:custGeom>
          <a:avLst/>
          <a:gdLst/>
          <a:ahLst/>
          <a:cxnLst/>
          <a:rect l="0" t="0" r="0" b="0"/>
          <a:pathLst>
            <a:path>
              <a:moveTo>
                <a:pt x="2898440" y="60433"/>
              </a:moveTo>
              <a:arcTo wR="2366990" hR="2366990" stAng="16978500" swAng="1111185"/>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C3B227B-BFF5-474B-B166-47F7297CACF2}">
      <dsp:nvSpPr>
        <dsp:cNvPr id="0" name=""/>
        <dsp:cNvSpPr/>
      </dsp:nvSpPr>
      <dsp:spPr>
        <a:xfrm>
          <a:off x="5213839" y="695100"/>
          <a:ext cx="1047749" cy="6810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dirty="0" err="1"/>
            <a:t>Valor</a:t>
          </a:r>
          <a:r>
            <a:rPr lang="en-GB" sz="1200" kern="1200" noProof="0" dirty="0"/>
            <a:t> principal</a:t>
          </a:r>
          <a:endParaRPr lang="en-US" sz="1200" kern="1200" noProof="0" dirty="0"/>
        </a:p>
      </dsp:txBody>
      <dsp:txXfrm>
        <a:off x="5247084" y="728345"/>
        <a:ext cx="981259" cy="614547"/>
      </dsp:txXfrm>
    </dsp:sp>
    <dsp:sp modelId="{3F9AE203-FD80-4182-AF2B-369FC90D3613}">
      <dsp:nvSpPr>
        <dsp:cNvPr id="0" name=""/>
        <dsp:cNvSpPr/>
      </dsp:nvSpPr>
      <dsp:spPr>
        <a:xfrm>
          <a:off x="1697009" y="342343"/>
          <a:ext cx="4733980" cy="4733980"/>
        </a:xfrm>
        <a:custGeom>
          <a:avLst/>
          <a:gdLst/>
          <a:ahLst/>
          <a:cxnLst/>
          <a:rect l="0" t="0" r="0" b="0"/>
          <a:pathLst>
            <a:path>
              <a:moveTo>
                <a:pt x="4328789" y="1042609"/>
              </a:moveTo>
              <a:arcTo wR="2366990" hR="2366990" stAng="19558640" swAng="1529607"/>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5B143A9-EF6B-4332-9360-FE739AC25A8F}">
      <dsp:nvSpPr>
        <dsp:cNvPr id="0" name=""/>
        <dsp:cNvSpPr/>
      </dsp:nvSpPr>
      <dsp:spPr>
        <a:xfrm>
          <a:off x="5907115" y="2368814"/>
          <a:ext cx="1047749" cy="6810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dirty="0" err="1"/>
            <a:t>Competencias</a:t>
          </a:r>
          <a:r>
            <a:rPr lang="en-US" sz="1200" kern="1200" noProof="0" dirty="0"/>
            <a:t> </a:t>
          </a:r>
        </a:p>
      </dsp:txBody>
      <dsp:txXfrm>
        <a:off x="5940360" y="2402059"/>
        <a:ext cx="981259" cy="614547"/>
      </dsp:txXfrm>
    </dsp:sp>
    <dsp:sp modelId="{109B5FB4-A353-43F5-8986-E114155E4F9D}">
      <dsp:nvSpPr>
        <dsp:cNvPr id="0" name=""/>
        <dsp:cNvSpPr/>
      </dsp:nvSpPr>
      <dsp:spPr>
        <a:xfrm>
          <a:off x="1697009" y="342343"/>
          <a:ext cx="4733980" cy="4733980"/>
        </a:xfrm>
        <a:custGeom>
          <a:avLst/>
          <a:gdLst/>
          <a:ahLst/>
          <a:cxnLst/>
          <a:rect l="0" t="0" r="0" b="0"/>
          <a:pathLst>
            <a:path>
              <a:moveTo>
                <a:pt x="4707801" y="2718047"/>
              </a:moveTo>
              <a:arcTo wR="2366990" hR="2366990" stAng="511753" swAng="1529607"/>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A79A17C-BA24-4CAE-B6E6-3979BB33CD11}">
      <dsp:nvSpPr>
        <dsp:cNvPr id="0" name=""/>
        <dsp:cNvSpPr/>
      </dsp:nvSpPr>
      <dsp:spPr>
        <a:xfrm>
          <a:off x="5213839" y="4042529"/>
          <a:ext cx="1047749" cy="6810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dirty="0" err="1"/>
            <a:t>Cliente</a:t>
          </a:r>
          <a:r>
            <a:rPr lang="en-GB" sz="1200" kern="1200" noProof="0" dirty="0"/>
            <a:t> </a:t>
          </a:r>
          <a:r>
            <a:rPr lang="en-GB" sz="1200" kern="1200" noProof="0" dirty="0" err="1"/>
            <a:t>objetivo</a:t>
          </a:r>
          <a:endParaRPr lang="en-GB" sz="1200" kern="1200" noProof="0" dirty="0"/>
        </a:p>
      </dsp:txBody>
      <dsp:txXfrm>
        <a:off x="5247084" y="4075774"/>
        <a:ext cx="981259" cy="614547"/>
      </dsp:txXfrm>
    </dsp:sp>
    <dsp:sp modelId="{AF0D7B10-1275-4F4A-A918-5665D66BBF24}">
      <dsp:nvSpPr>
        <dsp:cNvPr id="0" name=""/>
        <dsp:cNvSpPr/>
      </dsp:nvSpPr>
      <dsp:spPr>
        <a:xfrm>
          <a:off x="1697009" y="342343"/>
          <a:ext cx="4733980" cy="4733980"/>
        </a:xfrm>
        <a:custGeom>
          <a:avLst/>
          <a:gdLst/>
          <a:ahLst/>
          <a:cxnLst/>
          <a:rect l="0" t="0" r="0" b="0"/>
          <a:pathLst>
            <a:path>
              <a:moveTo>
                <a:pt x="3603554" y="4385294"/>
              </a:moveTo>
              <a:arcTo wR="2366990" hR="2366990" stAng="3510315" swAng="1111185"/>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B402961-CD41-4D1E-96EB-F8BDAAB4DB5D}">
      <dsp:nvSpPr>
        <dsp:cNvPr id="0" name=""/>
        <dsp:cNvSpPr/>
      </dsp:nvSpPr>
      <dsp:spPr>
        <a:xfrm>
          <a:off x="3540124" y="4735804"/>
          <a:ext cx="1047749" cy="6810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dirty="0" err="1"/>
            <a:t>Productos</a:t>
          </a:r>
          <a:r>
            <a:rPr lang="en-GB" sz="1200" kern="1200" noProof="0" dirty="0"/>
            <a:t> y </a:t>
          </a:r>
          <a:r>
            <a:rPr lang="en-GB" sz="1200" kern="1200" noProof="0" dirty="0" err="1"/>
            <a:t>servicios</a:t>
          </a:r>
          <a:endParaRPr lang="en-US" sz="1200" kern="1200" noProof="0" dirty="0"/>
        </a:p>
      </dsp:txBody>
      <dsp:txXfrm>
        <a:off x="3573369" y="4769049"/>
        <a:ext cx="981259" cy="614547"/>
      </dsp:txXfrm>
    </dsp:sp>
    <dsp:sp modelId="{E4301ABD-8FD7-40D4-A686-458B460FB4C0}">
      <dsp:nvSpPr>
        <dsp:cNvPr id="0" name=""/>
        <dsp:cNvSpPr/>
      </dsp:nvSpPr>
      <dsp:spPr>
        <a:xfrm>
          <a:off x="1697009" y="342343"/>
          <a:ext cx="4733980" cy="4733980"/>
        </a:xfrm>
        <a:custGeom>
          <a:avLst/>
          <a:gdLst/>
          <a:ahLst/>
          <a:cxnLst/>
          <a:rect l="0" t="0" r="0" b="0"/>
          <a:pathLst>
            <a:path>
              <a:moveTo>
                <a:pt x="1835539" y="4673546"/>
              </a:moveTo>
              <a:arcTo wR="2366990" hR="2366990" stAng="6178500" swAng="1111185"/>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0DB6312-3343-4547-9100-C50F0C285DD3}">
      <dsp:nvSpPr>
        <dsp:cNvPr id="0" name=""/>
        <dsp:cNvSpPr/>
      </dsp:nvSpPr>
      <dsp:spPr>
        <a:xfrm>
          <a:off x="1866410" y="4042529"/>
          <a:ext cx="1047749" cy="6810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noProof="0" dirty="0"/>
            <a:t>Marketing</a:t>
          </a:r>
        </a:p>
      </dsp:txBody>
      <dsp:txXfrm>
        <a:off x="1899655" y="4075774"/>
        <a:ext cx="981259" cy="614547"/>
      </dsp:txXfrm>
    </dsp:sp>
    <dsp:sp modelId="{89F5D222-52B4-49A2-B408-8499D5AC7954}">
      <dsp:nvSpPr>
        <dsp:cNvPr id="0" name=""/>
        <dsp:cNvSpPr/>
      </dsp:nvSpPr>
      <dsp:spPr>
        <a:xfrm>
          <a:off x="1697009" y="342343"/>
          <a:ext cx="4733980" cy="4733980"/>
        </a:xfrm>
        <a:custGeom>
          <a:avLst/>
          <a:gdLst/>
          <a:ahLst/>
          <a:cxnLst/>
          <a:rect l="0" t="0" r="0" b="0"/>
          <a:pathLst>
            <a:path>
              <a:moveTo>
                <a:pt x="405190" y="3691370"/>
              </a:moveTo>
              <a:arcTo wR="2366990" hR="2366990" stAng="8758640" swAng="1529607"/>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D39D298-A8DE-4F78-BADE-4A05C74ED873}">
      <dsp:nvSpPr>
        <dsp:cNvPr id="0" name=""/>
        <dsp:cNvSpPr/>
      </dsp:nvSpPr>
      <dsp:spPr>
        <a:xfrm>
          <a:off x="1173134" y="2368814"/>
          <a:ext cx="1047749" cy="6810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dirty="0"/>
            <a:t>Gestión</a:t>
          </a:r>
          <a:r>
            <a:rPr lang="en-US" sz="1200" kern="1200" noProof="0" dirty="0"/>
            <a:t> </a:t>
          </a:r>
        </a:p>
      </dsp:txBody>
      <dsp:txXfrm>
        <a:off x="1206379" y="2402059"/>
        <a:ext cx="981259" cy="614547"/>
      </dsp:txXfrm>
    </dsp:sp>
    <dsp:sp modelId="{92FF8435-2753-401E-B809-FE1D337C6F73}">
      <dsp:nvSpPr>
        <dsp:cNvPr id="0" name=""/>
        <dsp:cNvSpPr/>
      </dsp:nvSpPr>
      <dsp:spPr>
        <a:xfrm>
          <a:off x="1697009" y="342343"/>
          <a:ext cx="4733980" cy="4733980"/>
        </a:xfrm>
        <a:custGeom>
          <a:avLst/>
          <a:gdLst/>
          <a:ahLst/>
          <a:cxnLst/>
          <a:rect l="0" t="0" r="0" b="0"/>
          <a:pathLst>
            <a:path>
              <a:moveTo>
                <a:pt x="26178" y="2015932"/>
              </a:moveTo>
              <a:arcTo wR="2366990" hR="2366990" stAng="11311753" swAng="1529607"/>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CE07389-F9F8-47D2-9981-2E55214C4A9B}">
      <dsp:nvSpPr>
        <dsp:cNvPr id="0" name=""/>
        <dsp:cNvSpPr/>
      </dsp:nvSpPr>
      <dsp:spPr>
        <a:xfrm>
          <a:off x="1866410" y="695100"/>
          <a:ext cx="1047749" cy="6810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noProof="0" dirty="0"/>
            <a:t>Distribución</a:t>
          </a:r>
          <a:endParaRPr lang="en-US" sz="1200" kern="1200" noProof="0" dirty="0"/>
        </a:p>
      </dsp:txBody>
      <dsp:txXfrm>
        <a:off x="1899655" y="728345"/>
        <a:ext cx="981259" cy="614547"/>
      </dsp:txXfrm>
    </dsp:sp>
    <dsp:sp modelId="{DD579F36-1AA4-47C7-B27D-6628C1CF5FD8}">
      <dsp:nvSpPr>
        <dsp:cNvPr id="0" name=""/>
        <dsp:cNvSpPr/>
      </dsp:nvSpPr>
      <dsp:spPr>
        <a:xfrm>
          <a:off x="1697009" y="342343"/>
          <a:ext cx="4733980" cy="4733980"/>
        </a:xfrm>
        <a:custGeom>
          <a:avLst/>
          <a:gdLst/>
          <a:ahLst/>
          <a:cxnLst/>
          <a:rect l="0" t="0" r="0" b="0"/>
          <a:pathLst>
            <a:path>
              <a:moveTo>
                <a:pt x="1130425" y="348686"/>
              </a:moveTo>
              <a:arcTo wR="2366990" hR="2366990" stAng="14310315" swAng="1111185"/>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81FF41-CD1A-8140-38A8-572B0505D07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5C7E8A41-8D12-4539-35E4-635E19424B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9FA9EFB6-6F28-2CE7-DA39-9FFB932F7E53}"/>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5" name="Marcador de pie de página 4">
            <a:extLst>
              <a:ext uri="{FF2B5EF4-FFF2-40B4-BE49-F238E27FC236}">
                <a16:creationId xmlns:a16="http://schemas.microsoft.com/office/drawing/2014/main" id="{D7156F0B-2503-DACE-9A78-B7717E954CD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2A23397C-7557-BA3D-4CCD-330BF8225DE7}"/>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689809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CE56A9-3A7D-837B-E334-C06309C88E79}"/>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B3C8221-C4EC-C575-DDBD-3012EF7EBC2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5EB7EB1-E743-1CCC-C888-344B6C1B1E74}"/>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5" name="Marcador de pie de página 4">
            <a:extLst>
              <a:ext uri="{FF2B5EF4-FFF2-40B4-BE49-F238E27FC236}">
                <a16:creationId xmlns:a16="http://schemas.microsoft.com/office/drawing/2014/main" id="{C2A10AFD-106C-213A-7F13-0EDE7BE16DC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FD57F49-D922-1509-32DB-005AC297AC69}"/>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3976354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CF18F1B-5E1B-B194-76D9-C18C263FCDD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8520537-3A41-9DAD-C8AE-3565DE29A5E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6062325-E1F6-2444-08BE-1A5B241CB7D1}"/>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5" name="Marcador de pie de página 4">
            <a:extLst>
              <a:ext uri="{FF2B5EF4-FFF2-40B4-BE49-F238E27FC236}">
                <a16:creationId xmlns:a16="http://schemas.microsoft.com/office/drawing/2014/main" id="{0965E179-655C-55CF-FD8E-321C0BE69B0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A7EBE69-3E0A-4C22-3987-9A0310171530}"/>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4047213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0EF0D9-250D-B173-CA20-513647115EC4}"/>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FA249E9-112F-85CE-D7F7-93C1BA2216D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73E16C8-EB9E-D857-3C35-AECC06B643D7}"/>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5" name="Marcador de pie de página 4">
            <a:extLst>
              <a:ext uri="{FF2B5EF4-FFF2-40B4-BE49-F238E27FC236}">
                <a16:creationId xmlns:a16="http://schemas.microsoft.com/office/drawing/2014/main" id="{1A00D4AA-8E48-6479-2182-4CB677EBCD4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9E5CA5DE-D531-5C96-8B8B-70826F5B0DD4}"/>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3116461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750390-62C4-734D-4F29-FFB0E699F5A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89AA7923-5505-9F8E-462B-ACAB1BA233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9A4B2E3-5ABD-E26F-E1FA-5E9F17FC0C34}"/>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5" name="Marcador de pie de página 4">
            <a:extLst>
              <a:ext uri="{FF2B5EF4-FFF2-40B4-BE49-F238E27FC236}">
                <a16:creationId xmlns:a16="http://schemas.microsoft.com/office/drawing/2014/main" id="{82222184-63A7-631D-8138-92E801AEBFA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FA11C42-6B8A-B438-CA1F-5AFC653FE76C}"/>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3590854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BE0AF0-E528-1E31-6A16-C7D01A207DB9}"/>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AAD0778F-A471-4E5B-3BA1-04DD0588CD7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0A77CB8-6FD1-FA4B-C1ED-7190CFD9D82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156CC7DE-FDC1-FB71-FAAB-7AB3971965AE}"/>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6" name="Marcador de pie de página 5">
            <a:extLst>
              <a:ext uri="{FF2B5EF4-FFF2-40B4-BE49-F238E27FC236}">
                <a16:creationId xmlns:a16="http://schemas.microsoft.com/office/drawing/2014/main" id="{6EB6352F-02B0-AC04-FEFE-BC4629022AEA}"/>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D59EBA2-1FB1-18A6-8343-8D1355025613}"/>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3151804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84FBD4-C478-AEAE-721F-AD6C27DB6B62}"/>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CA8A5093-657F-AA02-BA4D-D5009BF0F4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B62F366-F4FA-B081-DA47-044D0101013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45E9DF89-4E73-E541-8346-180BAEFA18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6E0C52CF-BFAA-2E2A-245F-BF3A83FA41D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499816C6-8177-13EA-13E7-CC7E9518E8A6}"/>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8" name="Marcador de pie de página 7">
            <a:extLst>
              <a:ext uri="{FF2B5EF4-FFF2-40B4-BE49-F238E27FC236}">
                <a16:creationId xmlns:a16="http://schemas.microsoft.com/office/drawing/2014/main" id="{B4431091-B52F-3975-06DC-56D7827A6D50}"/>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AA207E81-7918-9E06-E62A-FF8563CB05F9}"/>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1714444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EB3FDE-6754-7569-C0C2-851C9815A2C6}"/>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8D933CE4-76CD-41E4-CF39-CC81ED549BCA}"/>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4" name="Marcador de pie de página 3">
            <a:extLst>
              <a:ext uri="{FF2B5EF4-FFF2-40B4-BE49-F238E27FC236}">
                <a16:creationId xmlns:a16="http://schemas.microsoft.com/office/drawing/2014/main" id="{D16E2EA3-8C4A-4F2C-D155-DC2ADD9A2DAB}"/>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A8DBB076-1F4F-9D8A-AABF-E8431C364F29}"/>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333325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AB3B8DA-C1E6-104C-83BC-13F150067A2D}"/>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3" name="Marcador de pie de página 2">
            <a:extLst>
              <a:ext uri="{FF2B5EF4-FFF2-40B4-BE49-F238E27FC236}">
                <a16:creationId xmlns:a16="http://schemas.microsoft.com/office/drawing/2014/main" id="{CEA57610-854E-FB9D-60E9-1B8C090668F5}"/>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EC1F6286-88AC-F677-86E9-4534E35A5518}"/>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2007967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B4088E-1158-6A83-EF0D-373F27B5D77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F15DE7E-F3BE-9513-0A5C-AA4AC2E479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6794873D-EADE-016F-8045-F0D38C5815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3C24C1D-7304-1205-B58E-CB30CC5319C8}"/>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6" name="Marcador de pie de página 5">
            <a:extLst>
              <a:ext uri="{FF2B5EF4-FFF2-40B4-BE49-F238E27FC236}">
                <a16:creationId xmlns:a16="http://schemas.microsoft.com/office/drawing/2014/main" id="{F9B59429-599C-0D64-61D8-2EB3A9E2627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AB363417-DB7C-0722-2DFE-9B633EB625A1}"/>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63037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1DF33C-1354-3A0C-3F14-50010CA93FB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7164D6AA-2847-F54E-3837-627D806CC8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2135EABF-0BAE-ABC3-4927-8A27E272CC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4161638-C472-B280-513F-C14C24CF5CCC}"/>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6" name="Marcador de pie de página 5">
            <a:extLst>
              <a:ext uri="{FF2B5EF4-FFF2-40B4-BE49-F238E27FC236}">
                <a16:creationId xmlns:a16="http://schemas.microsoft.com/office/drawing/2014/main" id="{B8B740C8-1EB5-246C-52C0-C53F4D95E8A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F5CDD635-69EE-ED03-E4FE-72C43CDD7007}"/>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1988005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95F1F94-1803-93D3-800C-629F062AA3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9B75A4B6-58CB-1944-3657-914A85C71E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6486349-1140-5853-0BA4-9B46551BB5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C1B662-0D75-408A-B909-E625DE7528A1}" type="datetimeFigureOut">
              <a:rPr lang="es-ES" smtClean="0"/>
              <a:t>14/02/2023</a:t>
            </a:fld>
            <a:endParaRPr lang="es-ES"/>
          </a:p>
        </p:txBody>
      </p:sp>
      <p:sp>
        <p:nvSpPr>
          <p:cNvPr id="5" name="Marcador de pie de página 4">
            <a:extLst>
              <a:ext uri="{FF2B5EF4-FFF2-40B4-BE49-F238E27FC236}">
                <a16:creationId xmlns:a16="http://schemas.microsoft.com/office/drawing/2014/main" id="{B5B98254-A69D-45D8-7EDA-1CDF7A8714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4BB3F86D-EDE9-9542-1E5A-9A896EC06A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EE8679-D357-4C18-9F7A-49E39F9DFD3F}" type="slidenum">
              <a:rPr lang="es-ES" smtClean="0"/>
              <a:t>‹Nº›</a:t>
            </a:fld>
            <a:endParaRPr lang="es-ES"/>
          </a:p>
        </p:txBody>
      </p:sp>
    </p:spTree>
    <p:extLst>
      <p:ext uri="{BB962C8B-B14F-4D97-AF65-F5344CB8AC3E}">
        <p14:creationId xmlns:p14="http://schemas.microsoft.com/office/powerpoint/2010/main" val="3432570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oughnickel.com/business/Breakeven-analysis" TargetMode="External"/><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hyperlink" Target="https://www.academia.edu/download/33336102/BMG.pd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CFAA5355-FA6D-9289-CF05-E411C729EFEC}"/>
              </a:ext>
            </a:extLst>
          </p:cNvPr>
          <p:cNvPicPr>
            <a:picLocks noChangeAspect="1"/>
          </p:cNvPicPr>
          <p:nvPr/>
        </p:nvPicPr>
        <p:blipFill rotWithShape="1">
          <a:blip r:embed="rId2">
            <a:extLst>
              <a:ext uri="{28A0092B-C50C-407E-A947-70E740481C1C}">
                <a14:useLocalDpi xmlns:a14="http://schemas.microsoft.com/office/drawing/2010/main" val="0"/>
              </a:ext>
            </a:extLst>
          </a:blip>
          <a:srcRect l="17326" t="38447" r="19050" b="33333"/>
          <a:stretch/>
        </p:blipFill>
        <p:spPr>
          <a:xfrm>
            <a:off x="3912093" y="1074198"/>
            <a:ext cx="4367813" cy="1935331"/>
          </a:xfrm>
          <a:prstGeom prst="rect">
            <a:avLst/>
          </a:prstGeom>
        </p:spPr>
      </p:pic>
      <p:sp>
        <p:nvSpPr>
          <p:cNvPr id="6" name="CuadroTexto 5">
            <a:extLst>
              <a:ext uri="{FF2B5EF4-FFF2-40B4-BE49-F238E27FC236}">
                <a16:creationId xmlns:a16="http://schemas.microsoft.com/office/drawing/2014/main" id="{24D1AB93-D818-3BBD-F46C-A8E4FA4304AE}"/>
              </a:ext>
            </a:extLst>
          </p:cNvPr>
          <p:cNvSpPr txBox="1"/>
          <p:nvPr/>
        </p:nvSpPr>
        <p:spPr>
          <a:xfrm>
            <a:off x="1056324" y="4253013"/>
            <a:ext cx="6679474" cy="584775"/>
          </a:xfrm>
          <a:prstGeom prst="rect">
            <a:avLst/>
          </a:prstGeom>
          <a:noFill/>
        </p:spPr>
        <p:txBody>
          <a:bodyPr wrap="square" rtlCol="0">
            <a:spAutoFit/>
          </a:bodyPr>
          <a:lstStyle/>
          <a:p>
            <a:r>
              <a:rPr lang="en-GB" sz="3200" b="1" dirty="0" err="1">
                <a:solidFill>
                  <a:srgbClr val="EA4E46"/>
                </a:solidFill>
              </a:rPr>
              <a:t>Emprendimiento</a:t>
            </a:r>
            <a:endParaRPr lang="en-GB" sz="3200" dirty="0">
              <a:solidFill>
                <a:srgbClr val="EA4E46"/>
              </a:solidFill>
            </a:endParaRPr>
          </a:p>
        </p:txBody>
      </p:sp>
      <p:sp>
        <p:nvSpPr>
          <p:cNvPr id="8" name="CuadroTexto 7">
            <a:extLst>
              <a:ext uri="{FF2B5EF4-FFF2-40B4-BE49-F238E27FC236}">
                <a16:creationId xmlns:a16="http://schemas.microsoft.com/office/drawing/2014/main" id="{76511FC4-99E8-5FDC-25E3-0930F60300A2}"/>
              </a:ext>
            </a:extLst>
          </p:cNvPr>
          <p:cNvSpPr txBox="1"/>
          <p:nvPr/>
        </p:nvSpPr>
        <p:spPr>
          <a:xfrm>
            <a:off x="1056324" y="4995454"/>
            <a:ext cx="6094520" cy="369332"/>
          </a:xfrm>
          <a:prstGeom prst="rect">
            <a:avLst/>
          </a:prstGeom>
          <a:noFill/>
        </p:spPr>
        <p:txBody>
          <a:bodyPr wrap="square">
            <a:spAutoFit/>
          </a:bodyPr>
          <a:lstStyle/>
          <a:p>
            <a:r>
              <a:rPr lang="en-GB" b="1" dirty="0" err="1"/>
              <a:t>Desarrollado</a:t>
            </a:r>
            <a:r>
              <a:rPr lang="en-GB" b="1" dirty="0"/>
              <a:t> </a:t>
            </a:r>
            <a:r>
              <a:rPr lang="en-GB" b="1" dirty="0" err="1"/>
              <a:t>por</a:t>
            </a:r>
            <a:r>
              <a:rPr lang="en-GB" b="1" dirty="0"/>
              <a:t>:</a:t>
            </a:r>
            <a:r>
              <a:rPr lang="en-GB" dirty="0"/>
              <a:t> IDP</a:t>
            </a:r>
          </a:p>
        </p:txBody>
      </p:sp>
      <p:sp>
        <p:nvSpPr>
          <p:cNvPr id="9" name="Medio marco 8">
            <a:extLst>
              <a:ext uri="{FF2B5EF4-FFF2-40B4-BE49-F238E27FC236}">
                <a16:creationId xmlns:a16="http://schemas.microsoft.com/office/drawing/2014/main" id="{7E7B1CC3-4856-87EE-DB35-5BB408D9C833}"/>
              </a:ext>
            </a:extLst>
          </p:cNvPr>
          <p:cNvSpPr/>
          <p:nvPr/>
        </p:nvSpPr>
        <p:spPr>
          <a:xfrm>
            <a:off x="461521" y="486455"/>
            <a:ext cx="710332" cy="942850"/>
          </a:xfrm>
          <a:prstGeom prst="halfFrame">
            <a:avLst/>
          </a:prstGeom>
          <a:solidFill>
            <a:srgbClr val="EA4E46"/>
          </a:solidFill>
          <a:ln>
            <a:solidFill>
              <a:srgbClr val="EA4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0" name="Medio marco 9">
            <a:extLst>
              <a:ext uri="{FF2B5EF4-FFF2-40B4-BE49-F238E27FC236}">
                <a16:creationId xmlns:a16="http://schemas.microsoft.com/office/drawing/2014/main" id="{A9462FBD-9F54-4535-B29A-F526FFD614BA}"/>
              </a:ext>
            </a:extLst>
          </p:cNvPr>
          <p:cNvSpPr/>
          <p:nvPr/>
        </p:nvSpPr>
        <p:spPr>
          <a:xfrm rot="10800000">
            <a:off x="10780510" y="4995454"/>
            <a:ext cx="710332" cy="942850"/>
          </a:xfrm>
          <a:prstGeom prst="halfFrame">
            <a:avLst/>
          </a:prstGeom>
          <a:solidFill>
            <a:srgbClr val="EA4E46"/>
          </a:solidFill>
          <a:ln>
            <a:solidFill>
              <a:srgbClr val="EA4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Tree>
    <p:extLst>
      <p:ext uri="{BB962C8B-B14F-4D97-AF65-F5344CB8AC3E}">
        <p14:creationId xmlns:p14="http://schemas.microsoft.com/office/powerpoint/2010/main" val="392859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ángulo 3">
            <a:extLst>
              <a:ext uri="{FF2B5EF4-FFF2-40B4-BE49-F238E27FC236}">
                <a16:creationId xmlns:a16="http://schemas.microsoft.com/office/drawing/2014/main" id="{3C8080E5-A4E9-D862-5188-61F9F02B9A0C}"/>
              </a:ext>
            </a:extLst>
          </p:cNvPr>
          <p:cNvSpPr/>
          <p:nvPr/>
        </p:nvSpPr>
        <p:spPr>
          <a:xfrm>
            <a:off x="875909" y="1736562"/>
            <a:ext cx="10296916" cy="2308324"/>
          </a:xfrm>
          <a:prstGeom prst="rect">
            <a:avLst/>
          </a:prstGeom>
        </p:spPr>
        <p:txBody>
          <a:bodyPr wrap="square">
            <a:spAutoFit/>
          </a:bodyPr>
          <a:lstStyle/>
          <a:p>
            <a:pPr algn="just">
              <a:defRPr/>
            </a:pPr>
            <a:r>
              <a:rPr lang="es-ES" dirty="0">
                <a:ea typeface="Times New Roman" panose="02020603050405020304" pitchFamily="18" charset="0"/>
                <a:cs typeface="Calibri" panose="020F0502020204030204" pitchFamily="34" charset="0"/>
              </a:rPr>
              <a:t>El papel del emprendimiento en la mejora de la calidad de vida de las personas, incluidos los grupos desfavorecidos, se reconoce en el contexto de la Agenda 2030 para el Desarrollo Sostenible, ya que contribuye a crear infraestructuras resilientes, promover la industrialización inclusiva y sostenible y fomentar la innovación (es decir, los Objetivos de Desarrollo Social, ODS).</a:t>
            </a:r>
            <a:r>
              <a:rPr lang="en-GB" dirty="0">
                <a:ea typeface="Times New Roman" panose="02020603050405020304" pitchFamily="18" charset="0"/>
                <a:cs typeface="Calibri" panose="020F0502020204030204" pitchFamily="34" charset="0"/>
              </a:rPr>
              <a:t> </a:t>
            </a:r>
          </a:p>
          <a:p>
            <a:pPr algn="just">
              <a:defRPr/>
            </a:pPr>
            <a:endParaRPr lang="it-IT" dirty="0">
              <a:ea typeface="Arial MT"/>
              <a:cs typeface="Calibri" panose="020F0502020204030204" pitchFamily="34" charset="0"/>
            </a:endParaRPr>
          </a:p>
          <a:p>
            <a:pPr algn="just">
              <a:defRPr/>
            </a:pPr>
            <a:r>
              <a:rPr lang="es-ES" dirty="0"/>
              <a:t>Los ODS 4 y 8 están relacionados con el emprendimiento, concretamente la meta 4.4 y la meta 8.3. Cuando se combinan los tres niveles del modelo empresarial, revelan cómo una organización produce varios tipos de valor: económico, medioambiental y social.</a:t>
            </a:r>
            <a:r>
              <a:rPr lang="en-GB" altLang="es-ES" dirty="0">
                <a:latin typeface="Calibri" panose="020F0502020204030204" pitchFamily="34" charset="0"/>
                <a:cs typeface="Calibri" panose="020F0502020204030204" pitchFamily="34" charset="0"/>
              </a:rPr>
              <a:t> </a:t>
            </a:r>
          </a:p>
        </p:txBody>
      </p:sp>
      <p:sp>
        <p:nvSpPr>
          <p:cNvPr id="3" name="CuadroTexto 2">
            <a:extLst>
              <a:ext uri="{FF2B5EF4-FFF2-40B4-BE49-F238E27FC236}">
                <a16:creationId xmlns:a16="http://schemas.microsoft.com/office/drawing/2014/main" id="{2EDAF10E-ECEB-E652-DFDA-CA43D223D226}"/>
              </a:ext>
            </a:extLst>
          </p:cNvPr>
          <p:cNvSpPr txBox="1"/>
          <p:nvPr/>
        </p:nvSpPr>
        <p:spPr>
          <a:xfrm>
            <a:off x="875910" y="1111415"/>
            <a:ext cx="7693324" cy="461665"/>
          </a:xfrm>
          <a:prstGeom prst="rect">
            <a:avLst/>
          </a:prstGeom>
          <a:noFill/>
        </p:spPr>
        <p:txBody>
          <a:bodyPr wrap="square" rtlCol="0">
            <a:spAutoFit/>
          </a:bodyPr>
          <a:lstStyle/>
          <a:p>
            <a:r>
              <a:rPr lang="en-GB" sz="2400" dirty="0" err="1">
                <a:solidFill>
                  <a:srgbClr val="21B4A9"/>
                </a:solidFill>
              </a:rPr>
              <a:t>Sección</a:t>
            </a:r>
            <a:r>
              <a:rPr lang="en-GB" sz="2400" dirty="0">
                <a:solidFill>
                  <a:srgbClr val="21B4A9"/>
                </a:solidFill>
              </a:rPr>
              <a:t> 1.2: </a:t>
            </a:r>
            <a:r>
              <a:rPr lang="en-GB" sz="2400" dirty="0" err="1">
                <a:solidFill>
                  <a:srgbClr val="21B4A9"/>
                </a:solidFill>
              </a:rPr>
              <a:t>Nuevas</a:t>
            </a:r>
            <a:r>
              <a:rPr lang="en-GB" sz="2400" dirty="0">
                <a:solidFill>
                  <a:srgbClr val="21B4A9"/>
                </a:solidFill>
              </a:rPr>
              <a:t> </a:t>
            </a:r>
            <a:r>
              <a:rPr lang="en-GB" sz="2400" dirty="0" err="1">
                <a:solidFill>
                  <a:srgbClr val="21B4A9"/>
                </a:solidFill>
              </a:rPr>
              <a:t>economías</a:t>
            </a:r>
            <a:r>
              <a:rPr lang="en-GB" sz="2400" dirty="0">
                <a:solidFill>
                  <a:srgbClr val="21B4A9"/>
                </a:solidFill>
              </a:rPr>
              <a:t> y ODS</a:t>
            </a:r>
          </a:p>
        </p:txBody>
      </p:sp>
      <p:sp>
        <p:nvSpPr>
          <p:cNvPr id="13" name="TextBox 11">
            <a:extLst>
              <a:ext uri="{FF2B5EF4-FFF2-40B4-BE49-F238E27FC236}">
                <a16:creationId xmlns:a16="http://schemas.microsoft.com/office/drawing/2014/main" id="{1247E9C8-B47A-B94A-9BEA-1CF8DDEABCC2}"/>
              </a:ext>
            </a:extLst>
          </p:cNvPr>
          <p:cNvSpPr txBox="1"/>
          <p:nvPr/>
        </p:nvSpPr>
        <p:spPr>
          <a:xfrm>
            <a:off x="762528" y="579940"/>
            <a:ext cx="9774043" cy="523220"/>
          </a:xfrm>
          <a:prstGeom prst="rect">
            <a:avLst/>
          </a:prstGeom>
          <a:noFill/>
        </p:spPr>
        <p:txBody>
          <a:bodyPr wrap="square" rtlCol="0">
            <a:spAutoFit/>
          </a:bodyPr>
          <a:lstStyle/>
          <a:p>
            <a:r>
              <a:rPr lang="en-US" sz="2800" b="1" dirty="0">
                <a:solidFill>
                  <a:srgbClr val="FAB632"/>
                </a:solidFill>
                <a:ea typeface="Nunito Bold" charset="0"/>
                <a:cs typeface="Arima Madurai Semi" pitchFamily="2" charset="77"/>
              </a:rPr>
              <a:t>Unidad 1: </a:t>
            </a:r>
            <a:r>
              <a:rPr lang="es-ES" sz="2800" b="1" dirty="0">
                <a:solidFill>
                  <a:srgbClr val="FAB632"/>
                </a:solidFill>
                <a:ea typeface="Nunito Bold" charset="0"/>
                <a:cs typeface="Arima Madurai Semi" pitchFamily="2" charset="77"/>
              </a:rPr>
              <a:t>Definición de la idea y diseño del modelo de negocio</a:t>
            </a:r>
            <a:endParaRPr lang="en-US" sz="2800" b="1" dirty="0">
              <a:solidFill>
                <a:srgbClr val="FAB632"/>
              </a:solidFill>
              <a:ea typeface="Nunito Bold" charset="0"/>
              <a:cs typeface="Arima Madurai Semi" pitchFamily="2" charset="77"/>
            </a:endParaRPr>
          </a:p>
        </p:txBody>
      </p:sp>
      <p:grpSp>
        <p:nvGrpSpPr>
          <p:cNvPr id="2" name="Gruppo 1"/>
          <p:cNvGrpSpPr/>
          <p:nvPr/>
        </p:nvGrpSpPr>
        <p:grpSpPr>
          <a:xfrm>
            <a:off x="4149476" y="4064000"/>
            <a:ext cx="3893048" cy="2590800"/>
            <a:chOff x="4306072" y="4126382"/>
            <a:chExt cx="3254737" cy="2304898"/>
          </a:xfrm>
        </p:grpSpPr>
        <p:pic>
          <p:nvPicPr>
            <p:cNvPr id="9" name="Immagine 8">
              <a:extLst>
                <a:ext uri="{FF2B5EF4-FFF2-40B4-BE49-F238E27FC236}">
                  <a16:creationId xmlns:a16="http://schemas.microsoft.com/office/drawing/2014/main" id="{1E069B23-8E40-1A47-B57F-D45DD52F401E}"/>
                </a:ext>
              </a:extLst>
            </p:cNvPr>
            <p:cNvPicPr>
              <a:picLocks noChangeAspect="1"/>
            </p:cNvPicPr>
            <p:nvPr/>
          </p:nvPicPr>
          <p:blipFill>
            <a:blip r:embed="rId2"/>
            <a:stretch>
              <a:fillRect/>
            </a:stretch>
          </p:blipFill>
          <p:spPr>
            <a:xfrm>
              <a:off x="4306072" y="4126382"/>
              <a:ext cx="1385296" cy="2304898"/>
            </a:xfrm>
            <a:prstGeom prst="rect">
              <a:avLst/>
            </a:prstGeom>
          </p:spPr>
        </p:pic>
        <p:pic>
          <p:nvPicPr>
            <p:cNvPr id="10" name="Immagine 9">
              <a:extLst>
                <a:ext uri="{FF2B5EF4-FFF2-40B4-BE49-F238E27FC236}">
                  <a16:creationId xmlns:a16="http://schemas.microsoft.com/office/drawing/2014/main" id="{B5993D51-8266-7D46-8DE2-58EF38A5D3F9}"/>
                </a:ext>
              </a:extLst>
            </p:cNvPr>
            <p:cNvPicPr>
              <a:picLocks noChangeAspect="1"/>
            </p:cNvPicPr>
            <p:nvPr/>
          </p:nvPicPr>
          <p:blipFill>
            <a:blip r:embed="rId3"/>
            <a:stretch>
              <a:fillRect/>
            </a:stretch>
          </p:blipFill>
          <p:spPr>
            <a:xfrm>
              <a:off x="6175512" y="4143544"/>
              <a:ext cx="1385297" cy="2270575"/>
            </a:xfrm>
            <a:prstGeom prst="rect">
              <a:avLst/>
            </a:prstGeom>
          </p:spPr>
        </p:pic>
      </p:grpSp>
    </p:spTree>
    <p:extLst>
      <p:ext uri="{BB962C8B-B14F-4D97-AF65-F5344CB8AC3E}">
        <p14:creationId xmlns:p14="http://schemas.microsoft.com/office/powerpoint/2010/main" val="2326561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EDAF10E-ECEB-E652-DFDA-CA43D223D226}"/>
              </a:ext>
            </a:extLst>
          </p:cNvPr>
          <p:cNvSpPr txBox="1"/>
          <p:nvPr/>
        </p:nvSpPr>
        <p:spPr>
          <a:xfrm>
            <a:off x="875910" y="1111415"/>
            <a:ext cx="7693324" cy="461665"/>
          </a:xfrm>
          <a:prstGeom prst="rect">
            <a:avLst/>
          </a:prstGeom>
          <a:noFill/>
        </p:spPr>
        <p:txBody>
          <a:bodyPr wrap="square" rtlCol="0">
            <a:spAutoFit/>
          </a:bodyPr>
          <a:lstStyle/>
          <a:p>
            <a:r>
              <a:rPr lang="en-GB" sz="2400" dirty="0" err="1">
                <a:solidFill>
                  <a:srgbClr val="21B4A9"/>
                </a:solidFill>
              </a:rPr>
              <a:t>Sección</a:t>
            </a:r>
            <a:r>
              <a:rPr lang="en-GB" sz="2400" dirty="0">
                <a:solidFill>
                  <a:srgbClr val="21B4A9"/>
                </a:solidFill>
              </a:rPr>
              <a:t> 1.3: </a:t>
            </a:r>
            <a:r>
              <a:rPr lang="en-GB" sz="2400" dirty="0" err="1">
                <a:solidFill>
                  <a:srgbClr val="21B4A9"/>
                </a:solidFill>
              </a:rPr>
              <a:t>Emprendimiento</a:t>
            </a:r>
            <a:r>
              <a:rPr lang="en-GB" sz="2400" dirty="0">
                <a:solidFill>
                  <a:srgbClr val="21B4A9"/>
                </a:solidFill>
              </a:rPr>
              <a:t> social</a:t>
            </a:r>
          </a:p>
        </p:txBody>
      </p:sp>
      <p:sp>
        <p:nvSpPr>
          <p:cNvPr id="13" name="TextBox 11">
            <a:extLst>
              <a:ext uri="{FF2B5EF4-FFF2-40B4-BE49-F238E27FC236}">
                <a16:creationId xmlns:a16="http://schemas.microsoft.com/office/drawing/2014/main" id="{1247E9C8-B47A-B94A-9BEA-1CF8DDEABCC2}"/>
              </a:ext>
            </a:extLst>
          </p:cNvPr>
          <p:cNvSpPr txBox="1"/>
          <p:nvPr/>
        </p:nvSpPr>
        <p:spPr>
          <a:xfrm>
            <a:off x="762529" y="579940"/>
            <a:ext cx="10410296" cy="523220"/>
          </a:xfrm>
          <a:prstGeom prst="rect">
            <a:avLst/>
          </a:prstGeom>
          <a:noFill/>
        </p:spPr>
        <p:txBody>
          <a:bodyPr wrap="square" rtlCol="0">
            <a:spAutoFit/>
          </a:bodyPr>
          <a:lstStyle/>
          <a:p>
            <a:r>
              <a:rPr lang="en-US" sz="2800" b="1" dirty="0">
                <a:solidFill>
                  <a:srgbClr val="FAB632"/>
                </a:solidFill>
                <a:ea typeface="Nunito Bold" charset="0"/>
                <a:cs typeface="Arima Madurai Semi" pitchFamily="2" charset="77"/>
              </a:rPr>
              <a:t>Unidad 1: </a:t>
            </a:r>
            <a:r>
              <a:rPr lang="es-ES" sz="2800" b="1" dirty="0">
                <a:solidFill>
                  <a:srgbClr val="FAB632"/>
                </a:solidFill>
                <a:ea typeface="Nunito Bold" charset="0"/>
                <a:cs typeface="Arima Madurai Semi" pitchFamily="2" charset="77"/>
              </a:rPr>
              <a:t>Definición de la idea y diseño del modelo de negocio</a:t>
            </a:r>
            <a:endParaRPr lang="en-US" sz="2800" b="1" dirty="0">
              <a:solidFill>
                <a:srgbClr val="FAB632"/>
              </a:solidFill>
              <a:ea typeface="Nunito Bold" charset="0"/>
              <a:cs typeface="Arima Madurai Semi" pitchFamily="2" charset="77"/>
            </a:endParaRPr>
          </a:p>
        </p:txBody>
      </p:sp>
      <p:sp>
        <p:nvSpPr>
          <p:cNvPr id="6" name="Rectángulo 3">
            <a:extLst>
              <a:ext uri="{FF2B5EF4-FFF2-40B4-BE49-F238E27FC236}">
                <a16:creationId xmlns:a16="http://schemas.microsoft.com/office/drawing/2014/main" id="{3C8080E5-A4E9-D862-5188-61F9F02B9A0C}"/>
              </a:ext>
            </a:extLst>
          </p:cNvPr>
          <p:cNvSpPr/>
          <p:nvPr/>
        </p:nvSpPr>
        <p:spPr>
          <a:xfrm>
            <a:off x="875909" y="1736562"/>
            <a:ext cx="10296916" cy="1477328"/>
          </a:xfrm>
          <a:prstGeom prst="rect">
            <a:avLst/>
          </a:prstGeom>
        </p:spPr>
        <p:txBody>
          <a:bodyPr wrap="square">
            <a:spAutoFit/>
          </a:bodyPr>
          <a:lstStyle/>
          <a:p>
            <a:pPr algn="just">
              <a:defRPr/>
            </a:pPr>
            <a:r>
              <a:rPr lang="es-ES" dirty="0">
                <a:ea typeface="Times New Roman" panose="02020603050405020304" pitchFamily="18" charset="0"/>
                <a:cs typeface="Calibri" panose="020F0502020204030204" pitchFamily="34" charset="0"/>
              </a:rPr>
              <a:t>El emprendimiento social mezcla preocupaciones comerciales y sociales en un esfuerzo por mejorar la vida de las personas. Aparte de las motivaciones humanitarias, una razón concebible para tal cambio es que, a medida que la sociedad avance, las empresas serán más rentables. </a:t>
            </a:r>
          </a:p>
          <a:p>
            <a:pPr algn="just">
              <a:defRPr/>
            </a:pPr>
            <a:endParaRPr lang="es-ES" dirty="0">
              <a:ea typeface="Times New Roman" panose="02020603050405020304" pitchFamily="18" charset="0"/>
              <a:cs typeface="Calibri" panose="020F0502020204030204" pitchFamily="34" charset="0"/>
            </a:endParaRPr>
          </a:p>
          <a:p>
            <a:pPr algn="just">
              <a:defRPr/>
            </a:pPr>
            <a:r>
              <a:rPr lang="es-ES" dirty="0">
                <a:ea typeface="Times New Roman" panose="02020603050405020304" pitchFamily="18" charset="0"/>
                <a:cs typeface="Calibri" panose="020F0502020204030204" pitchFamily="34" charset="0"/>
              </a:rPr>
              <a:t>Hay varias variedades de emprendimiento social, entre ellas:</a:t>
            </a:r>
            <a:r>
              <a:rPr lang="en-US" dirty="0">
                <a:ea typeface="Times New Roman" panose="02020603050405020304" pitchFamily="18" charset="0"/>
                <a:cs typeface="Calibri" panose="020F0502020204030204" pitchFamily="34" charset="0"/>
              </a:rPr>
              <a:t> </a:t>
            </a:r>
            <a:endParaRPr lang="en-GB" dirty="0">
              <a:ea typeface="Times New Roman" panose="02020603050405020304" pitchFamily="18" charset="0"/>
              <a:cs typeface="Calibri" panose="020F0502020204030204" pitchFamily="34" charset="0"/>
            </a:endParaRPr>
          </a:p>
        </p:txBody>
      </p:sp>
      <p:sp>
        <p:nvSpPr>
          <p:cNvPr id="7" name="TextBox 59">
            <a:extLst>
              <a:ext uri="{FF2B5EF4-FFF2-40B4-BE49-F238E27FC236}">
                <a16:creationId xmlns:a16="http://schemas.microsoft.com/office/drawing/2014/main" id="{9F684A7D-2502-889D-AD01-A82D5FD65C00}"/>
              </a:ext>
            </a:extLst>
          </p:cNvPr>
          <p:cNvSpPr txBox="1"/>
          <p:nvPr/>
        </p:nvSpPr>
        <p:spPr>
          <a:xfrm>
            <a:off x="4629549" y="5937771"/>
            <a:ext cx="6858924" cy="584775"/>
          </a:xfrm>
          <a:prstGeom prst="rect">
            <a:avLst/>
          </a:prstGeom>
          <a:noFill/>
          <a:ln>
            <a:solidFill>
              <a:schemeClr val="accent1"/>
            </a:solidFill>
          </a:ln>
        </p:spPr>
        <p:txBody>
          <a:bodyPr wrap="square" rtlCol="0">
            <a:spAutoFit/>
          </a:bodyPr>
          <a:lstStyle/>
          <a:p>
            <a:pPr algn="just"/>
            <a:r>
              <a:rPr lang="es-ES" sz="1600" dirty="0">
                <a:ea typeface="Lato Light" panose="020F0502020204030203" pitchFamily="34" charset="0"/>
                <a:cs typeface="Abhaya Libre" panose="02000603000000000000" pitchFamily="2" charset="77"/>
              </a:rPr>
              <a:t>Estos emprendedores sociales reinvierten el 100% de sus beneficios para dar continuidad y refinanciar proyectos en marcha / futuros.</a:t>
            </a:r>
            <a:endParaRPr lang="en-US" sz="1600" dirty="0">
              <a:ea typeface="Lato Light" panose="020F0502020204030203" pitchFamily="34" charset="0"/>
              <a:cs typeface="Abhaya Libre" panose="02000603000000000000" pitchFamily="2" charset="77"/>
            </a:endParaRPr>
          </a:p>
        </p:txBody>
      </p:sp>
      <p:sp>
        <p:nvSpPr>
          <p:cNvPr id="8" name="TextBox 60">
            <a:extLst>
              <a:ext uri="{FF2B5EF4-FFF2-40B4-BE49-F238E27FC236}">
                <a16:creationId xmlns:a16="http://schemas.microsoft.com/office/drawing/2014/main" id="{321F419F-17B4-A81A-788E-49342022417C}"/>
              </a:ext>
            </a:extLst>
          </p:cNvPr>
          <p:cNvSpPr txBox="1"/>
          <p:nvPr/>
        </p:nvSpPr>
        <p:spPr>
          <a:xfrm>
            <a:off x="4649212" y="3339751"/>
            <a:ext cx="6829430" cy="584775"/>
          </a:xfrm>
          <a:prstGeom prst="rect">
            <a:avLst/>
          </a:prstGeom>
          <a:noFill/>
          <a:ln>
            <a:solidFill>
              <a:schemeClr val="accent1"/>
            </a:solidFill>
          </a:ln>
        </p:spPr>
        <p:txBody>
          <a:bodyPr wrap="square" rtlCol="0">
            <a:spAutoFit/>
          </a:bodyPr>
          <a:lstStyle/>
          <a:p>
            <a:pPr algn="just"/>
            <a:r>
              <a:rPr lang="es-ES" sz="1600" dirty="0">
                <a:ea typeface="Lato Light" panose="020F0502020204030203" pitchFamily="34" charset="0"/>
                <a:cs typeface="Abhaya Libre" panose="02000603000000000000" pitchFamily="2" charset="77"/>
              </a:rPr>
              <a:t>Operan en zonas geográficas y comunidades específicas para una amplia gama de causas. Son los que efectúan cambios inmediatos y aspiran a más.</a:t>
            </a:r>
            <a:endParaRPr lang="en-GB" sz="1600" dirty="0">
              <a:ea typeface="Lato Light" panose="020F0502020204030203" pitchFamily="34" charset="0"/>
              <a:cs typeface="Abhaya Libre" panose="02000603000000000000" pitchFamily="2" charset="77"/>
            </a:endParaRPr>
          </a:p>
        </p:txBody>
      </p:sp>
      <p:sp>
        <p:nvSpPr>
          <p:cNvPr id="9" name="TextBox 59">
            <a:extLst>
              <a:ext uri="{FF2B5EF4-FFF2-40B4-BE49-F238E27FC236}">
                <a16:creationId xmlns:a16="http://schemas.microsoft.com/office/drawing/2014/main" id="{4F0CB8F7-6904-7B27-42F0-BE74C5AF6A24}"/>
              </a:ext>
            </a:extLst>
          </p:cNvPr>
          <p:cNvSpPr txBox="1"/>
          <p:nvPr/>
        </p:nvSpPr>
        <p:spPr>
          <a:xfrm>
            <a:off x="4649212" y="4205758"/>
            <a:ext cx="6829430" cy="584775"/>
          </a:xfrm>
          <a:prstGeom prst="rect">
            <a:avLst/>
          </a:prstGeom>
          <a:noFill/>
          <a:ln>
            <a:solidFill>
              <a:schemeClr val="accent1"/>
            </a:solidFill>
          </a:ln>
        </p:spPr>
        <p:txBody>
          <a:bodyPr wrap="square" rtlCol="0">
            <a:spAutoFit/>
          </a:bodyPr>
          <a:lstStyle/>
          <a:p>
            <a:pPr algn="just"/>
            <a:r>
              <a:rPr lang="es-ES" sz="1600" dirty="0">
                <a:ea typeface="Lato Light" panose="020F0502020204030203" pitchFamily="34" charset="0"/>
                <a:cs typeface="Abhaya Libre" panose="02000603000000000000" pitchFamily="2" charset="77"/>
              </a:rPr>
              <a:t>Se centran en crear una empresa que pueda resolver un problema que las administraciones públicas y otras empresas no pueden resolver.</a:t>
            </a:r>
            <a:endParaRPr lang="en-US" sz="1600" dirty="0">
              <a:ea typeface="Lato Light" panose="020F0502020204030203" pitchFamily="34" charset="0"/>
              <a:cs typeface="Abhaya Libre" panose="02000603000000000000" pitchFamily="2" charset="77"/>
            </a:endParaRPr>
          </a:p>
        </p:txBody>
      </p:sp>
      <p:sp>
        <p:nvSpPr>
          <p:cNvPr id="10" name="TextBox 59">
            <a:extLst>
              <a:ext uri="{FF2B5EF4-FFF2-40B4-BE49-F238E27FC236}">
                <a16:creationId xmlns:a16="http://schemas.microsoft.com/office/drawing/2014/main" id="{7CED6AEE-1E23-0C4B-58E9-5C8E82CB90C4}"/>
              </a:ext>
            </a:extLst>
          </p:cNvPr>
          <p:cNvSpPr txBox="1"/>
          <p:nvPr/>
        </p:nvSpPr>
        <p:spPr>
          <a:xfrm>
            <a:off x="4629549" y="5071764"/>
            <a:ext cx="6858924" cy="830997"/>
          </a:xfrm>
          <a:prstGeom prst="rect">
            <a:avLst/>
          </a:prstGeom>
          <a:noFill/>
          <a:ln>
            <a:solidFill>
              <a:schemeClr val="accent1"/>
            </a:solidFill>
          </a:ln>
        </p:spPr>
        <p:txBody>
          <a:bodyPr wrap="square" rtlCol="0">
            <a:spAutoFit/>
          </a:bodyPr>
          <a:lstStyle/>
          <a:p>
            <a:pPr algn="just"/>
            <a:r>
              <a:rPr lang="es-ES" sz="1600" dirty="0">
                <a:ea typeface="Lato Light" panose="020F0502020204030203" pitchFamily="34" charset="0"/>
                <a:cs typeface="Abhaya Libre" panose="02000603000000000000" pitchFamily="2" charset="77"/>
              </a:rPr>
              <a:t>Los emprendedores sociales globales piensan a mayor escala y se centran en transformaciones globales. Dan prioridad a la responsabilidad social por encima de las ganancias.</a:t>
            </a:r>
            <a:r>
              <a:rPr lang="en-US" sz="1600" dirty="0">
                <a:ea typeface="Lato Light" panose="020F0502020204030203" pitchFamily="34" charset="0"/>
                <a:cs typeface="Abhaya Libre" panose="02000603000000000000" pitchFamily="2" charset="77"/>
              </a:rPr>
              <a:t> </a:t>
            </a:r>
          </a:p>
        </p:txBody>
      </p:sp>
      <p:sp>
        <p:nvSpPr>
          <p:cNvPr id="16" name="Rectángulo redondeado 2">
            <a:extLst>
              <a:ext uri="{FF2B5EF4-FFF2-40B4-BE49-F238E27FC236}">
                <a16:creationId xmlns:a16="http://schemas.microsoft.com/office/drawing/2014/main" id="{FD367A6C-EBA9-79A8-7837-B419AB6D5FF0}"/>
              </a:ext>
            </a:extLst>
          </p:cNvPr>
          <p:cNvSpPr/>
          <p:nvPr/>
        </p:nvSpPr>
        <p:spPr>
          <a:xfrm>
            <a:off x="713359" y="3421123"/>
            <a:ext cx="3222494" cy="422030"/>
          </a:xfrm>
          <a:prstGeom prst="roundRect">
            <a:avLst/>
          </a:prstGeom>
          <a:solidFill>
            <a:schemeClr val="accent5">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500" dirty="0"/>
              <a:t>Emprendedor social comunitario</a:t>
            </a:r>
          </a:p>
        </p:txBody>
      </p:sp>
      <p:sp>
        <p:nvSpPr>
          <p:cNvPr id="17" name="Rectángulo redondeado 2">
            <a:extLst>
              <a:ext uri="{FF2B5EF4-FFF2-40B4-BE49-F238E27FC236}">
                <a16:creationId xmlns:a16="http://schemas.microsoft.com/office/drawing/2014/main" id="{1A53E313-0DC3-5B6E-338C-9BF294AE31D4}"/>
              </a:ext>
            </a:extLst>
          </p:cNvPr>
          <p:cNvSpPr/>
          <p:nvPr/>
        </p:nvSpPr>
        <p:spPr>
          <a:xfrm>
            <a:off x="703527" y="5937771"/>
            <a:ext cx="3348356" cy="422030"/>
          </a:xfrm>
          <a:prstGeom prst="roundRect">
            <a:avLst/>
          </a:prstGeom>
          <a:solidFill>
            <a:schemeClr val="accent5">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500" dirty="0"/>
              <a:t>Emprendedor social sin ánimo de lucro</a:t>
            </a:r>
            <a:endParaRPr lang="en-GB" sz="1500" dirty="0"/>
          </a:p>
        </p:txBody>
      </p:sp>
      <p:sp>
        <p:nvSpPr>
          <p:cNvPr id="18" name="Rectángulo redondeado 2">
            <a:extLst>
              <a:ext uri="{FF2B5EF4-FFF2-40B4-BE49-F238E27FC236}">
                <a16:creationId xmlns:a16="http://schemas.microsoft.com/office/drawing/2014/main" id="{9B376885-B5A0-0D84-31FF-068CA7DB7104}"/>
              </a:ext>
            </a:extLst>
          </p:cNvPr>
          <p:cNvSpPr/>
          <p:nvPr/>
        </p:nvSpPr>
        <p:spPr>
          <a:xfrm>
            <a:off x="713359" y="4274067"/>
            <a:ext cx="3222494" cy="422030"/>
          </a:xfrm>
          <a:prstGeom prst="roundRect">
            <a:avLst/>
          </a:prstGeom>
          <a:solidFill>
            <a:schemeClr val="accent5">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500" dirty="0"/>
              <a:t>Emprendedor social transformador</a:t>
            </a:r>
          </a:p>
        </p:txBody>
      </p:sp>
      <p:sp>
        <p:nvSpPr>
          <p:cNvPr id="19" name="Rectángulo redondeado 2">
            <a:extLst>
              <a:ext uri="{FF2B5EF4-FFF2-40B4-BE49-F238E27FC236}">
                <a16:creationId xmlns:a16="http://schemas.microsoft.com/office/drawing/2014/main" id="{7AA4056B-DE9C-25A0-B7EA-7CC004411C2D}"/>
              </a:ext>
            </a:extLst>
          </p:cNvPr>
          <p:cNvSpPr/>
          <p:nvPr/>
        </p:nvSpPr>
        <p:spPr>
          <a:xfrm>
            <a:off x="703527" y="5105919"/>
            <a:ext cx="3222495" cy="422030"/>
          </a:xfrm>
          <a:prstGeom prst="roundRect">
            <a:avLst/>
          </a:prstGeom>
          <a:solidFill>
            <a:schemeClr val="accent5">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dirty="0"/>
              <a:t>Emprendedor social global</a:t>
            </a:r>
          </a:p>
        </p:txBody>
      </p:sp>
    </p:spTree>
    <p:extLst>
      <p:ext uri="{BB962C8B-B14F-4D97-AF65-F5344CB8AC3E}">
        <p14:creationId xmlns:p14="http://schemas.microsoft.com/office/powerpoint/2010/main" val="2456673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EDAF10E-ECEB-E652-DFDA-CA43D223D226}"/>
              </a:ext>
            </a:extLst>
          </p:cNvPr>
          <p:cNvSpPr txBox="1"/>
          <p:nvPr/>
        </p:nvSpPr>
        <p:spPr>
          <a:xfrm>
            <a:off x="875910" y="1111415"/>
            <a:ext cx="7693324" cy="461665"/>
          </a:xfrm>
          <a:prstGeom prst="rect">
            <a:avLst/>
          </a:prstGeom>
          <a:noFill/>
        </p:spPr>
        <p:txBody>
          <a:bodyPr wrap="square" rtlCol="0">
            <a:spAutoFit/>
          </a:bodyPr>
          <a:lstStyle/>
          <a:p>
            <a:r>
              <a:rPr lang="en-GB" sz="2400" dirty="0" err="1">
                <a:solidFill>
                  <a:srgbClr val="21B4A9"/>
                </a:solidFill>
              </a:rPr>
              <a:t>Sección</a:t>
            </a:r>
            <a:r>
              <a:rPr lang="en-GB" sz="2400" dirty="0">
                <a:solidFill>
                  <a:srgbClr val="21B4A9"/>
                </a:solidFill>
              </a:rPr>
              <a:t> 1.3: </a:t>
            </a:r>
            <a:r>
              <a:rPr lang="en-GB" sz="2400" dirty="0" err="1">
                <a:solidFill>
                  <a:srgbClr val="21B4A9"/>
                </a:solidFill>
              </a:rPr>
              <a:t>Emprendimiento</a:t>
            </a:r>
            <a:r>
              <a:rPr lang="en-GB" sz="2400" dirty="0">
                <a:solidFill>
                  <a:srgbClr val="21B4A9"/>
                </a:solidFill>
              </a:rPr>
              <a:t> social</a:t>
            </a:r>
          </a:p>
        </p:txBody>
      </p:sp>
      <p:sp>
        <p:nvSpPr>
          <p:cNvPr id="13" name="TextBox 11">
            <a:extLst>
              <a:ext uri="{FF2B5EF4-FFF2-40B4-BE49-F238E27FC236}">
                <a16:creationId xmlns:a16="http://schemas.microsoft.com/office/drawing/2014/main" id="{1247E9C8-B47A-B94A-9BEA-1CF8DDEABCC2}"/>
              </a:ext>
            </a:extLst>
          </p:cNvPr>
          <p:cNvSpPr txBox="1"/>
          <p:nvPr/>
        </p:nvSpPr>
        <p:spPr>
          <a:xfrm>
            <a:off x="762528" y="579940"/>
            <a:ext cx="10553561" cy="523220"/>
          </a:xfrm>
          <a:prstGeom prst="rect">
            <a:avLst/>
          </a:prstGeom>
          <a:noFill/>
        </p:spPr>
        <p:txBody>
          <a:bodyPr wrap="square" rtlCol="0">
            <a:spAutoFit/>
          </a:bodyPr>
          <a:lstStyle/>
          <a:p>
            <a:r>
              <a:rPr lang="en-US" sz="2800" b="1" dirty="0">
                <a:solidFill>
                  <a:srgbClr val="FAB632"/>
                </a:solidFill>
                <a:ea typeface="Nunito Bold" charset="0"/>
                <a:cs typeface="Arima Madurai Semi" pitchFamily="2" charset="77"/>
              </a:rPr>
              <a:t>Unidad 1: </a:t>
            </a:r>
            <a:r>
              <a:rPr lang="es-ES" sz="2800" b="1" dirty="0">
                <a:solidFill>
                  <a:srgbClr val="FAB632"/>
                </a:solidFill>
                <a:ea typeface="Nunito Bold" charset="0"/>
                <a:cs typeface="Arima Madurai Semi" pitchFamily="2" charset="77"/>
              </a:rPr>
              <a:t>Definición de la idea y diseño del modelo de negocio</a:t>
            </a:r>
            <a:endParaRPr lang="en-US" sz="2800" b="1" dirty="0">
              <a:solidFill>
                <a:srgbClr val="FAB632"/>
              </a:solidFill>
              <a:ea typeface="Nunito Bold" charset="0"/>
              <a:cs typeface="Arima Madurai Semi" pitchFamily="2" charset="77"/>
            </a:endParaRPr>
          </a:p>
        </p:txBody>
      </p:sp>
      <p:sp>
        <p:nvSpPr>
          <p:cNvPr id="6" name="Rectángulo 3">
            <a:extLst>
              <a:ext uri="{FF2B5EF4-FFF2-40B4-BE49-F238E27FC236}">
                <a16:creationId xmlns:a16="http://schemas.microsoft.com/office/drawing/2014/main" id="{3C8080E5-A4E9-D862-5188-61F9F02B9A0C}"/>
              </a:ext>
            </a:extLst>
          </p:cNvPr>
          <p:cNvSpPr/>
          <p:nvPr/>
        </p:nvSpPr>
        <p:spPr>
          <a:xfrm>
            <a:off x="875909" y="1736562"/>
            <a:ext cx="10296916" cy="1200329"/>
          </a:xfrm>
          <a:prstGeom prst="rect">
            <a:avLst/>
          </a:prstGeom>
        </p:spPr>
        <p:txBody>
          <a:bodyPr wrap="square">
            <a:spAutoFit/>
          </a:bodyPr>
          <a:lstStyle/>
          <a:p>
            <a:pPr algn="just">
              <a:defRPr/>
            </a:pPr>
            <a:r>
              <a:rPr lang="es-ES" dirty="0">
                <a:ea typeface="Times New Roman" panose="02020603050405020304" pitchFamily="18" charset="0"/>
                <a:cs typeface="Calibri" panose="020F0502020204030204" pitchFamily="34" charset="0"/>
              </a:rPr>
              <a:t>Un análisis PESTEL es un marco estratégico que suele utilizarse para examinar el entorno empresarial de una compañía</a:t>
            </a:r>
            <a:r>
              <a:rPr lang="en-GB" dirty="0">
                <a:ea typeface="Times New Roman" panose="02020603050405020304" pitchFamily="18" charset="0"/>
                <a:cs typeface="Calibri" panose="020F0502020204030204" pitchFamily="34" charset="0"/>
              </a:rPr>
              <a:t>. </a:t>
            </a:r>
          </a:p>
          <a:p>
            <a:pPr algn="just">
              <a:defRPr/>
            </a:pPr>
            <a:endParaRPr lang="en-GB" dirty="0">
              <a:ea typeface="Times New Roman" panose="02020603050405020304" pitchFamily="18" charset="0"/>
              <a:cs typeface="Calibri" panose="020F0502020204030204" pitchFamily="34" charset="0"/>
            </a:endParaRPr>
          </a:p>
          <a:p>
            <a:pPr algn="just">
              <a:defRPr/>
            </a:pPr>
            <a:r>
              <a:rPr lang="es-ES" dirty="0">
                <a:ea typeface="Times New Roman" panose="02020603050405020304" pitchFamily="18" charset="0"/>
                <a:cs typeface="Calibri" panose="020F0502020204030204" pitchFamily="34" charset="0"/>
              </a:rPr>
              <a:t>PESTEL son las siglas de: </a:t>
            </a:r>
            <a:r>
              <a:rPr lang="en-GB" dirty="0">
                <a:ea typeface="Times New Roman" panose="02020603050405020304" pitchFamily="18" charset="0"/>
                <a:cs typeface="Calibri" panose="020F0502020204030204" pitchFamily="34" charset="0"/>
              </a:rPr>
              <a:t> </a:t>
            </a:r>
          </a:p>
        </p:txBody>
      </p:sp>
      <p:pic>
        <p:nvPicPr>
          <p:cNvPr id="2" name="Immagine 1"/>
          <p:cNvPicPr>
            <a:picLocks noChangeAspect="1"/>
          </p:cNvPicPr>
          <p:nvPr/>
        </p:nvPicPr>
        <p:blipFill>
          <a:blip r:embed="rId2"/>
          <a:stretch>
            <a:fillRect/>
          </a:stretch>
        </p:blipFill>
        <p:spPr>
          <a:xfrm>
            <a:off x="435955" y="2946717"/>
            <a:ext cx="1105927" cy="1826455"/>
          </a:xfrm>
          <a:prstGeom prst="rect">
            <a:avLst/>
          </a:prstGeom>
        </p:spPr>
      </p:pic>
      <p:pic>
        <p:nvPicPr>
          <p:cNvPr id="4" name="Immagine 3"/>
          <p:cNvPicPr>
            <a:picLocks noChangeAspect="1"/>
          </p:cNvPicPr>
          <p:nvPr/>
        </p:nvPicPr>
        <p:blipFill>
          <a:blip r:embed="rId3"/>
          <a:stretch>
            <a:fillRect/>
          </a:stretch>
        </p:blipFill>
        <p:spPr>
          <a:xfrm>
            <a:off x="1977837" y="3418840"/>
            <a:ext cx="1634576" cy="1212092"/>
          </a:xfrm>
          <a:prstGeom prst="rect">
            <a:avLst/>
          </a:prstGeom>
        </p:spPr>
      </p:pic>
      <p:pic>
        <p:nvPicPr>
          <p:cNvPr id="5" name="Immagine 4"/>
          <p:cNvPicPr>
            <a:picLocks noChangeAspect="1"/>
          </p:cNvPicPr>
          <p:nvPr/>
        </p:nvPicPr>
        <p:blipFill>
          <a:blip r:embed="rId4"/>
          <a:stretch>
            <a:fillRect/>
          </a:stretch>
        </p:blipFill>
        <p:spPr>
          <a:xfrm>
            <a:off x="4108167" y="3418840"/>
            <a:ext cx="1457644" cy="1457644"/>
          </a:xfrm>
          <a:prstGeom prst="rect">
            <a:avLst/>
          </a:prstGeom>
        </p:spPr>
      </p:pic>
      <p:pic>
        <p:nvPicPr>
          <p:cNvPr id="11" name="Immagine 10"/>
          <p:cNvPicPr>
            <a:picLocks noChangeAspect="1"/>
          </p:cNvPicPr>
          <p:nvPr/>
        </p:nvPicPr>
        <p:blipFill>
          <a:blip r:embed="rId5"/>
          <a:stretch>
            <a:fillRect/>
          </a:stretch>
        </p:blipFill>
        <p:spPr>
          <a:xfrm>
            <a:off x="6178698" y="3099972"/>
            <a:ext cx="1856422" cy="1673200"/>
          </a:xfrm>
          <a:prstGeom prst="rect">
            <a:avLst/>
          </a:prstGeom>
        </p:spPr>
      </p:pic>
      <p:pic>
        <p:nvPicPr>
          <p:cNvPr id="12" name="Immagine 11"/>
          <p:cNvPicPr>
            <a:picLocks noChangeAspect="1"/>
          </p:cNvPicPr>
          <p:nvPr/>
        </p:nvPicPr>
        <p:blipFill>
          <a:blip r:embed="rId6"/>
          <a:stretch>
            <a:fillRect/>
          </a:stretch>
        </p:blipFill>
        <p:spPr>
          <a:xfrm>
            <a:off x="8471075" y="3239493"/>
            <a:ext cx="1338483" cy="1461453"/>
          </a:xfrm>
          <a:prstGeom prst="rect">
            <a:avLst/>
          </a:prstGeom>
        </p:spPr>
      </p:pic>
      <p:pic>
        <p:nvPicPr>
          <p:cNvPr id="14" name="Immagine 13"/>
          <p:cNvPicPr>
            <a:picLocks noChangeAspect="1"/>
          </p:cNvPicPr>
          <p:nvPr/>
        </p:nvPicPr>
        <p:blipFill>
          <a:blip r:embed="rId7"/>
          <a:stretch>
            <a:fillRect/>
          </a:stretch>
        </p:blipFill>
        <p:spPr>
          <a:xfrm>
            <a:off x="10245513" y="3129338"/>
            <a:ext cx="1510532" cy="1614468"/>
          </a:xfrm>
          <a:prstGeom prst="rect">
            <a:avLst/>
          </a:prstGeom>
        </p:spPr>
      </p:pic>
      <p:sp>
        <p:nvSpPr>
          <p:cNvPr id="15" name="CasellaDiTesto 14"/>
          <p:cNvSpPr txBox="1"/>
          <p:nvPr/>
        </p:nvSpPr>
        <p:spPr>
          <a:xfrm>
            <a:off x="547169" y="5015586"/>
            <a:ext cx="1071002" cy="369332"/>
          </a:xfrm>
          <a:prstGeom prst="rect">
            <a:avLst/>
          </a:prstGeom>
          <a:noFill/>
        </p:spPr>
        <p:txBody>
          <a:bodyPr wrap="square" rtlCol="0">
            <a:spAutoFit/>
          </a:bodyPr>
          <a:lstStyle/>
          <a:p>
            <a:r>
              <a:rPr lang="en-US" dirty="0"/>
              <a:t>Política</a:t>
            </a:r>
          </a:p>
        </p:txBody>
      </p:sp>
      <p:sp>
        <p:nvSpPr>
          <p:cNvPr id="20" name="CasellaDiTesto 19"/>
          <p:cNvSpPr txBox="1"/>
          <p:nvPr/>
        </p:nvSpPr>
        <p:spPr>
          <a:xfrm>
            <a:off x="2203308" y="5015586"/>
            <a:ext cx="1439230" cy="369332"/>
          </a:xfrm>
          <a:prstGeom prst="rect">
            <a:avLst/>
          </a:prstGeom>
          <a:noFill/>
        </p:spPr>
        <p:txBody>
          <a:bodyPr wrap="square" rtlCol="0">
            <a:spAutoFit/>
          </a:bodyPr>
          <a:lstStyle/>
          <a:p>
            <a:r>
              <a:rPr lang="en-US" dirty="0" err="1"/>
              <a:t>Económico</a:t>
            </a:r>
            <a:r>
              <a:rPr lang="it-IT" dirty="0"/>
              <a:t> </a:t>
            </a:r>
            <a:endParaRPr lang="en-GB" dirty="0"/>
          </a:p>
        </p:txBody>
      </p:sp>
      <p:sp>
        <p:nvSpPr>
          <p:cNvPr id="21" name="CasellaDiTesto 20"/>
          <p:cNvSpPr txBox="1"/>
          <p:nvPr/>
        </p:nvSpPr>
        <p:spPr>
          <a:xfrm>
            <a:off x="4424348" y="5015586"/>
            <a:ext cx="792080" cy="369332"/>
          </a:xfrm>
          <a:prstGeom prst="rect">
            <a:avLst/>
          </a:prstGeom>
          <a:noFill/>
        </p:spPr>
        <p:txBody>
          <a:bodyPr wrap="square" rtlCol="0">
            <a:spAutoFit/>
          </a:bodyPr>
          <a:lstStyle/>
          <a:p>
            <a:r>
              <a:rPr lang="it-IT" dirty="0"/>
              <a:t>Social </a:t>
            </a:r>
            <a:endParaRPr lang="en-GB" dirty="0"/>
          </a:p>
        </p:txBody>
      </p:sp>
      <p:sp>
        <p:nvSpPr>
          <p:cNvPr id="22" name="CasellaDiTesto 21"/>
          <p:cNvSpPr txBox="1"/>
          <p:nvPr/>
        </p:nvSpPr>
        <p:spPr>
          <a:xfrm>
            <a:off x="6379562" y="5015586"/>
            <a:ext cx="1439230" cy="369332"/>
          </a:xfrm>
          <a:prstGeom prst="rect">
            <a:avLst/>
          </a:prstGeom>
          <a:noFill/>
        </p:spPr>
        <p:txBody>
          <a:bodyPr wrap="square" rtlCol="0">
            <a:spAutoFit/>
          </a:bodyPr>
          <a:lstStyle/>
          <a:p>
            <a:r>
              <a:rPr lang="en-US" dirty="0" err="1"/>
              <a:t>Tecnología</a:t>
            </a:r>
            <a:r>
              <a:rPr lang="it-IT" dirty="0"/>
              <a:t>  </a:t>
            </a:r>
            <a:endParaRPr lang="en-GB" dirty="0"/>
          </a:p>
        </p:txBody>
      </p:sp>
      <p:sp>
        <p:nvSpPr>
          <p:cNvPr id="23" name="CasellaDiTesto 22"/>
          <p:cNvSpPr txBox="1"/>
          <p:nvPr/>
        </p:nvSpPr>
        <p:spPr>
          <a:xfrm>
            <a:off x="8471075" y="5028704"/>
            <a:ext cx="1989997" cy="369332"/>
          </a:xfrm>
          <a:prstGeom prst="rect">
            <a:avLst/>
          </a:prstGeom>
          <a:noFill/>
        </p:spPr>
        <p:txBody>
          <a:bodyPr wrap="square" rtlCol="0">
            <a:spAutoFit/>
          </a:bodyPr>
          <a:lstStyle/>
          <a:p>
            <a:r>
              <a:rPr lang="en-US" dirty="0" err="1"/>
              <a:t>Medioambiental</a:t>
            </a:r>
            <a:r>
              <a:rPr lang="it-IT" dirty="0"/>
              <a:t>   </a:t>
            </a:r>
            <a:endParaRPr lang="en-GB" dirty="0"/>
          </a:p>
        </p:txBody>
      </p:sp>
      <p:sp>
        <p:nvSpPr>
          <p:cNvPr id="24" name="CasellaDiTesto 23"/>
          <p:cNvSpPr txBox="1"/>
          <p:nvPr/>
        </p:nvSpPr>
        <p:spPr>
          <a:xfrm>
            <a:off x="10737900" y="5028586"/>
            <a:ext cx="703121" cy="369332"/>
          </a:xfrm>
          <a:prstGeom prst="rect">
            <a:avLst/>
          </a:prstGeom>
          <a:noFill/>
        </p:spPr>
        <p:txBody>
          <a:bodyPr wrap="square" rtlCol="0">
            <a:spAutoFit/>
          </a:bodyPr>
          <a:lstStyle/>
          <a:p>
            <a:r>
              <a:rPr lang="it-IT" dirty="0"/>
              <a:t>Legal </a:t>
            </a:r>
            <a:endParaRPr lang="en-GB" dirty="0"/>
          </a:p>
        </p:txBody>
      </p:sp>
    </p:spTree>
    <p:extLst>
      <p:ext uri="{BB962C8B-B14F-4D97-AF65-F5344CB8AC3E}">
        <p14:creationId xmlns:p14="http://schemas.microsoft.com/office/powerpoint/2010/main" val="2169960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EDAF10E-ECEB-E652-DFDA-CA43D223D226}"/>
              </a:ext>
            </a:extLst>
          </p:cNvPr>
          <p:cNvSpPr txBox="1"/>
          <p:nvPr/>
        </p:nvSpPr>
        <p:spPr>
          <a:xfrm>
            <a:off x="875910" y="1111415"/>
            <a:ext cx="7693324" cy="461665"/>
          </a:xfrm>
          <a:prstGeom prst="rect">
            <a:avLst/>
          </a:prstGeom>
          <a:noFill/>
        </p:spPr>
        <p:txBody>
          <a:bodyPr wrap="square" rtlCol="0">
            <a:spAutoFit/>
          </a:bodyPr>
          <a:lstStyle/>
          <a:p>
            <a:r>
              <a:rPr lang="en-GB" sz="2400" dirty="0" err="1">
                <a:solidFill>
                  <a:srgbClr val="21B4A9"/>
                </a:solidFill>
              </a:rPr>
              <a:t>Sección</a:t>
            </a:r>
            <a:r>
              <a:rPr lang="en-GB" sz="2400" dirty="0">
                <a:solidFill>
                  <a:srgbClr val="21B4A9"/>
                </a:solidFill>
              </a:rPr>
              <a:t> 2.1: </a:t>
            </a:r>
            <a:r>
              <a:rPr lang="en-GB" sz="2400" dirty="0" err="1">
                <a:solidFill>
                  <a:srgbClr val="21B4A9"/>
                </a:solidFill>
              </a:rPr>
              <a:t>Competencia</a:t>
            </a:r>
            <a:r>
              <a:rPr lang="en-GB" sz="2400" dirty="0">
                <a:solidFill>
                  <a:srgbClr val="21B4A9"/>
                </a:solidFill>
              </a:rPr>
              <a:t> </a:t>
            </a:r>
            <a:r>
              <a:rPr lang="en-GB" sz="2400" dirty="0" err="1">
                <a:solidFill>
                  <a:srgbClr val="21B4A9"/>
                </a:solidFill>
              </a:rPr>
              <a:t>frente</a:t>
            </a:r>
            <a:r>
              <a:rPr lang="en-GB" sz="2400" dirty="0">
                <a:solidFill>
                  <a:srgbClr val="21B4A9"/>
                </a:solidFill>
              </a:rPr>
              <a:t> a </a:t>
            </a:r>
            <a:r>
              <a:rPr lang="en-GB" sz="2400" dirty="0" err="1">
                <a:solidFill>
                  <a:srgbClr val="21B4A9"/>
                </a:solidFill>
              </a:rPr>
              <a:t>colaboración</a:t>
            </a:r>
            <a:endParaRPr lang="en-GB" sz="2400" dirty="0">
              <a:solidFill>
                <a:srgbClr val="21B4A9"/>
              </a:solidFill>
            </a:endParaRPr>
          </a:p>
        </p:txBody>
      </p:sp>
      <p:sp>
        <p:nvSpPr>
          <p:cNvPr id="13" name="TextBox 11">
            <a:extLst>
              <a:ext uri="{FF2B5EF4-FFF2-40B4-BE49-F238E27FC236}">
                <a16:creationId xmlns:a16="http://schemas.microsoft.com/office/drawing/2014/main" id="{1247E9C8-B47A-B94A-9BEA-1CF8DDEABCC2}"/>
              </a:ext>
            </a:extLst>
          </p:cNvPr>
          <p:cNvSpPr txBox="1"/>
          <p:nvPr/>
        </p:nvSpPr>
        <p:spPr>
          <a:xfrm>
            <a:off x="762529" y="579940"/>
            <a:ext cx="9356660" cy="523220"/>
          </a:xfrm>
          <a:prstGeom prst="rect">
            <a:avLst/>
          </a:prstGeom>
          <a:noFill/>
        </p:spPr>
        <p:txBody>
          <a:bodyPr wrap="square" rtlCol="0">
            <a:spAutoFit/>
          </a:bodyPr>
          <a:lstStyle/>
          <a:p>
            <a:r>
              <a:rPr lang="en-US" sz="2800" b="1" dirty="0">
                <a:solidFill>
                  <a:srgbClr val="FAB632"/>
                </a:solidFill>
                <a:ea typeface="Nunito Bold" charset="0"/>
                <a:cs typeface="Arima Madurai Semi" pitchFamily="2" charset="77"/>
              </a:rPr>
              <a:t>Unidad 2: </a:t>
            </a:r>
            <a:r>
              <a:rPr lang="es-ES" sz="2800" b="1" dirty="0">
                <a:solidFill>
                  <a:srgbClr val="FAB632"/>
                </a:solidFill>
                <a:ea typeface="Nunito Bold" charset="0"/>
                <a:cs typeface="Arima Madurai Semi" pitchFamily="2" charset="77"/>
              </a:rPr>
              <a:t>Conocimiento del mercado y de la clientela</a:t>
            </a:r>
            <a:r>
              <a:rPr lang="en-US" sz="2800" b="1" dirty="0">
                <a:solidFill>
                  <a:srgbClr val="FAB632"/>
                </a:solidFill>
                <a:ea typeface="Nunito Bold" charset="0"/>
                <a:cs typeface="Arima Madurai Semi" pitchFamily="2" charset="77"/>
              </a:rPr>
              <a:t> </a:t>
            </a:r>
          </a:p>
        </p:txBody>
      </p:sp>
      <p:sp>
        <p:nvSpPr>
          <p:cNvPr id="5" name="Rectángulo 3">
            <a:extLst>
              <a:ext uri="{FF2B5EF4-FFF2-40B4-BE49-F238E27FC236}">
                <a16:creationId xmlns:a16="http://schemas.microsoft.com/office/drawing/2014/main" id="{3C8080E5-A4E9-D862-5188-61F9F02B9A0C}"/>
              </a:ext>
            </a:extLst>
          </p:cNvPr>
          <p:cNvSpPr/>
          <p:nvPr/>
        </p:nvSpPr>
        <p:spPr>
          <a:xfrm>
            <a:off x="875909" y="1736562"/>
            <a:ext cx="10296916" cy="4062651"/>
          </a:xfrm>
          <a:prstGeom prst="rect">
            <a:avLst/>
          </a:prstGeom>
        </p:spPr>
        <p:txBody>
          <a:bodyPr wrap="square">
            <a:spAutoFit/>
          </a:bodyPr>
          <a:lstStyle/>
          <a:p>
            <a:pPr algn="just">
              <a:defRPr/>
            </a:pPr>
            <a:r>
              <a:rPr lang="es-ES" dirty="0">
                <a:ea typeface="Times New Roman" panose="02020603050405020304" pitchFamily="18" charset="0"/>
                <a:cs typeface="Calibri" panose="020F0502020204030204" pitchFamily="34" charset="0"/>
              </a:rPr>
              <a:t>La competencia y la cooperación son dos enfoques opuestos del funcionamiento empresarial.</a:t>
            </a:r>
            <a:r>
              <a:rPr lang="en-GB" dirty="0">
                <a:ea typeface="Times New Roman" panose="02020603050405020304" pitchFamily="18" charset="0"/>
                <a:cs typeface="Calibri" panose="020F0502020204030204" pitchFamily="34" charset="0"/>
              </a:rPr>
              <a:t> </a:t>
            </a:r>
          </a:p>
          <a:p>
            <a:pPr algn="just">
              <a:defRPr/>
            </a:pPr>
            <a:endParaRPr lang="en-GB" dirty="0">
              <a:ea typeface="Times New Roman" panose="02020603050405020304" pitchFamily="18" charset="0"/>
              <a:cs typeface="Calibri" panose="020F0502020204030204" pitchFamily="34" charset="0"/>
            </a:endParaRPr>
          </a:p>
          <a:p>
            <a:pPr algn="just">
              <a:defRPr/>
            </a:pPr>
            <a:r>
              <a:rPr lang="es-ES" dirty="0">
                <a:ea typeface="Times New Roman" panose="02020603050405020304" pitchFamily="18" charset="0"/>
                <a:cs typeface="Calibri" panose="020F0502020204030204" pitchFamily="34" charset="0"/>
              </a:rPr>
              <a:t>La competencia infunde en los empleados un sentimiento de urgencia por aumentar la producción y la eficiencia. Por otro lado, este malestar conduce a un aumento de los niveles de estrés de los empleados en general, sin sensación de seguridad ni relajación.</a:t>
            </a:r>
            <a:r>
              <a:rPr lang="en-GB" dirty="0">
                <a:ea typeface="Times New Roman" panose="02020603050405020304" pitchFamily="18" charset="0"/>
                <a:cs typeface="Calibri" panose="020F0502020204030204" pitchFamily="34" charset="0"/>
              </a:rPr>
              <a:t> </a:t>
            </a:r>
          </a:p>
          <a:p>
            <a:pPr algn="just">
              <a:defRPr/>
            </a:pPr>
            <a:endParaRPr lang="en-GB" dirty="0">
              <a:ea typeface="Times New Roman" panose="02020603050405020304" pitchFamily="18" charset="0"/>
              <a:cs typeface="Calibri" panose="020F0502020204030204" pitchFamily="34" charset="0"/>
            </a:endParaRPr>
          </a:p>
          <a:p>
            <a:pPr algn="just">
              <a:defRPr/>
            </a:pPr>
            <a:r>
              <a:rPr lang="es-ES" sz="1500" dirty="0">
                <a:ea typeface="Times New Roman" panose="02020603050405020304" pitchFamily="18" charset="0"/>
                <a:cs typeface="Calibri" panose="020F0502020204030204" pitchFamily="34" charset="0"/>
              </a:rPr>
              <a:t>Las desventajas de un entorno de trabajo colaborativo son más notables cuando hay un equipo de empleados menos competentes para trabajar con otros. Los problemas surgen cuando hay demasiadas personas en un grupo que quieren tomar la iniciativa y, como resultado, se convierten en </a:t>
            </a:r>
            <a:r>
              <a:rPr lang="es-ES" sz="1500" dirty="0" err="1">
                <a:ea typeface="Times New Roman" panose="02020603050405020304" pitchFamily="18" charset="0"/>
                <a:cs typeface="Calibri" panose="020F0502020204030204" pitchFamily="34" charset="0"/>
              </a:rPr>
              <a:t>pseudolíderes</a:t>
            </a:r>
            <a:r>
              <a:rPr lang="es-ES" sz="1500" dirty="0">
                <a:ea typeface="Times New Roman" panose="02020603050405020304" pitchFamily="18" charset="0"/>
                <a:cs typeface="Calibri" panose="020F0502020204030204" pitchFamily="34" charset="0"/>
              </a:rPr>
              <a:t>, dejando un proyecto sin una dirección clara. Este es el punto en el que fracasa un método de colaboración.</a:t>
            </a:r>
            <a:endParaRPr lang="en-GB" sz="1500" dirty="0">
              <a:ea typeface="Times New Roman" panose="02020603050405020304" pitchFamily="18" charset="0"/>
              <a:cs typeface="Calibri" panose="020F0502020204030204" pitchFamily="34" charset="0"/>
            </a:endParaRPr>
          </a:p>
          <a:p>
            <a:pPr algn="just">
              <a:defRPr/>
            </a:pPr>
            <a:endParaRPr lang="en-GB" dirty="0">
              <a:ea typeface="Times New Roman" panose="02020603050405020304" pitchFamily="18" charset="0"/>
              <a:cs typeface="Calibri" panose="020F0502020204030204" pitchFamily="34" charset="0"/>
            </a:endParaRPr>
          </a:p>
          <a:p>
            <a:pPr algn="just">
              <a:defRPr/>
            </a:pPr>
            <a:r>
              <a:rPr lang="es-ES" dirty="0">
                <a:ea typeface="Times New Roman" panose="02020603050405020304" pitchFamily="18" charset="0"/>
                <a:cs typeface="Calibri" panose="020F0502020204030204" pitchFamily="34" charset="0"/>
              </a:rPr>
              <a:t>Sin embargo, no siempre es así, y el pensamiento de grupo suele ser eficaz. Un equipo de refuerzo trabaja en armonía, con empleados que se apoyan mutuamente en un entorno menos estresante. El objetivo del personal está más cohesionado, y la calidad de la producción de una empresa mejora notablemente.</a:t>
            </a:r>
            <a:r>
              <a:rPr lang="en-GB" dirty="0">
                <a:ea typeface="Times New Roman" panose="02020603050405020304" pitchFamily="18" charset="0"/>
                <a:cs typeface="Calibri" panose="020F0502020204030204" pitchFamily="34" charset="0"/>
              </a:rPr>
              <a:t> </a:t>
            </a:r>
          </a:p>
          <a:p>
            <a:pPr algn="just">
              <a:defRPr/>
            </a:pPr>
            <a:endParaRPr lang="en-GB" dirty="0">
              <a:ea typeface="Times New Roman" panose="02020603050405020304" pitchFamily="18" charset="0"/>
              <a:cs typeface="Calibri" panose="020F0502020204030204" pitchFamily="34" charset="0"/>
            </a:endParaRPr>
          </a:p>
        </p:txBody>
      </p:sp>
      <p:sp>
        <p:nvSpPr>
          <p:cNvPr id="2" name="Rettangolo 1"/>
          <p:cNvSpPr/>
          <p:nvPr/>
        </p:nvSpPr>
        <p:spPr>
          <a:xfrm>
            <a:off x="875909" y="3423920"/>
            <a:ext cx="10296916" cy="9144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39527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EDAF10E-ECEB-E652-DFDA-CA43D223D226}"/>
              </a:ext>
            </a:extLst>
          </p:cNvPr>
          <p:cNvSpPr txBox="1"/>
          <p:nvPr/>
        </p:nvSpPr>
        <p:spPr>
          <a:xfrm>
            <a:off x="875910" y="1111415"/>
            <a:ext cx="7693324" cy="461665"/>
          </a:xfrm>
          <a:prstGeom prst="rect">
            <a:avLst/>
          </a:prstGeom>
          <a:noFill/>
        </p:spPr>
        <p:txBody>
          <a:bodyPr wrap="square" rtlCol="0">
            <a:spAutoFit/>
          </a:bodyPr>
          <a:lstStyle/>
          <a:p>
            <a:r>
              <a:rPr lang="es-ES" sz="2400" dirty="0">
                <a:solidFill>
                  <a:srgbClr val="21B4A9"/>
                </a:solidFill>
              </a:rPr>
              <a:t>Sección 2.2: Crear una red de apoyo</a:t>
            </a:r>
            <a:endParaRPr lang="en-GB" sz="2400" dirty="0">
              <a:solidFill>
                <a:srgbClr val="21B4A9"/>
              </a:solidFill>
            </a:endParaRPr>
          </a:p>
        </p:txBody>
      </p:sp>
      <p:sp>
        <p:nvSpPr>
          <p:cNvPr id="13" name="TextBox 11">
            <a:extLst>
              <a:ext uri="{FF2B5EF4-FFF2-40B4-BE49-F238E27FC236}">
                <a16:creationId xmlns:a16="http://schemas.microsoft.com/office/drawing/2014/main" id="{1247E9C8-B47A-B94A-9BEA-1CF8DDEABCC2}"/>
              </a:ext>
            </a:extLst>
          </p:cNvPr>
          <p:cNvSpPr txBox="1"/>
          <p:nvPr/>
        </p:nvSpPr>
        <p:spPr>
          <a:xfrm>
            <a:off x="762529" y="579940"/>
            <a:ext cx="9356660" cy="523220"/>
          </a:xfrm>
          <a:prstGeom prst="rect">
            <a:avLst/>
          </a:prstGeom>
          <a:noFill/>
        </p:spPr>
        <p:txBody>
          <a:bodyPr wrap="square" rtlCol="0">
            <a:spAutoFit/>
          </a:bodyPr>
          <a:lstStyle/>
          <a:p>
            <a:r>
              <a:rPr lang="en-US" sz="2800" b="1" dirty="0">
                <a:solidFill>
                  <a:srgbClr val="FAB632"/>
                </a:solidFill>
                <a:ea typeface="Nunito Bold" charset="0"/>
                <a:cs typeface="Arima Madurai Semi" pitchFamily="2" charset="77"/>
              </a:rPr>
              <a:t>Unidad 2: </a:t>
            </a:r>
            <a:r>
              <a:rPr lang="es-ES" sz="2800" b="1" dirty="0">
                <a:solidFill>
                  <a:srgbClr val="FAB632"/>
                </a:solidFill>
                <a:ea typeface="Nunito Bold" charset="0"/>
                <a:cs typeface="Arima Madurai Semi" pitchFamily="2" charset="77"/>
              </a:rPr>
              <a:t>Conocimiento del mercado y de la clientela</a:t>
            </a:r>
            <a:r>
              <a:rPr lang="en-US" sz="2800" b="1" dirty="0">
                <a:solidFill>
                  <a:srgbClr val="FAB632"/>
                </a:solidFill>
                <a:ea typeface="Nunito Bold" charset="0"/>
                <a:cs typeface="Arima Madurai Semi" pitchFamily="2" charset="77"/>
              </a:rPr>
              <a:t> </a:t>
            </a:r>
          </a:p>
        </p:txBody>
      </p:sp>
      <p:sp>
        <p:nvSpPr>
          <p:cNvPr id="5" name="Rectángulo 3">
            <a:extLst>
              <a:ext uri="{FF2B5EF4-FFF2-40B4-BE49-F238E27FC236}">
                <a16:creationId xmlns:a16="http://schemas.microsoft.com/office/drawing/2014/main" id="{3C8080E5-A4E9-D862-5188-61F9F02B9A0C}"/>
              </a:ext>
            </a:extLst>
          </p:cNvPr>
          <p:cNvSpPr/>
          <p:nvPr/>
        </p:nvSpPr>
        <p:spPr>
          <a:xfrm>
            <a:off x="875909" y="1736562"/>
            <a:ext cx="10296916" cy="2185214"/>
          </a:xfrm>
          <a:prstGeom prst="rect">
            <a:avLst/>
          </a:prstGeom>
        </p:spPr>
        <p:txBody>
          <a:bodyPr wrap="square">
            <a:spAutoFit/>
          </a:bodyPr>
          <a:lstStyle/>
          <a:p>
            <a:pPr algn="just">
              <a:defRPr/>
            </a:pPr>
            <a:r>
              <a:rPr lang="es-ES" dirty="0">
                <a:ea typeface="Times New Roman" panose="02020603050405020304" pitchFamily="18" charset="0"/>
                <a:cs typeface="Calibri" panose="020F0502020204030204" pitchFamily="34" charset="0"/>
              </a:rPr>
              <a:t>Algunos consejos para construir una red de apoyo a los objetivos empresariales son, entre otros:</a:t>
            </a:r>
            <a:endParaRPr lang="en-GB" dirty="0">
              <a:ea typeface="Times New Roman" panose="02020603050405020304" pitchFamily="18" charset="0"/>
              <a:cs typeface="Calibri" panose="020F0502020204030204" pitchFamily="34" charset="0"/>
            </a:endParaRPr>
          </a:p>
          <a:p>
            <a:pPr marL="171450" indent="-171450" algn="just">
              <a:buFont typeface="Arial" panose="020B0604020202020204" pitchFamily="34" charset="0"/>
              <a:buChar char="•"/>
              <a:defRPr/>
            </a:pPr>
            <a:endParaRPr lang="en-GB" sz="1000" b="1" dirty="0">
              <a:solidFill>
                <a:srgbClr val="002060"/>
              </a:solidFill>
              <a:ea typeface="Times New Roman" panose="02020603050405020304" pitchFamily="18" charset="0"/>
              <a:cs typeface="Calibri" panose="020F0502020204030204" pitchFamily="34" charset="0"/>
            </a:endParaRPr>
          </a:p>
          <a:p>
            <a:pPr marL="285750" lvl="0" indent="-285750" algn="just" fontAlgn="base">
              <a:buFont typeface="Arial" panose="020B0604020202020204" pitchFamily="34" charset="0"/>
              <a:buChar char="•"/>
            </a:pPr>
            <a:r>
              <a:rPr lang="es-ES" sz="1800" b="1" dirty="0">
                <a:solidFill>
                  <a:srgbClr val="002060"/>
                </a:solidFill>
                <a:effectLst/>
                <a:ea typeface="Times New Roman" panose="02020603050405020304" pitchFamily="18" charset="0"/>
                <a:cs typeface="Calibri" panose="020F0502020204030204" pitchFamily="34" charset="0"/>
              </a:rPr>
              <a:t>Unirse a clubes sociales</a:t>
            </a:r>
            <a:endParaRPr lang="en-GB" sz="1800" b="1" dirty="0">
              <a:solidFill>
                <a:srgbClr val="002060"/>
              </a:solidFill>
              <a:effectLst/>
              <a:ea typeface="Arial MT"/>
              <a:cs typeface="Calibri" panose="020F0502020204030204" pitchFamily="34" charset="0"/>
            </a:endParaRPr>
          </a:p>
          <a:p>
            <a:pPr marL="285750" lvl="0" indent="-285750" algn="just" fontAlgn="base">
              <a:buFont typeface="Arial" panose="020B0604020202020204" pitchFamily="34" charset="0"/>
              <a:buChar char="•"/>
            </a:pPr>
            <a:r>
              <a:rPr lang="es-ES" sz="1800" b="1" dirty="0">
                <a:solidFill>
                  <a:srgbClr val="002060"/>
                </a:solidFill>
                <a:effectLst/>
                <a:ea typeface="Times New Roman" panose="02020603050405020304" pitchFamily="18" charset="0"/>
                <a:cs typeface="Calibri" panose="020F0502020204030204" pitchFamily="34" charset="0"/>
              </a:rPr>
              <a:t>Unirse a asociaciones </a:t>
            </a:r>
            <a:endParaRPr lang="en-GB" sz="1800" b="1" dirty="0">
              <a:solidFill>
                <a:srgbClr val="002060"/>
              </a:solidFill>
              <a:effectLst/>
              <a:ea typeface="Arial MT"/>
              <a:cs typeface="Calibri" panose="020F0502020204030204" pitchFamily="34" charset="0"/>
            </a:endParaRPr>
          </a:p>
          <a:p>
            <a:pPr marL="285750" lvl="0" indent="-285750" algn="just" fontAlgn="base">
              <a:buFont typeface="Arial" panose="020B0604020202020204" pitchFamily="34" charset="0"/>
              <a:buChar char="•"/>
            </a:pPr>
            <a:r>
              <a:rPr lang="es-ES" sz="1800" b="1" dirty="0">
                <a:solidFill>
                  <a:srgbClr val="002060"/>
                </a:solidFill>
                <a:effectLst/>
                <a:ea typeface="Times New Roman" panose="02020603050405020304" pitchFamily="18" charset="0"/>
                <a:cs typeface="Calibri" panose="020F0502020204030204" pitchFamily="34" charset="0"/>
              </a:rPr>
              <a:t>Crear un pequeño grupo de empresarios con ideas afines </a:t>
            </a:r>
            <a:endParaRPr lang="en-GB" sz="1800" b="1" dirty="0">
              <a:solidFill>
                <a:srgbClr val="002060"/>
              </a:solidFill>
              <a:effectLst/>
              <a:ea typeface="Arial MT"/>
              <a:cs typeface="Calibri" panose="020F0502020204030204" pitchFamily="34" charset="0"/>
            </a:endParaRPr>
          </a:p>
          <a:p>
            <a:pPr marL="285750" lvl="0" indent="-285750" algn="just" fontAlgn="base">
              <a:buFont typeface="Arial" panose="020B0604020202020204" pitchFamily="34" charset="0"/>
              <a:buChar char="•"/>
            </a:pPr>
            <a:r>
              <a:rPr lang="es-ES" sz="1800" b="1" dirty="0">
                <a:solidFill>
                  <a:srgbClr val="002060"/>
                </a:solidFill>
                <a:effectLst/>
                <a:ea typeface="Times New Roman" panose="02020603050405020304" pitchFamily="18" charset="0"/>
                <a:cs typeface="Calibri" panose="020F0502020204030204" pitchFamily="34" charset="0"/>
              </a:rPr>
              <a:t>Crear eventos para conocer gente nueva</a:t>
            </a:r>
            <a:endParaRPr lang="en-GB" sz="1800" b="1" dirty="0">
              <a:solidFill>
                <a:srgbClr val="002060"/>
              </a:solidFill>
              <a:effectLst/>
              <a:ea typeface="Arial MT"/>
              <a:cs typeface="Calibri" panose="020F0502020204030204" pitchFamily="34" charset="0"/>
            </a:endParaRPr>
          </a:p>
          <a:p>
            <a:pPr marL="285750" lvl="0" indent="-285750" algn="just" fontAlgn="base">
              <a:buFont typeface="Arial" panose="020B0604020202020204" pitchFamily="34" charset="0"/>
              <a:buChar char="•"/>
            </a:pPr>
            <a:r>
              <a:rPr lang="es-ES" sz="1800" b="1" dirty="0">
                <a:solidFill>
                  <a:srgbClr val="002060"/>
                </a:solidFill>
                <a:effectLst/>
                <a:ea typeface="Times New Roman" panose="02020603050405020304" pitchFamily="18" charset="0"/>
                <a:cs typeface="Calibri" panose="020F0502020204030204" pitchFamily="34" charset="0"/>
              </a:rPr>
              <a:t>Participar en conferencias y paneles</a:t>
            </a:r>
            <a:endParaRPr lang="en-GB" sz="1800" b="1" dirty="0">
              <a:solidFill>
                <a:srgbClr val="002060"/>
              </a:solidFill>
              <a:effectLst/>
              <a:ea typeface="Arial MT"/>
              <a:cs typeface="Calibri" panose="020F0502020204030204" pitchFamily="34" charset="0"/>
            </a:endParaRPr>
          </a:p>
          <a:p>
            <a:pPr marL="285750" indent="-285750">
              <a:buFont typeface="Arial" panose="020B0604020202020204" pitchFamily="34" charset="0"/>
              <a:buChar char="•"/>
            </a:pPr>
            <a:r>
              <a:rPr lang="es-ES" sz="1800" b="1" dirty="0">
                <a:solidFill>
                  <a:srgbClr val="002060"/>
                </a:solidFill>
                <a:effectLst/>
                <a:ea typeface="Times New Roman" panose="02020603050405020304" pitchFamily="18" charset="0"/>
                <a:cs typeface="Calibri" panose="020F0502020204030204" pitchFamily="34" charset="0"/>
              </a:rPr>
              <a:t>Crear alianzas y colaboraciones</a:t>
            </a:r>
            <a:endParaRPr lang="en-GB" b="1" dirty="0">
              <a:solidFill>
                <a:srgbClr val="002060"/>
              </a:solidFill>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760161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TextBox 11">
            <a:extLst>
              <a:ext uri="{FF2B5EF4-FFF2-40B4-BE49-F238E27FC236}">
                <a16:creationId xmlns:a16="http://schemas.microsoft.com/office/drawing/2014/main" id="{1247E9C8-B47A-B94A-9BEA-1CF8DDEABCC2}"/>
              </a:ext>
            </a:extLst>
          </p:cNvPr>
          <p:cNvSpPr txBox="1"/>
          <p:nvPr/>
        </p:nvSpPr>
        <p:spPr>
          <a:xfrm>
            <a:off x="762529" y="579940"/>
            <a:ext cx="9356660" cy="523220"/>
          </a:xfrm>
          <a:prstGeom prst="rect">
            <a:avLst/>
          </a:prstGeom>
          <a:noFill/>
        </p:spPr>
        <p:txBody>
          <a:bodyPr wrap="square" rtlCol="0">
            <a:spAutoFit/>
          </a:bodyPr>
          <a:lstStyle/>
          <a:p>
            <a:r>
              <a:rPr lang="en-US" sz="2800" b="1" dirty="0">
                <a:solidFill>
                  <a:srgbClr val="FAB632"/>
                </a:solidFill>
                <a:ea typeface="Nunito Bold" charset="0"/>
                <a:cs typeface="Arima Madurai Semi" pitchFamily="2" charset="77"/>
              </a:rPr>
              <a:t>Unidad 3: </a:t>
            </a:r>
            <a:r>
              <a:rPr lang="es-ES" sz="2800" b="1" dirty="0">
                <a:solidFill>
                  <a:srgbClr val="FAB632"/>
                </a:solidFill>
                <a:ea typeface="Nunito Bold" charset="0"/>
                <a:cs typeface="Arima Madurai Semi" pitchFamily="2" charset="77"/>
              </a:rPr>
              <a:t>Diseño y validación de productos y servicios</a:t>
            </a:r>
            <a:endParaRPr lang="en-US" sz="2800" b="1" dirty="0">
              <a:solidFill>
                <a:srgbClr val="FAB632"/>
              </a:solidFill>
              <a:ea typeface="Nunito Bold" charset="0"/>
              <a:cs typeface="Arima Madurai Semi" pitchFamily="2" charset="77"/>
            </a:endParaRPr>
          </a:p>
        </p:txBody>
      </p:sp>
      <p:sp>
        <p:nvSpPr>
          <p:cNvPr id="5" name="CuadroTexto 2">
            <a:extLst>
              <a:ext uri="{FF2B5EF4-FFF2-40B4-BE49-F238E27FC236}">
                <a16:creationId xmlns:a16="http://schemas.microsoft.com/office/drawing/2014/main" id="{2EDAF10E-ECEB-E652-DFDA-CA43D223D226}"/>
              </a:ext>
            </a:extLst>
          </p:cNvPr>
          <p:cNvSpPr txBox="1"/>
          <p:nvPr/>
        </p:nvSpPr>
        <p:spPr>
          <a:xfrm>
            <a:off x="875910" y="1111415"/>
            <a:ext cx="7693324" cy="461665"/>
          </a:xfrm>
          <a:prstGeom prst="rect">
            <a:avLst/>
          </a:prstGeom>
          <a:noFill/>
        </p:spPr>
        <p:txBody>
          <a:bodyPr wrap="square" rtlCol="0">
            <a:spAutoFit/>
          </a:bodyPr>
          <a:lstStyle/>
          <a:p>
            <a:r>
              <a:rPr lang="en-US" sz="2400" dirty="0">
                <a:solidFill>
                  <a:srgbClr val="21B4A9"/>
                </a:solidFill>
              </a:rPr>
              <a:t>Introducción</a:t>
            </a:r>
          </a:p>
        </p:txBody>
      </p:sp>
      <p:sp>
        <p:nvSpPr>
          <p:cNvPr id="6" name="Rectángulo 3">
            <a:extLst>
              <a:ext uri="{FF2B5EF4-FFF2-40B4-BE49-F238E27FC236}">
                <a16:creationId xmlns:a16="http://schemas.microsoft.com/office/drawing/2014/main" id="{3C8080E5-A4E9-D862-5188-61F9F02B9A0C}"/>
              </a:ext>
            </a:extLst>
          </p:cNvPr>
          <p:cNvSpPr/>
          <p:nvPr/>
        </p:nvSpPr>
        <p:spPr>
          <a:xfrm>
            <a:off x="875909" y="1736562"/>
            <a:ext cx="10296916" cy="2308324"/>
          </a:xfrm>
          <a:prstGeom prst="rect">
            <a:avLst/>
          </a:prstGeom>
        </p:spPr>
        <p:txBody>
          <a:bodyPr wrap="square">
            <a:spAutoFit/>
          </a:bodyPr>
          <a:lstStyle/>
          <a:p>
            <a:pPr algn="just">
              <a:defRPr/>
            </a:pPr>
            <a:r>
              <a:rPr lang="es-ES" dirty="0">
                <a:ea typeface="Times New Roman" panose="02020603050405020304" pitchFamily="18" charset="0"/>
                <a:cs typeface="Calibri" panose="020F0502020204030204" pitchFamily="34" charset="0"/>
              </a:rPr>
              <a:t>Los ingresos generados por los productos y servicios son el motor de una empresa. Como están en el centro de los procesos corporativos, es fundamental diseñarlos con reflexión y estrategia.</a:t>
            </a:r>
            <a:r>
              <a:rPr lang="en-GB" dirty="0">
                <a:ea typeface="Times New Roman" panose="02020603050405020304" pitchFamily="18" charset="0"/>
                <a:cs typeface="Calibri" panose="020F0502020204030204" pitchFamily="34" charset="0"/>
              </a:rPr>
              <a:t> </a:t>
            </a:r>
          </a:p>
          <a:p>
            <a:pPr algn="just">
              <a:defRPr/>
            </a:pPr>
            <a:r>
              <a:rPr lang="en-GB" dirty="0">
                <a:ea typeface="Times New Roman" panose="02020603050405020304" pitchFamily="18" charset="0"/>
                <a:cs typeface="Calibri" panose="020F0502020204030204" pitchFamily="34" charset="0"/>
              </a:rPr>
              <a:t> </a:t>
            </a:r>
          </a:p>
          <a:p>
            <a:pPr algn="just">
              <a:defRPr/>
            </a:pPr>
            <a:r>
              <a:rPr lang="es-ES" dirty="0">
                <a:ea typeface="Times New Roman" panose="02020603050405020304" pitchFamily="18" charset="0"/>
                <a:cs typeface="Calibri" panose="020F0502020204030204" pitchFamily="34" charset="0"/>
              </a:rPr>
              <a:t>La coordinación y mezcla de personas, comunicación y componentes materiales para generar un gran servicio se conoce como diseño de servicios.</a:t>
            </a:r>
            <a:r>
              <a:rPr lang="en-GB" dirty="0">
                <a:ea typeface="Times New Roman" panose="02020603050405020304" pitchFamily="18" charset="0"/>
                <a:cs typeface="Calibri" panose="020F0502020204030204" pitchFamily="34" charset="0"/>
              </a:rPr>
              <a:t> </a:t>
            </a:r>
          </a:p>
          <a:p>
            <a:pPr algn="just">
              <a:defRPr/>
            </a:pPr>
            <a:endParaRPr lang="en-GB" dirty="0">
              <a:ea typeface="Times New Roman" panose="02020603050405020304" pitchFamily="18" charset="0"/>
              <a:cs typeface="Calibri" panose="020F0502020204030204" pitchFamily="34" charset="0"/>
            </a:endParaRPr>
          </a:p>
          <a:p>
            <a:pPr algn="just">
              <a:defRPr/>
            </a:pPr>
            <a:r>
              <a:rPr lang="es-ES" dirty="0">
                <a:ea typeface="Times New Roman" panose="02020603050405020304" pitchFamily="18" charset="0"/>
                <a:cs typeface="Calibri" panose="020F0502020204030204" pitchFamily="34" charset="0"/>
              </a:rPr>
              <a:t>El diseño de productos es el proceso de transformar ideas en artículos reales y prácticos combinando las capacidades de fabricación con la experiencia comercial y de producto.</a:t>
            </a:r>
            <a:endParaRPr lang="en-GB" dirty="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227575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EDAF10E-ECEB-E652-DFDA-CA43D223D226}"/>
              </a:ext>
            </a:extLst>
          </p:cNvPr>
          <p:cNvSpPr txBox="1"/>
          <p:nvPr/>
        </p:nvSpPr>
        <p:spPr>
          <a:xfrm>
            <a:off x="875910" y="1111415"/>
            <a:ext cx="7693324" cy="461665"/>
          </a:xfrm>
          <a:prstGeom prst="rect">
            <a:avLst/>
          </a:prstGeom>
          <a:noFill/>
        </p:spPr>
        <p:txBody>
          <a:bodyPr wrap="square" rtlCol="0">
            <a:spAutoFit/>
          </a:bodyPr>
          <a:lstStyle/>
          <a:p>
            <a:r>
              <a:rPr lang="es-ES" sz="2400" dirty="0">
                <a:solidFill>
                  <a:srgbClr val="21B4A9"/>
                </a:solidFill>
              </a:rPr>
              <a:t>Sección 3.1: Pensamiento de diseño y Sprint de diseño </a:t>
            </a:r>
            <a:r>
              <a:rPr lang="en-GB" sz="2400" dirty="0">
                <a:solidFill>
                  <a:srgbClr val="21B4A9"/>
                </a:solidFill>
              </a:rPr>
              <a:t> </a:t>
            </a:r>
          </a:p>
        </p:txBody>
      </p:sp>
      <p:sp>
        <p:nvSpPr>
          <p:cNvPr id="13" name="TextBox 11">
            <a:extLst>
              <a:ext uri="{FF2B5EF4-FFF2-40B4-BE49-F238E27FC236}">
                <a16:creationId xmlns:a16="http://schemas.microsoft.com/office/drawing/2014/main" id="{1247E9C8-B47A-B94A-9BEA-1CF8DDEABCC2}"/>
              </a:ext>
            </a:extLst>
          </p:cNvPr>
          <p:cNvSpPr txBox="1"/>
          <p:nvPr/>
        </p:nvSpPr>
        <p:spPr>
          <a:xfrm>
            <a:off x="762529" y="579940"/>
            <a:ext cx="9356660" cy="523220"/>
          </a:xfrm>
          <a:prstGeom prst="rect">
            <a:avLst/>
          </a:prstGeom>
          <a:noFill/>
        </p:spPr>
        <p:txBody>
          <a:bodyPr wrap="square" rtlCol="0">
            <a:spAutoFit/>
          </a:bodyPr>
          <a:lstStyle/>
          <a:p>
            <a:r>
              <a:rPr lang="en-US" sz="2800" b="1" dirty="0">
                <a:solidFill>
                  <a:srgbClr val="FAB632"/>
                </a:solidFill>
                <a:ea typeface="Nunito Bold" charset="0"/>
                <a:cs typeface="Arima Madurai Semi" pitchFamily="2" charset="77"/>
              </a:rPr>
              <a:t>Unidad 3: </a:t>
            </a:r>
            <a:r>
              <a:rPr lang="es-ES" sz="2800" b="1" dirty="0">
                <a:solidFill>
                  <a:srgbClr val="FAB632"/>
                </a:solidFill>
                <a:ea typeface="Nunito Bold" charset="0"/>
                <a:cs typeface="Arima Madurai Semi" pitchFamily="2" charset="77"/>
              </a:rPr>
              <a:t>Diseño y validación de productos y servicios</a:t>
            </a:r>
            <a:endParaRPr lang="en-US" sz="2800" b="1" dirty="0">
              <a:solidFill>
                <a:srgbClr val="FAB632"/>
              </a:solidFill>
              <a:ea typeface="Nunito Bold" charset="0"/>
              <a:cs typeface="Arima Madurai Semi" pitchFamily="2" charset="77"/>
            </a:endParaRPr>
          </a:p>
        </p:txBody>
      </p:sp>
      <p:sp>
        <p:nvSpPr>
          <p:cNvPr id="5" name="Rectángulo 3">
            <a:extLst>
              <a:ext uri="{FF2B5EF4-FFF2-40B4-BE49-F238E27FC236}">
                <a16:creationId xmlns:a16="http://schemas.microsoft.com/office/drawing/2014/main" id="{3C8080E5-A4E9-D862-5188-61F9F02B9A0C}"/>
              </a:ext>
            </a:extLst>
          </p:cNvPr>
          <p:cNvSpPr/>
          <p:nvPr/>
        </p:nvSpPr>
        <p:spPr>
          <a:xfrm>
            <a:off x="875909" y="1736562"/>
            <a:ext cx="10296916" cy="3293209"/>
          </a:xfrm>
          <a:prstGeom prst="rect">
            <a:avLst/>
          </a:prstGeom>
        </p:spPr>
        <p:txBody>
          <a:bodyPr wrap="square">
            <a:spAutoFit/>
          </a:bodyPr>
          <a:lstStyle/>
          <a:p>
            <a:pPr marL="285750" lvl="0" indent="-285750" algn="just">
              <a:buFont typeface="Arial" panose="020B0604020202020204" pitchFamily="34" charset="0"/>
              <a:buChar char="•"/>
              <a:defRPr/>
            </a:pPr>
            <a:r>
              <a:rPr lang="es-ES" b="1" dirty="0">
                <a:solidFill>
                  <a:srgbClr val="002060"/>
                </a:solidFill>
                <a:ea typeface="Times New Roman" panose="02020603050405020304" pitchFamily="18" charset="0"/>
                <a:cs typeface="Microsoft Sans Serif" panose="020B0604020202020204" pitchFamily="34" charset="0"/>
              </a:rPr>
              <a:t>El Pensamiento de diseño </a:t>
            </a:r>
            <a:r>
              <a:rPr lang="es-ES" dirty="0">
                <a:ea typeface="Times New Roman" panose="02020603050405020304" pitchFamily="18" charset="0"/>
                <a:cs typeface="Microsoft Sans Serif" panose="020B0604020202020204" pitchFamily="34" charset="0"/>
              </a:rPr>
              <a:t>o </a:t>
            </a:r>
            <a:r>
              <a:rPr lang="es-ES" dirty="0" err="1">
                <a:ea typeface="Times New Roman" panose="02020603050405020304" pitchFamily="18" charset="0"/>
                <a:cs typeface="Microsoft Sans Serif" panose="020B0604020202020204" pitchFamily="34" charset="0"/>
              </a:rPr>
              <a:t>Design</a:t>
            </a:r>
            <a:r>
              <a:rPr lang="es-ES" dirty="0">
                <a:ea typeface="Times New Roman" panose="02020603050405020304" pitchFamily="18" charset="0"/>
                <a:cs typeface="Microsoft Sans Serif" panose="020B0604020202020204" pitchFamily="34" charset="0"/>
              </a:rPr>
              <a:t> Thinking es un proceso o enfoque para resolver problemas empresariales que comienza con el consumidor en mente. El pensamiento de diseño parte del concepto de que centrarse en el ser humano es la forma más eficaz de crear productos que la gente realmente quiera. Además de centrarse en los consumidores, el pensamiento de diseño fomenta la creación de prototipos y la realización de pruebas.</a:t>
            </a:r>
            <a:r>
              <a:rPr lang="en-GB" dirty="0">
                <a:solidFill>
                  <a:prstClr val="black"/>
                </a:solidFill>
                <a:ea typeface="Times New Roman" panose="02020603050405020304" pitchFamily="18" charset="0"/>
                <a:cs typeface="Microsoft Sans Serif" panose="020B0604020202020204" pitchFamily="34" charset="0"/>
              </a:rPr>
              <a:t> </a:t>
            </a:r>
          </a:p>
          <a:p>
            <a:pPr marL="285750" lvl="0" indent="-285750">
              <a:buFont typeface="Arial" panose="020B0604020202020204" pitchFamily="34" charset="0"/>
              <a:buChar char="•"/>
              <a:defRPr/>
            </a:pPr>
            <a:endParaRPr lang="en-GB" dirty="0">
              <a:solidFill>
                <a:prstClr val="black"/>
              </a:solidFill>
              <a:ea typeface="Times New Roman" panose="02020603050405020304" pitchFamily="18" charset="0"/>
              <a:cs typeface="Microsoft Sans Serif" panose="020B0604020202020204" pitchFamily="34" charset="0"/>
            </a:endParaRPr>
          </a:p>
          <a:p>
            <a:pPr marL="285750" lvl="0" indent="-285750">
              <a:buFont typeface="Arial" panose="020B0604020202020204" pitchFamily="34" charset="0"/>
              <a:buChar char="•"/>
              <a:defRPr/>
            </a:pPr>
            <a:r>
              <a:rPr lang="es-ES" b="1" dirty="0">
                <a:solidFill>
                  <a:srgbClr val="002060"/>
                </a:solidFill>
                <a:ea typeface="Times New Roman" panose="02020603050405020304" pitchFamily="18" charset="0"/>
                <a:cs typeface="Microsoft Sans Serif" panose="020B0604020202020204" pitchFamily="34" charset="0"/>
              </a:rPr>
              <a:t>Los Sprint de diseño </a:t>
            </a:r>
            <a:r>
              <a:rPr lang="es-ES" dirty="0">
                <a:ea typeface="Times New Roman" panose="02020603050405020304" pitchFamily="18" charset="0"/>
                <a:cs typeface="Microsoft Sans Serif" panose="020B0604020202020204" pitchFamily="34" charset="0"/>
              </a:rPr>
              <a:t>o </a:t>
            </a:r>
            <a:r>
              <a:rPr lang="es-ES" dirty="0" err="1">
                <a:ea typeface="Times New Roman" panose="02020603050405020304" pitchFamily="18" charset="0"/>
                <a:cs typeface="Microsoft Sans Serif" panose="020B0604020202020204" pitchFamily="34" charset="0"/>
              </a:rPr>
              <a:t>Design</a:t>
            </a:r>
            <a:r>
              <a:rPr lang="es-ES" dirty="0">
                <a:ea typeface="Times New Roman" panose="02020603050405020304" pitchFamily="18" charset="0"/>
                <a:cs typeface="Microsoft Sans Serif" panose="020B0604020202020204" pitchFamily="34" charset="0"/>
              </a:rPr>
              <a:t> Sprints son un método prescriptivo de cinco días para resolver un reto empresarial. El enfoque se creó en Google Ventures y posteriormente se documentó en el libro Sprint. El Sprint de Diseño toma metodologías inspiradas en el pensamiento de diseño y las comprime en una metodología integral que un equipo puede completar en sólo una semana.</a:t>
            </a:r>
            <a:endParaRPr lang="en-GB" dirty="0">
              <a:ea typeface="Times New Roman" panose="02020603050405020304" pitchFamily="18" charset="0"/>
              <a:cs typeface="Microsoft Sans Serif" panose="020B0604020202020204" pitchFamily="34" charset="0"/>
            </a:endParaRPr>
          </a:p>
          <a:p>
            <a:pPr algn="just">
              <a:defRPr/>
            </a:pPr>
            <a:endParaRPr lang="en-GB" sz="1000" dirty="0">
              <a:ea typeface="Times New Roman" panose="02020603050405020304" pitchFamily="18" charset="0"/>
              <a:cs typeface="Calibri" panose="020F0502020204030204" pitchFamily="34" charset="0"/>
            </a:endParaRPr>
          </a:p>
          <a:p>
            <a:pPr algn="just">
              <a:defRPr/>
            </a:pPr>
            <a:endParaRPr lang="en-GB" dirty="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227982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EDAF10E-ECEB-E652-DFDA-CA43D223D226}"/>
              </a:ext>
            </a:extLst>
          </p:cNvPr>
          <p:cNvSpPr txBox="1"/>
          <p:nvPr/>
        </p:nvSpPr>
        <p:spPr>
          <a:xfrm>
            <a:off x="875910" y="1111415"/>
            <a:ext cx="7693324" cy="830997"/>
          </a:xfrm>
          <a:prstGeom prst="rect">
            <a:avLst/>
          </a:prstGeom>
          <a:noFill/>
        </p:spPr>
        <p:txBody>
          <a:bodyPr wrap="square" rtlCol="0">
            <a:spAutoFit/>
          </a:bodyPr>
          <a:lstStyle/>
          <a:p>
            <a:r>
              <a:rPr lang="es-ES" sz="2400" dirty="0">
                <a:solidFill>
                  <a:srgbClr val="21B4A9"/>
                </a:solidFill>
              </a:rPr>
              <a:t>Sección 3.2: Prueba de mercado</a:t>
            </a:r>
          </a:p>
          <a:p>
            <a:endParaRPr lang="en-GB" sz="2400" dirty="0">
              <a:solidFill>
                <a:srgbClr val="21B4A9"/>
              </a:solidFill>
            </a:endParaRPr>
          </a:p>
        </p:txBody>
      </p:sp>
      <p:sp>
        <p:nvSpPr>
          <p:cNvPr id="13" name="TextBox 11">
            <a:extLst>
              <a:ext uri="{FF2B5EF4-FFF2-40B4-BE49-F238E27FC236}">
                <a16:creationId xmlns:a16="http://schemas.microsoft.com/office/drawing/2014/main" id="{1247E9C8-B47A-B94A-9BEA-1CF8DDEABCC2}"/>
              </a:ext>
            </a:extLst>
          </p:cNvPr>
          <p:cNvSpPr txBox="1"/>
          <p:nvPr/>
        </p:nvSpPr>
        <p:spPr>
          <a:xfrm>
            <a:off x="762529" y="579940"/>
            <a:ext cx="9356660" cy="523220"/>
          </a:xfrm>
          <a:prstGeom prst="rect">
            <a:avLst/>
          </a:prstGeom>
          <a:noFill/>
        </p:spPr>
        <p:txBody>
          <a:bodyPr wrap="square" rtlCol="0">
            <a:spAutoFit/>
          </a:bodyPr>
          <a:lstStyle/>
          <a:p>
            <a:r>
              <a:rPr lang="en-US" sz="2800" b="1" dirty="0">
                <a:solidFill>
                  <a:srgbClr val="FAB632"/>
                </a:solidFill>
                <a:ea typeface="Nunito Bold" charset="0"/>
                <a:cs typeface="Arima Madurai Semi" pitchFamily="2" charset="77"/>
              </a:rPr>
              <a:t>Unidad 3: </a:t>
            </a:r>
            <a:r>
              <a:rPr lang="es-ES" sz="2800" b="1" dirty="0">
                <a:solidFill>
                  <a:srgbClr val="FAB632"/>
                </a:solidFill>
                <a:ea typeface="Nunito Bold" charset="0"/>
                <a:cs typeface="Arima Madurai Semi" pitchFamily="2" charset="77"/>
              </a:rPr>
              <a:t>Diseño y validación de productos y servicios</a:t>
            </a:r>
            <a:endParaRPr lang="en-US" sz="2800" b="1" dirty="0">
              <a:solidFill>
                <a:srgbClr val="FAB632"/>
              </a:solidFill>
              <a:ea typeface="Nunito Bold" charset="0"/>
              <a:cs typeface="Arima Madurai Semi" pitchFamily="2" charset="77"/>
            </a:endParaRPr>
          </a:p>
        </p:txBody>
      </p:sp>
      <p:sp>
        <p:nvSpPr>
          <p:cNvPr id="5" name="Rectángulo 3">
            <a:extLst>
              <a:ext uri="{FF2B5EF4-FFF2-40B4-BE49-F238E27FC236}">
                <a16:creationId xmlns:a16="http://schemas.microsoft.com/office/drawing/2014/main" id="{3C8080E5-A4E9-D862-5188-61F9F02B9A0C}"/>
              </a:ext>
            </a:extLst>
          </p:cNvPr>
          <p:cNvSpPr/>
          <p:nvPr/>
        </p:nvSpPr>
        <p:spPr>
          <a:xfrm>
            <a:off x="875909" y="1736562"/>
            <a:ext cx="10296916" cy="2031325"/>
          </a:xfrm>
          <a:prstGeom prst="rect">
            <a:avLst/>
          </a:prstGeom>
        </p:spPr>
        <p:txBody>
          <a:bodyPr wrap="square">
            <a:spAutoFit/>
          </a:bodyPr>
          <a:lstStyle/>
          <a:p>
            <a:pPr lvl="0" algn="just">
              <a:defRPr/>
            </a:pPr>
            <a:r>
              <a:rPr lang="es-ES" altLang="es-ES" dirty="0">
                <a:solidFill>
                  <a:prstClr val="black"/>
                </a:solidFill>
                <a:cs typeface="Microsoft Sans Serif" panose="020B0604020202020204" pitchFamily="34" charset="0"/>
              </a:rPr>
              <a:t>La prueba de mercado es un experimento que se realiza antes de la comercialización (lanzamiento) de un nuevo producto para determinar hechos del producto como:</a:t>
            </a:r>
            <a:endParaRPr lang="en-GB" altLang="es-ES" dirty="0">
              <a:solidFill>
                <a:prstClr val="black"/>
              </a:solidFill>
              <a:cs typeface="Microsoft Sans Serif" panose="020B0604020202020204" pitchFamily="34" charset="0"/>
            </a:endParaRPr>
          </a:p>
          <a:p>
            <a:pPr lvl="0" algn="just">
              <a:defRPr/>
            </a:pPr>
            <a:endParaRPr lang="en-GB" altLang="es-ES" dirty="0">
              <a:solidFill>
                <a:prstClr val="black"/>
              </a:solidFill>
              <a:cs typeface="Microsoft Sans Serif" panose="020B0604020202020204" pitchFamily="34" charset="0"/>
            </a:endParaRPr>
          </a:p>
          <a:p>
            <a:pPr marL="285750" lvl="0" indent="-285750" algn="just">
              <a:buFont typeface="Wingdings" panose="05000000000000000000" pitchFamily="2" charset="2"/>
              <a:buChar char="ü"/>
              <a:defRPr/>
            </a:pPr>
            <a:r>
              <a:rPr lang="es-ES" altLang="es-ES" dirty="0">
                <a:solidFill>
                  <a:prstClr val="black"/>
                </a:solidFill>
                <a:cs typeface="Microsoft Sans Serif" panose="020B0604020202020204" pitchFamily="34" charset="0"/>
              </a:rPr>
              <a:t>¿Es el producto correcto?</a:t>
            </a:r>
            <a:endParaRPr lang="en-GB" altLang="es-ES" dirty="0">
              <a:solidFill>
                <a:prstClr val="black"/>
              </a:solidFill>
              <a:cs typeface="Microsoft Sans Serif" panose="020B0604020202020204" pitchFamily="34" charset="0"/>
            </a:endParaRPr>
          </a:p>
          <a:p>
            <a:pPr marL="285750" lvl="0" indent="-285750" algn="just">
              <a:buFont typeface="Wingdings" panose="05000000000000000000" pitchFamily="2" charset="2"/>
              <a:buChar char="ü"/>
              <a:defRPr/>
            </a:pPr>
            <a:r>
              <a:rPr lang="es-ES" altLang="es-ES" dirty="0">
                <a:solidFill>
                  <a:prstClr val="black"/>
                </a:solidFill>
                <a:cs typeface="Microsoft Sans Serif" panose="020B0604020202020204" pitchFamily="34" charset="0"/>
              </a:rPr>
              <a:t>¿Tiene el producto un precio razonable?</a:t>
            </a:r>
            <a:r>
              <a:rPr lang="en-GB" altLang="es-ES" dirty="0">
                <a:solidFill>
                  <a:prstClr val="black"/>
                </a:solidFill>
                <a:cs typeface="Microsoft Sans Serif" panose="020B0604020202020204" pitchFamily="34" charset="0"/>
              </a:rPr>
              <a:t> </a:t>
            </a:r>
          </a:p>
          <a:p>
            <a:pPr lvl="0" algn="just">
              <a:defRPr/>
            </a:pPr>
            <a:endParaRPr lang="en-GB" altLang="es-ES" dirty="0">
              <a:solidFill>
                <a:prstClr val="black"/>
              </a:solidFill>
              <a:cs typeface="Microsoft Sans Serif" panose="020B0604020202020204" pitchFamily="34" charset="0"/>
            </a:endParaRPr>
          </a:p>
          <a:p>
            <a:pPr lvl="0" algn="just">
              <a:defRPr/>
            </a:pPr>
            <a:r>
              <a:rPr lang="es-ES" altLang="es-ES" dirty="0">
                <a:solidFill>
                  <a:prstClr val="black"/>
                </a:solidFill>
                <a:cs typeface="Microsoft Sans Serif" panose="020B0604020202020204" pitchFamily="34" charset="0"/>
              </a:rPr>
              <a:t>A partir de estos datos, la empresa puede aprobar o rechazar la propuesta de producto.</a:t>
            </a:r>
            <a:endParaRPr lang="en-GB" sz="1000" dirty="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397803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EDAF10E-ECEB-E652-DFDA-CA43D223D226}"/>
              </a:ext>
            </a:extLst>
          </p:cNvPr>
          <p:cNvSpPr txBox="1"/>
          <p:nvPr/>
        </p:nvSpPr>
        <p:spPr>
          <a:xfrm>
            <a:off x="875910" y="1111415"/>
            <a:ext cx="7693324" cy="461665"/>
          </a:xfrm>
          <a:prstGeom prst="rect">
            <a:avLst/>
          </a:prstGeom>
          <a:noFill/>
        </p:spPr>
        <p:txBody>
          <a:bodyPr wrap="square" rtlCol="0">
            <a:spAutoFit/>
          </a:bodyPr>
          <a:lstStyle/>
          <a:p>
            <a:r>
              <a:rPr lang="es-ES" sz="2400" dirty="0">
                <a:solidFill>
                  <a:srgbClr val="21B4A9"/>
                </a:solidFill>
              </a:rPr>
              <a:t>Sección 3.3: Entrevistas de solución</a:t>
            </a:r>
            <a:r>
              <a:rPr lang="en-GB" sz="2400" dirty="0">
                <a:solidFill>
                  <a:srgbClr val="21B4A9"/>
                </a:solidFill>
              </a:rPr>
              <a:t> </a:t>
            </a:r>
          </a:p>
        </p:txBody>
      </p:sp>
      <p:sp>
        <p:nvSpPr>
          <p:cNvPr id="13" name="TextBox 11">
            <a:extLst>
              <a:ext uri="{FF2B5EF4-FFF2-40B4-BE49-F238E27FC236}">
                <a16:creationId xmlns:a16="http://schemas.microsoft.com/office/drawing/2014/main" id="{1247E9C8-B47A-B94A-9BEA-1CF8DDEABCC2}"/>
              </a:ext>
            </a:extLst>
          </p:cNvPr>
          <p:cNvSpPr txBox="1"/>
          <p:nvPr/>
        </p:nvSpPr>
        <p:spPr>
          <a:xfrm>
            <a:off x="762529" y="579940"/>
            <a:ext cx="9356660" cy="523220"/>
          </a:xfrm>
          <a:prstGeom prst="rect">
            <a:avLst/>
          </a:prstGeom>
          <a:noFill/>
        </p:spPr>
        <p:txBody>
          <a:bodyPr wrap="square" rtlCol="0">
            <a:spAutoFit/>
          </a:bodyPr>
          <a:lstStyle/>
          <a:p>
            <a:r>
              <a:rPr lang="en-US" sz="2800" b="1" dirty="0">
                <a:solidFill>
                  <a:srgbClr val="FAB632"/>
                </a:solidFill>
                <a:ea typeface="Nunito Bold" charset="0"/>
                <a:cs typeface="Arima Madurai Semi" pitchFamily="2" charset="77"/>
              </a:rPr>
              <a:t>Unidad 3: </a:t>
            </a:r>
            <a:r>
              <a:rPr lang="es-ES" sz="2800" b="1" dirty="0">
                <a:solidFill>
                  <a:srgbClr val="FAB632"/>
                </a:solidFill>
                <a:ea typeface="Nunito Bold" charset="0"/>
                <a:cs typeface="Arima Madurai Semi" pitchFamily="2" charset="77"/>
              </a:rPr>
              <a:t>Diseño y validación de productos y servicios</a:t>
            </a:r>
            <a:endParaRPr lang="en-US" sz="2800" b="1" dirty="0">
              <a:solidFill>
                <a:srgbClr val="FAB632"/>
              </a:solidFill>
              <a:ea typeface="Nunito Bold" charset="0"/>
              <a:cs typeface="Arima Madurai Semi" pitchFamily="2" charset="77"/>
            </a:endParaRPr>
          </a:p>
        </p:txBody>
      </p:sp>
      <p:sp>
        <p:nvSpPr>
          <p:cNvPr id="6" name="Rectángulo 3">
            <a:extLst>
              <a:ext uri="{FF2B5EF4-FFF2-40B4-BE49-F238E27FC236}">
                <a16:creationId xmlns:a16="http://schemas.microsoft.com/office/drawing/2014/main" id="{3C8080E5-A4E9-D862-5188-61F9F02B9A0C}"/>
              </a:ext>
            </a:extLst>
          </p:cNvPr>
          <p:cNvSpPr/>
          <p:nvPr/>
        </p:nvSpPr>
        <p:spPr>
          <a:xfrm>
            <a:off x="875909" y="1736562"/>
            <a:ext cx="10296916" cy="2585323"/>
          </a:xfrm>
          <a:prstGeom prst="rect">
            <a:avLst/>
          </a:prstGeom>
        </p:spPr>
        <p:txBody>
          <a:bodyPr wrap="square">
            <a:spAutoFit/>
          </a:bodyPr>
          <a:lstStyle/>
          <a:p>
            <a:pPr lvl="0" algn="just">
              <a:defRPr/>
            </a:pPr>
            <a:r>
              <a:rPr lang="es-ES" altLang="es-ES" dirty="0">
                <a:solidFill>
                  <a:prstClr val="black"/>
                </a:solidFill>
                <a:cs typeface="Microsoft Sans Serif" panose="020B0604020202020204" pitchFamily="34" charset="0"/>
              </a:rPr>
              <a:t>La entrevista de solución amplía el estudio del problema y ofrece una solución para ver cómo reaccionan los consumidores potenciales.</a:t>
            </a:r>
            <a:r>
              <a:rPr lang="en-GB" altLang="es-ES" dirty="0">
                <a:solidFill>
                  <a:prstClr val="black"/>
                </a:solidFill>
                <a:cs typeface="Microsoft Sans Serif" panose="020B0604020202020204" pitchFamily="34" charset="0"/>
              </a:rPr>
              <a:t> </a:t>
            </a:r>
          </a:p>
          <a:p>
            <a:pPr lvl="0" algn="just">
              <a:defRPr/>
            </a:pPr>
            <a:endParaRPr lang="en-GB" altLang="es-ES" dirty="0">
              <a:solidFill>
                <a:prstClr val="black"/>
              </a:solidFill>
              <a:cs typeface="Microsoft Sans Serif" panose="020B0604020202020204" pitchFamily="34" charset="0"/>
            </a:endParaRPr>
          </a:p>
          <a:p>
            <a:pPr lvl="0" algn="just">
              <a:defRPr/>
            </a:pPr>
            <a:r>
              <a:rPr lang="es-ES" altLang="es-ES" dirty="0">
                <a:solidFill>
                  <a:prstClr val="black"/>
                </a:solidFill>
                <a:cs typeface="Microsoft Sans Serif" panose="020B0604020202020204" pitchFamily="34" charset="0"/>
              </a:rPr>
              <a:t>Cuando se les presenta el producto o un prototipo, las entrevistas de solución aportan información cualitativa de los usuarios o clientes potenciales sobre el producto.</a:t>
            </a:r>
            <a:r>
              <a:rPr lang="en-GB" altLang="es-ES" dirty="0">
                <a:solidFill>
                  <a:prstClr val="black"/>
                </a:solidFill>
                <a:cs typeface="Microsoft Sans Serif" panose="020B0604020202020204" pitchFamily="34" charset="0"/>
              </a:rPr>
              <a:t> </a:t>
            </a:r>
          </a:p>
          <a:p>
            <a:pPr lvl="0" algn="just">
              <a:defRPr/>
            </a:pPr>
            <a:endParaRPr lang="en-GB" altLang="es-ES" dirty="0">
              <a:solidFill>
                <a:prstClr val="black"/>
              </a:solidFill>
              <a:cs typeface="Microsoft Sans Serif" panose="020B0604020202020204" pitchFamily="34" charset="0"/>
            </a:endParaRPr>
          </a:p>
          <a:p>
            <a:pPr lvl="0" algn="just">
              <a:defRPr/>
            </a:pPr>
            <a:r>
              <a:rPr lang="es-ES" altLang="es-ES" dirty="0">
                <a:solidFill>
                  <a:prstClr val="black"/>
                </a:solidFill>
                <a:cs typeface="Microsoft Sans Serif" panose="020B0604020202020204" pitchFamily="34" charset="0"/>
              </a:rPr>
              <a:t>En general, las empresas se basan en una "demo" del producto para recabar la experiencia de los clientes al utilizar esa demo y conocer sus impresiones sobre el producto (es decir, usabilidad y adecuación concreta a sus necesidades).</a:t>
            </a:r>
            <a:endParaRPr lang="en-GB" sz="1000" dirty="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196432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TextBox 11">
            <a:extLst>
              <a:ext uri="{FF2B5EF4-FFF2-40B4-BE49-F238E27FC236}">
                <a16:creationId xmlns:a16="http://schemas.microsoft.com/office/drawing/2014/main" id="{1247E9C8-B47A-B94A-9BEA-1CF8DDEABCC2}"/>
              </a:ext>
            </a:extLst>
          </p:cNvPr>
          <p:cNvSpPr txBox="1"/>
          <p:nvPr/>
        </p:nvSpPr>
        <p:spPr>
          <a:xfrm>
            <a:off x="762529" y="579940"/>
            <a:ext cx="9356660" cy="523220"/>
          </a:xfrm>
          <a:prstGeom prst="rect">
            <a:avLst/>
          </a:prstGeom>
          <a:noFill/>
        </p:spPr>
        <p:txBody>
          <a:bodyPr wrap="square" rtlCol="0">
            <a:spAutoFit/>
          </a:bodyPr>
          <a:lstStyle/>
          <a:p>
            <a:r>
              <a:rPr lang="en-US" sz="2800" b="1" dirty="0">
                <a:solidFill>
                  <a:srgbClr val="FAB632"/>
                </a:solidFill>
                <a:ea typeface="Nunito Bold" charset="0"/>
                <a:cs typeface="Arima Madurai Semi" pitchFamily="2" charset="77"/>
              </a:rPr>
              <a:t>Unidad 4: Viabilidad económica</a:t>
            </a:r>
          </a:p>
        </p:txBody>
      </p:sp>
      <p:sp>
        <p:nvSpPr>
          <p:cNvPr id="5" name="CuadroTexto 2">
            <a:extLst>
              <a:ext uri="{FF2B5EF4-FFF2-40B4-BE49-F238E27FC236}">
                <a16:creationId xmlns:a16="http://schemas.microsoft.com/office/drawing/2014/main" id="{2EDAF10E-ECEB-E652-DFDA-CA43D223D226}"/>
              </a:ext>
            </a:extLst>
          </p:cNvPr>
          <p:cNvSpPr txBox="1"/>
          <p:nvPr/>
        </p:nvSpPr>
        <p:spPr>
          <a:xfrm>
            <a:off x="875910" y="1111415"/>
            <a:ext cx="7693324" cy="461665"/>
          </a:xfrm>
          <a:prstGeom prst="rect">
            <a:avLst/>
          </a:prstGeom>
          <a:noFill/>
        </p:spPr>
        <p:txBody>
          <a:bodyPr wrap="square" rtlCol="0">
            <a:spAutoFit/>
          </a:bodyPr>
          <a:lstStyle/>
          <a:p>
            <a:r>
              <a:rPr lang="en-US" sz="2400" dirty="0">
                <a:solidFill>
                  <a:srgbClr val="21B4A9"/>
                </a:solidFill>
              </a:rPr>
              <a:t>Introducción</a:t>
            </a:r>
          </a:p>
        </p:txBody>
      </p:sp>
      <p:sp>
        <p:nvSpPr>
          <p:cNvPr id="6" name="Rectángulo 3">
            <a:extLst>
              <a:ext uri="{FF2B5EF4-FFF2-40B4-BE49-F238E27FC236}">
                <a16:creationId xmlns:a16="http://schemas.microsoft.com/office/drawing/2014/main" id="{3C8080E5-A4E9-D862-5188-61F9F02B9A0C}"/>
              </a:ext>
            </a:extLst>
          </p:cNvPr>
          <p:cNvSpPr/>
          <p:nvPr/>
        </p:nvSpPr>
        <p:spPr>
          <a:xfrm>
            <a:off x="875909" y="1736562"/>
            <a:ext cx="10296916" cy="3139321"/>
          </a:xfrm>
          <a:prstGeom prst="rect">
            <a:avLst/>
          </a:prstGeom>
        </p:spPr>
        <p:txBody>
          <a:bodyPr wrap="square">
            <a:spAutoFit/>
          </a:bodyPr>
          <a:lstStyle/>
          <a:p>
            <a:pPr lvl="0" algn="just">
              <a:defRPr/>
            </a:pPr>
            <a:r>
              <a:rPr lang="es-ES" altLang="es-ES" dirty="0">
                <a:solidFill>
                  <a:prstClr val="black"/>
                </a:solidFill>
                <a:cs typeface="Microsoft Sans Serif" panose="020B0604020202020204" pitchFamily="34" charset="0"/>
              </a:rPr>
              <a:t>La viabilidad económica se produce cuando un proyecto demuestra que es económicamente viable, ingenioso y sostenible en términos de recursos financieros invertidos.</a:t>
            </a:r>
            <a:r>
              <a:rPr lang="en-GB" altLang="es-ES" dirty="0">
                <a:solidFill>
                  <a:prstClr val="black"/>
                </a:solidFill>
                <a:cs typeface="Microsoft Sans Serif" panose="020B0604020202020204" pitchFamily="34" charset="0"/>
              </a:rPr>
              <a:t> </a:t>
            </a:r>
          </a:p>
          <a:p>
            <a:pPr lvl="0" algn="just">
              <a:defRPr/>
            </a:pPr>
            <a:endParaRPr lang="it-IT" altLang="es-ES" dirty="0">
              <a:solidFill>
                <a:prstClr val="black"/>
              </a:solidFill>
              <a:cs typeface="Microsoft Sans Serif" panose="020B0604020202020204" pitchFamily="34" charset="0"/>
            </a:endParaRPr>
          </a:p>
          <a:p>
            <a:pPr lvl="0" algn="just">
              <a:defRPr/>
            </a:pPr>
            <a:r>
              <a:rPr lang="es-ES" dirty="0">
                <a:solidFill>
                  <a:prstClr val="black"/>
                </a:solidFill>
                <a:ea typeface="Times New Roman" panose="02020603050405020304" pitchFamily="18" charset="0"/>
                <a:cs typeface="Microsoft Sans Serif" panose="020B0604020202020204" pitchFamily="34" charset="0"/>
              </a:rPr>
              <a:t>Las empresas clasifican los gastos para su planificación y otros fines en función de la importancia del pago</a:t>
            </a:r>
            <a:r>
              <a:rPr lang="en-GB" dirty="0">
                <a:solidFill>
                  <a:prstClr val="black"/>
                </a:solidFill>
                <a:ea typeface="Times New Roman" panose="02020603050405020304" pitchFamily="18" charset="0"/>
                <a:cs typeface="Microsoft Sans Serif" panose="020B0604020202020204" pitchFamily="34" charset="0"/>
              </a:rPr>
              <a:t>: </a:t>
            </a:r>
          </a:p>
          <a:p>
            <a:pPr lvl="0" algn="just">
              <a:defRPr/>
            </a:pPr>
            <a:r>
              <a:rPr lang="en-GB" dirty="0">
                <a:solidFill>
                  <a:prstClr val="black"/>
                </a:solidFill>
                <a:ea typeface="Times New Roman" panose="02020603050405020304" pitchFamily="18" charset="0"/>
                <a:cs typeface="Microsoft Sans Serif" panose="020B0604020202020204" pitchFamily="34" charset="0"/>
              </a:rPr>
              <a:t> </a:t>
            </a:r>
          </a:p>
          <a:p>
            <a:pPr marL="285750" lvl="0" indent="-285750" algn="just">
              <a:buFont typeface="Arial" panose="020B0604020202020204" pitchFamily="34" charset="0"/>
              <a:buChar char="•"/>
              <a:defRPr/>
            </a:pPr>
            <a:r>
              <a:rPr lang="es-ES" dirty="0">
                <a:solidFill>
                  <a:prstClr val="black"/>
                </a:solidFill>
                <a:ea typeface="Times New Roman" panose="02020603050405020304" pitchFamily="18" charset="0"/>
                <a:cs typeface="Microsoft Sans Serif" panose="020B0604020202020204" pitchFamily="34" charset="0"/>
              </a:rPr>
              <a:t>Aunque no haya ventas, hay que pagar los </a:t>
            </a:r>
            <a:r>
              <a:rPr lang="es-ES" b="1" dirty="0">
                <a:solidFill>
                  <a:srgbClr val="002060"/>
                </a:solidFill>
                <a:ea typeface="Times New Roman" panose="02020603050405020304" pitchFamily="18" charset="0"/>
                <a:cs typeface="Microsoft Sans Serif" panose="020B0604020202020204" pitchFamily="34" charset="0"/>
              </a:rPr>
              <a:t>gastos fijos</a:t>
            </a:r>
            <a:r>
              <a:rPr lang="es-ES" dirty="0">
                <a:solidFill>
                  <a:prstClr val="black"/>
                </a:solidFill>
                <a:ea typeface="Times New Roman" panose="02020603050405020304" pitchFamily="18" charset="0"/>
                <a:cs typeface="Microsoft Sans Serif" panose="020B0604020202020204" pitchFamily="34" charset="0"/>
              </a:rPr>
              <a:t>. Por ejemplo, hay que pagar el alquiler del local de la empresa, los servicios públicos y los intereses del préstamo comercial.</a:t>
            </a:r>
            <a:r>
              <a:rPr lang="en-GB" dirty="0">
                <a:solidFill>
                  <a:prstClr val="black"/>
                </a:solidFill>
                <a:ea typeface="Times New Roman" panose="02020603050405020304" pitchFamily="18" charset="0"/>
                <a:cs typeface="Microsoft Sans Serif" panose="020B0604020202020204" pitchFamily="34" charset="0"/>
              </a:rPr>
              <a:t> </a:t>
            </a:r>
          </a:p>
          <a:p>
            <a:pPr marL="285750" lvl="0" indent="-285750" algn="just">
              <a:buFont typeface="Arial" panose="020B0604020202020204" pitchFamily="34" charset="0"/>
              <a:buChar char="•"/>
              <a:defRPr/>
            </a:pPr>
            <a:endParaRPr lang="en-GB" dirty="0">
              <a:solidFill>
                <a:prstClr val="black"/>
              </a:solidFill>
              <a:ea typeface="Times New Roman" panose="02020603050405020304" pitchFamily="18" charset="0"/>
              <a:cs typeface="Microsoft Sans Serif" panose="020B0604020202020204" pitchFamily="34" charset="0"/>
            </a:endParaRPr>
          </a:p>
          <a:p>
            <a:pPr marL="285750" lvl="0" indent="-285750" algn="just">
              <a:buFont typeface="Arial" panose="020B0604020202020204" pitchFamily="34" charset="0"/>
              <a:buChar char="•"/>
              <a:defRPr/>
            </a:pPr>
            <a:r>
              <a:rPr lang="es-ES" b="1" dirty="0">
                <a:solidFill>
                  <a:srgbClr val="002060"/>
                </a:solidFill>
                <a:ea typeface="Times New Roman" panose="02020603050405020304" pitchFamily="18" charset="0"/>
                <a:cs typeface="Microsoft Sans Serif" panose="020B0604020202020204" pitchFamily="34" charset="0"/>
              </a:rPr>
              <a:t>Los gastos variables </a:t>
            </a:r>
            <a:r>
              <a:rPr lang="es-ES" dirty="0">
                <a:ea typeface="Times New Roman" panose="02020603050405020304" pitchFamily="18" charset="0"/>
                <a:cs typeface="Microsoft Sans Serif" panose="020B0604020202020204" pitchFamily="34" charset="0"/>
              </a:rPr>
              <a:t>varían en función del número de artículos o servicios vendidos. Los gastos de distribución, los precios de las materias primas y los costes humanos para crear y enviar artículos o prestar servicios, por ejemplo, suelen ser variables.</a:t>
            </a:r>
            <a:endParaRPr lang="en-GB" dirty="0">
              <a:ea typeface="Times New Roman" panose="02020603050405020304" pitchFamily="18" charset="0"/>
              <a:cs typeface="Microsoft Sans Serif" panose="020B0604020202020204" pitchFamily="34" charset="0"/>
            </a:endParaRPr>
          </a:p>
        </p:txBody>
      </p:sp>
    </p:spTree>
    <p:extLst>
      <p:ext uri="{BB962C8B-B14F-4D97-AF65-F5344CB8AC3E}">
        <p14:creationId xmlns:p14="http://schemas.microsoft.com/office/powerpoint/2010/main" val="990476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CA1A93D8-94C5-0D15-38A4-0363CD976E15}"/>
              </a:ext>
            </a:extLst>
          </p:cNvPr>
          <p:cNvSpPr/>
          <p:nvPr/>
        </p:nvSpPr>
        <p:spPr>
          <a:xfrm>
            <a:off x="615376" y="1428954"/>
            <a:ext cx="6238269" cy="369332"/>
          </a:xfrm>
          <a:prstGeom prst="rect">
            <a:avLst/>
          </a:prstGeom>
        </p:spPr>
        <p:txBody>
          <a:bodyPr wrap="square">
            <a:spAutoFit/>
          </a:bodyPr>
          <a:lstStyle/>
          <a:p>
            <a:pPr algn="just"/>
            <a:r>
              <a:rPr lang="es-ES" dirty="0">
                <a:ea typeface="Calibri" panose="020F0502020204030204" pitchFamily="34" charset="0"/>
                <a:cs typeface="Times New Roman" panose="02020603050405020304" pitchFamily="18" charset="0"/>
              </a:rPr>
              <a:t>Al final de este módulo serás capaz de</a:t>
            </a:r>
            <a:r>
              <a:rPr lang="en-GB" dirty="0">
                <a:ea typeface="Calibri" panose="020F0502020204030204" pitchFamily="34" charset="0"/>
                <a:cs typeface="Times New Roman" panose="02020603050405020304" pitchFamily="18" charset="0"/>
              </a:rPr>
              <a:t>:</a:t>
            </a:r>
          </a:p>
        </p:txBody>
      </p:sp>
      <p:sp>
        <p:nvSpPr>
          <p:cNvPr id="7" name="CuadroTexto 6">
            <a:extLst>
              <a:ext uri="{FF2B5EF4-FFF2-40B4-BE49-F238E27FC236}">
                <a16:creationId xmlns:a16="http://schemas.microsoft.com/office/drawing/2014/main" id="{9075F4DA-1D2D-2E85-798B-2E20901FABB7}"/>
              </a:ext>
            </a:extLst>
          </p:cNvPr>
          <p:cNvSpPr txBox="1"/>
          <p:nvPr/>
        </p:nvSpPr>
        <p:spPr>
          <a:xfrm>
            <a:off x="925733" y="1998079"/>
            <a:ext cx="9688479" cy="369332"/>
          </a:xfrm>
          <a:prstGeom prst="rect">
            <a:avLst/>
          </a:prstGeom>
          <a:noFill/>
        </p:spPr>
        <p:txBody>
          <a:bodyPr wrap="square" rtlCol="0">
            <a:spAutoFit/>
          </a:bodyPr>
          <a:lstStyle/>
          <a:p>
            <a:r>
              <a:rPr lang="en-GB" b="1" dirty="0" err="1">
                <a:solidFill>
                  <a:srgbClr val="21B4A9"/>
                </a:solidFill>
              </a:rPr>
              <a:t>Objetivo</a:t>
            </a:r>
            <a:r>
              <a:rPr lang="en-GB" b="1" dirty="0">
                <a:solidFill>
                  <a:srgbClr val="21B4A9"/>
                </a:solidFill>
              </a:rPr>
              <a:t> 1: 	</a:t>
            </a:r>
            <a:r>
              <a:rPr lang="es-ES" b="1" dirty="0">
                <a:solidFill>
                  <a:srgbClr val="21B4A9"/>
                </a:solidFill>
              </a:rPr>
              <a:t> La definición de la idea y el diseño del modelo de negocio</a:t>
            </a:r>
            <a:endParaRPr lang="en-GB" b="1" dirty="0">
              <a:solidFill>
                <a:srgbClr val="21B4A9"/>
              </a:solidFill>
            </a:endParaRPr>
          </a:p>
        </p:txBody>
      </p:sp>
      <p:sp>
        <p:nvSpPr>
          <p:cNvPr id="8" name="CuadroTexto 7">
            <a:extLst>
              <a:ext uri="{FF2B5EF4-FFF2-40B4-BE49-F238E27FC236}">
                <a16:creationId xmlns:a16="http://schemas.microsoft.com/office/drawing/2014/main" id="{85ED44BF-40AF-2BEE-0357-B22F72454536}"/>
              </a:ext>
            </a:extLst>
          </p:cNvPr>
          <p:cNvSpPr txBox="1"/>
          <p:nvPr/>
        </p:nvSpPr>
        <p:spPr>
          <a:xfrm>
            <a:off x="925733" y="2714175"/>
            <a:ext cx="7945508" cy="369332"/>
          </a:xfrm>
          <a:prstGeom prst="rect">
            <a:avLst/>
          </a:prstGeom>
          <a:noFill/>
        </p:spPr>
        <p:txBody>
          <a:bodyPr wrap="none" rtlCol="0">
            <a:spAutoFit/>
          </a:bodyPr>
          <a:lstStyle/>
          <a:p>
            <a:r>
              <a:rPr lang="en-GB" b="1" dirty="0" err="1">
                <a:solidFill>
                  <a:srgbClr val="FAB632"/>
                </a:solidFill>
              </a:rPr>
              <a:t>Objetivo</a:t>
            </a:r>
            <a:r>
              <a:rPr lang="en-GB" b="1" dirty="0">
                <a:solidFill>
                  <a:srgbClr val="FAB632"/>
                </a:solidFill>
              </a:rPr>
              <a:t> 2: 	</a:t>
            </a:r>
            <a:r>
              <a:rPr lang="es-ES" b="1" dirty="0">
                <a:solidFill>
                  <a:srgbClr val="FAB632"/>
                </a:solidFill>
              </a:rPr>
              <a:t> Cómo mejorar el conocimiento de los mercados y los clientes</a:t>
            </a:r>
            <a:r>
              <a:rPr lang="en-GB" b="1" dirty="0">
                <a:solidFill>
                  <a:srgbClr val="FAB632"/>
                </a:solidFill>
              </a:rPr>
              <a:t> </a:t>
            </a:r>
          </a:p>
        </p:txBody>
      </p:sp>
      <p:sp>
        <p:nvSpPr>
          <p:cNvPr id="9" name="CuadroTexto 8">
            <a:extLst>
              <a:ext uri="{FF2B5EF4-FFF2-40B4-BE49-F238E27FC236}">
                <a16:creationId xmlns:a16="http://schemas.microsoft.com/office/drawing/2014/main" id="{F344EB84-98E8-0309-1362-1627A0474B0A}"/>
              </a:ext>
            </a:extLst>
          </p:cNvPr>
          <p:cNvSpPr txBox="1"/>
          <p:nvPr/>
        </p:nvSpPr>
        <p:spPr>
          <a:xfrm>
            <a:off x="916116" y="3468332"/>
            <a:ext cx="7573484" cy="369332"/>
          </a:xfrm>
          <a:prstGeom prst="rect">
            <a:avLst/>
          </a:prstGeom>
          <a:noFill/>
        </p:spPr>
        <p:txBody>
          <a:bodyPr wrap="none" rtlCol="0">
            <a:spAutoFit/>
          </a:bodyPr>
          <a:lstStyle/>
          <a:p>
            <a:r>
              <a:rPr lang="en-GB" b="1" dirty="0" err="1">
                <a:solidFill>
                  <a:srgbClr val="EA4E46"/>
                </a:solidFill>
              </a:rPr>
              <a:t>Objetivo</a:t>
            </a:r>
            <a:r>
              <a:rPr lang="en-GB" b="1" dirty="0">
                <a:solidFill>
                  <a:srgbClr val="EA4E46"/>
                </a:solidFill>
              </a:rPr>
              <a:t> 3: 	</a:t>
            </a:r>
            <a:r>
              <a:rPr lang="es-ES" b="1" dirty="0">
                <a:solidFill>
                  <a:srgbClr val="EA4E46"/>
                </a:solidFill>
              </a:rPr>
              <a:t>El proceso que conduce al diseño de productos y servicios</a:t>
            </a:r>
            <a:endParaRPr lang="en-GB" b="1" dirty="0">
              <a:solidFill>
                <a:srgbClr val="EA4E46"/>
              </a:solidFill>
            </a:endParaRPr>
          </a:p>
        </p:txBody>
      </p:sp>
      <p:sp>
        <p:nvSpPr>
          <p:cNvPr id="10" name="CuadroTexto 9">
            <a:extLst>
              <a:ext uri="{FF2B5EF4-FFF2-40B4-BE49-F238E27FC236}">
                <a16:creationId xmlns:a16="http://schemas.microsoft.com/office/drawing/2014/main" id="{4F61543D-A22C-D627-13DC-7EE782381343}"/>
              </a:ext>
            </a:extLst>
          </p:cNvPr>
          <p:cNvSpPr txBox="1"/>
          <p:nvPr/>
        </p:nvSpPr>
        <p:spPr>
          <a:xfrm>
            <a:off x="889035" y="4178403"/>
            <a:ext cx="5602175" cy="369332"/>
          </a:xfrm>
          <a:prstGeom prst="rect">
            <a:avLst/>
          </a:prstGeom>
          <a:noFill/>
        </p:spPr>
        <p:txBody>
          <a:bodyPr wrap="none" rtlCol="0">
            <a:spAutoFit/>
          </a:bodyPr>
          <a:lstStyle/>
          <a:p>
            <a:r>
              <a:rPr lang="en-GB" b="1" dirty="0" err="1">
                <a:solidFill>
                  <a:srgbClr val="21B4A9"/>
                </a:solidFill>
              </a:rPr>
              <a:t>Objetivo</a:t>
            </a:r>
            <a:r>
              <a:rPr lang="en-GB" b="1" dirty="0">
                <a:solidFill>
                  <a:srgbClr val="21B4A9"/>
                </a:solidFill>
              </a:rPr>
              <a:t> 4:  	</a:t>
            </a:r>
            <a:r>
              <a:rPr lang="es-ES" b="1" dirty="0">
                <a:solidFill>
                  <a:srgbClr val="21B4A9"/>
                </a:solidFill>
              </a:rPr>
              <a:t> Qué significa la viabilidad económica</a:t>
            </a:r>
            <a:endParaRPr lang="en-GB" b="1" dirty="0">
              <a:solidFill>
                <a:srgbClr val="21B4A9"/>
              </a:solidFill>
            </a:endParaRPr>
          </a:p>
        </p:txBody>
      </p:sp>
      <p:sp>
        <p:nvSpPr>
          <p:cNvPr id="12" name="CuadroTexto 11">
            <a:extLst>
              <a:ext uri="{FF2B5EF4-FFF2-40B4-BE49-F238E27FC236}">
                <a16:creationId xmlns:a16="http://schemas.microsoft.com/office/drawing/2014/main" id="{09AB429A-ED9C-DFC4-79F0-9A10ADFDBA4D}"/>
              </a:ext>
            </a:extLst>
          </p:cNvPr>
          <p:cNvSpPr txBox="1"/>
          <p:nvPr/>
        </p:nvSpPr>
        <p:spPr>
          <a:xfrm>
            <a:off x="599478" y="585038"/>
            <a:ext cx="4576204" cy="791307"/>
          </a:xfrm>
          <a:prstGeom prst="rect">
            <a:avLst/>
          </a:prstGeom>
          <a:noFill/>
        </p:spPr>
        <p:txBody>
          <a:bodyPr wrap="square">
            <a:spAutoFit/>
          </a:bodyPr>
          <a:lstStyle/>
          <a:p>
            <a:pPr>
              <a:lnSpc>
                <a:spcPts val="6000"/>
              </a:lnSpc>
            </a:pPr>
            <a:r>
              <a:rPr lang="en-US" sz="3600" b="1" dirty="0" err="1">
                <a:solidFill>
                  <a:srgbClr val="FAB632"/>
                </a:solidFill>
                <a:cs typeface="Arima Madurai Semi" pitchFamily="2" charset="77"/>
              </a:rPr>
              <a:t>Objectivos</a:t>
            </a:r>
            <a:r>
              <a:rPr lang="en-US" sz="3600" b="1" dirty="0">
                <a:solidFill>
                  <a:srgbClr val="FAB632"/>
                </a:solidFill>
                <a:cs typeface="Arima Madurai Semi" pitchFamily="2" charset="77"/>
              </a:rPr>
              <a:t> y </a:t>
            </a:r>
            <a:r>
              <a:rPr lang="en-US" sz="3600" b="1" dirty="0" err="1">
                <a:solidFill>
                  <a:srgbClr val="FAB632"/>
                </a:solidFill>
                <a:cs typeface="Arima Madurai Semi" pitchFamily="2" charset="77"/>
              </a:rPr>
              <a:t>metas</a:t>
            </a:r>
            <a:r>
              <a:rPr lang="en-US" sz="3600" b="1" dirty="0">
                <a:solidFill>
                  <a:srgbClr val="FAB632"/>
                </a:solidFill>
                <a:cs typeface="Arima Madurai Semi" pitchFamily="2" charset="77"/>
              </a:rPr>
              <a:t>:</a:t>
            </a:r>
            <a:endParaRPr lang="en-GB" sz="3600" dirty="0">
              <a:solidFill>
                <a:srgbClr val="FAB632"/>
              </a:solidFill>
            </a:endParaRPr>
          </a:p>
        </p:txBody>
      </p:sp>
      <p:sp>
        <p:nvSpPr>
          <p:cNvPr id="13" name="Hexágono 12">
            <a:extLst>
              <a:ext uri="{FF2B5EF4-FFF2-40B4-BE49-F238E27FC236}">
                <a16:creationId xmlns:a16="http://schemas.microsoft.com/office/drawing/2014/main" id="{7521E9B9-41CD-EB5B-D90B-8533A13A9125}"/>
              </a:ext>
            </a:extLst>
          </p:cNvPr>
          <p:cNvSpPr/>
          <p:nvPr/>
        </p:nvSpPr>
        <p:spPr>
          <a:xfrm>
            <a:off x="599478" y="4246196"/>
            <a:ext cx="284085" cy="233746"/>
          </a:xfrm>
          <a:prstGeom prst="hexagon">
            <a:avLst/>
          </a:prstGeom>
          <a:noFill/>
          <a:ln>
            <a:solidFill>
              <a:srgbClr val="21B4A9"/>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4" name="Hexágono 13">
            <a:extLst>
              <a:ext uri="{FF2B5EF4-FFF2-40B4-BE49-F238E27FC236}">
                <a16:creationId xmlns:a16="http://schemas.microsoft.com/office/drawing/2014/main" id="{0E8A8AD6-1489-684A-6482-F07AB13B34F3}"/>
              </a:ext>
            </a:extLst>
          </p:cNvPr>
          <p:cNvSpPr/>
          <p:nvPr/>
        </p:nvSpPr>
        <p:spPr>
          <a:xfrm>
            <a:off x="615376" y="2781968"/>
            <a:ext cx="284085" cy="233746"/>
          </a:xfrm>
          <a:prstGeom prst="hexagon">
            <a:avLst/>
          </a:prstGeom>
          <a:noFill/>
          <a:ln>
            <a:solidFill>
              <a:srgbClr val="FAB63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5" name="Hexágono 14">
            <a:extLst>
              <a:ext uri="{FF2B5EF4-FFF2-40B4-BE49-F238E27FC236}">
                <a16:creationId xmlns:a16="http://schemas.microsoft.com/office/drawing/2014/main" id="{7E426769-34E4-624B-CB35-98F1820F97A5}"/>
              </a:ext>
            </a:extLst>
          </p:cNvPr>
          <p:cNvSpPr/>
          <p:nvPr/>
        </p:nvSpPr>
        <p:spPr>
          <a:xfrm>
            <a:off x="615376" y="3536125"/>
            <a:ext cx="284085" cy="233746"/>
          </a:xfrm>
          <a:prstGeom prst="hexagon">
            <a:avLst/>
          </a:prstGeom>
          <a:noFill/>
          <a:ln>
            <a:solidFill>
              <a:srgbClr val="EA4E4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6" name="Hexágono 15">
            <a:extLst>
              <a:ext uri="{FF2B5EF4-FFF2-40B4-BE49-F238E27FC236}">
                <a16:creationId xmlns:a16="http://schemas.microsoft.com/office/drawing/2014/main" id="{1F308F90-D007-A240-4700-CA2C63F00806}"/>
              </a:ext>
            </a:extLst>
          </p:cNvPr>
          <p:cNvSpPr/>
          <p:nvPr/>
        </p:nvSpPr>
        <p:spPr>
          <a:xfrm>
            <a:off x="601557" y="2058938"/>
            <a:ext cx="284085" cy="233746"/>
          </a:xfrm>
          <a:prstGeom prst="hexagon">
            <a:avLst/>
          </a:prstGeom>
          <a:noFill/>
          <a:ln>
            <a:solidFill>
              <a:srgbClr val="21B4A9"/>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Tree>
    <p:extLst>
      <p:ext uri="{BB962C8B-B14F-4D97-AF65-F5344CB8AC3E}">
        <p14:creationId xmlns:p14="http://schemas.microsoft.com/office/powerpoint/2010/main" val="40089146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EDAF10E-ECEB-E652-DFDA-CA43D223D226}"/>
              </a:ext>
            </a:extLst>
          </p:cNvPr>
          <p:cNvSpPr txBox="1"/>
          <p:nvPr/>
        </p:nvSpPr>
        <p:spPr>
          <a:xfrm>
            <a:off x="875909" y="1111415"/>
            <a:ext cx="10787771" cy="461665"/>
          </a:xfrm>
          <a:prstGeom prst="rect">
            <a:avLst/>
          </a:prstGeom>
          <a:noFill/>
        </p:spPr>
        <p:txBody>
          <a:bodyPr wrap="square" rtlCol="0">
            <a:spAutoFit/>
          </a:bodyPr>
          <a:lstStyle/>
          <a:p>
            <a:r>
              <a:rPr lang="es-ES" sz="2400" dirty="0">
                <a:solidFill>
                  <a:srgbClr val="21B4A9"/>
                </a:solidFill>
              </a:rPr>
              <a:t>Apartado 4.1: El concepto de umbral de rentabilidad</a:t>
            </a:r>
            <a:endParaRPr lang="en-GB" sz="2400" dirty="0">
              <a:solidFill>
                <a:srgbClr val="21B4A9"/>
              </a:solidFill>
            </a:endParaRPr>
          </a:p>
        </p:txBody>
      </p:sp>
      <p:sp>
        <p:nvSpPr>
          <p:cNvPr id="13" name="TextBox 11">
            <a:extLst>
              <a:ext uri="{FF2B5EF4-FFF2-40B4-BE49-F238E27FC236}">
                <a16:creationId xmlns:a16="http://schemas.microsoft.com/office/drawing/2014/main" id="{1247E9C8-B47A-B94A-9BEA-1CF8DDEABCC2}"/>
              </a:ext>
            </a:extLst>
          </p:cNvPr>
          <p:cNvSpPr txBox="1"/>
          <p:nvPr/>
        </p:nvSpPr>
        <p:spPr>
          <a:xfrm>
            <a:off x="762529" y="579940"/>
            <a:ext cx="9356660" cy="523220"/>
          </a:xfrm>
          <a:prstGeom prst="rect">
            <a:avLst/>
          </a:prstGeom>
          <a:noFill/>
        </p:spPr>
        <p:txBody>
          <a:bodyPr wrap="square" rtlCol="0">
            <a:spAutoFit/>
          </a:bodyPr>
          <a:lstStyle/>
          <a:p>
            <a:r>
              <a:rPr lang="en-US" sz="2800" b="1" dirty="0">
                <a:solidFill>
                  <a:srgbClr val="FAB632"/>
                </a:solidFill>
                <a:ea typeface="Nunito Bold" charset="0"/>
                <a:cs typeface="Arima Madurai Semi" pitchFamily="2" charset="77"/>
              </a:rPr>
              <a:t>Unidad 4: Viabilidad económica</a:t>
            </a:r>
          </a:p>
        </p:txBody>
      </p:sp>
      <p:pic>
        <p:nvPicPr>
          <p:cNvPr id="5" name="Immagine 4">
            <a:extLst>
              <a:ext uri="{FF2B5EF4-FFF2-40B4-BE49-F238E27FC236}">
                <a16:creationId xmlns:a16="http://schemas.microsoft.com/office/drawing/2014/main" id="{AAC2C0F1-FC86-2349-835C-AAC7931D36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6593" y="1342247"/>
            <a:ext cx="6649498" cy="4155936"/>
          </a:xfrm>
          <a:prstGeom prst="rect">
            <a:avLst/>
          </a:prstGeom>
        </p:spPr>
      </p:pic>
      <p:sp>
        <p:nvSpPr>
          <p:cNvPr id="6" name="CasellaDiTesto 5">
            <a:extLst>
              <a:ext uri="{FF2B5EF4-FFF2-40B4-BE49-F238E27FC236}">
                <a16:creationId xmlns:a16="http://schemas.microsoft.com/office/drawing/2014/main" id="{46340EF7-92B9-C94E-AEB9-9FC83917EE37}"/>
              </a:ext>
            </a:extLst>
          </p:cNvPr>
          <p:cNvSpPr txBox="1"/>
          <p:nvPr/>
        </p:nvSpPr>
        <p:spPr>
          <a:xfrm>
            <a:off x="6271961" y="5212617"/>
            <a:ext cx="3446777" cy="246221"/>
          </a:xfrm>
          <a:prstGeom prst="rect">
            <a:avLst/>
          </a:prstGeom>
          <a:noFill/>
        </p:spPr>
        <p:txBody>
          <a:bodyPr wrap="none" rtlCol="0">
            <a:spAutoFit/>
          </a:bodyPr>
          <a:lstStyle/>
          <a:p>
            <a:r>
              <a:rPr lang="en-GB" sz="1000" dirty="0"/>
              <a:t>Fuente: </a:t>
            </a:r>
            <a:r>
              <a:rPr lang="en-GB" sz="1000" dirty="0">
                <a:hlinkClick r:id="rId3"/>
              </a:rPr>
              <a:t>https://toughnickel.com/business/Breakeven-analysis</a:t>
            </a:r>
            <a:r>
              <a:rPr lang="en-GB" sz="1000" dirty="0"/>
              <a:t> </a:t>
            </a:r>
          </a:p>
        </p:txBody>
      </p:sp>
      <p:sp>
        <p:nvSpPr>
          <p:cNvPr id="7" name="Rectángulo 3">
            <a:extLst>
              <a:ext uri="{FF2B5EF4-FFF2-40B4-BE49-F238E27FC236}">
                <a16:creationId xmlns:a16="http://schemas.microsoft.com/office/drawing/2014/main" id="{3C8080E5-A4E9-D862-5188-61F9F02B9A0C}"/>
              </a:ext>
            </a:extLst>
          </p:cNvPr>
          <p:cNvSpPr/>
          <p:nvPr/>
        </p:nvSpPr>
        <p:spPr>
          <a:xfrm>
            <a:off x="875909" y="1736562"/>
            <a:ext cx="3790684" cy="3139321"/>
          </a:xfrm>
          <a:prstGeom prst="rect">
            <a:avLst/>
          </a:prstGeom>
        </p:spPr>
        <p:txBody>
          <a:bodyPr wrap="square">
            <a:spAutoFit/>
          </a:bodyPr>
          <a:lstStyle/>
          <a:p>
            <a:pPr lvl="0" algn="just">
              <a:defRPr/>
            </a:pPr>
            <a:r>
              <a:rPr lang="es-ES" altLang="es-ES" dirty="0">
                <a:solidFill>
                  <a:prstClr val="black"/>
                </a:solidFill>
                <a:cs typeface="Microsoft Sans Serif" panose="020B0604020202020204" pitchFamily="34" charset="0"/>
              </a:rPr>
              <a:t>En economía, empresa y contabilidad de costes, el análisis del punto de equilibrio se refiere al punto en el que el coste total y los ingresos totales son iguales.</a:t>
            </a:r>
            <a:r>
              <a:rPr lang="en-GB" altLang="es-ES" dirty="0">
                <a:solidFill>
                  <a:prstClr val="black"/>
                </a:solidFill>
                <a:cs typeface="Microsoft Sans Serif" panose="020B0604020202020204" pitchFamily="34" charset="0"/>
              </a:rPr>
              <a:t> </a:t>
            </a:r>
          </a:p>
          <a:p>
            <a:pPr lvl="0" algn="just">
              <a:defRPr/>
            </a:pPr>
            <a:endParaRPr lang="en-GB" altLang="es-ES" dirty="0">
              <a:solidFill>
                <a:prstClr val="black"/>
              </a:solidFill>
              <a:cs typeface="Microsoft Sans Serif" panose="020B0604020202020204" pitchFamily="34" charset="0"/>
            </a:endParaRPr>
          </a:p>
          <a:p>
            <a:pPr lvl="0" algn="just">
              <a:defRPr/>
            </a:pPr>
            <a:r>
              <a:rPr lang="es-ES" altLang="es-ES" dirty="0">
                <a:solidFill>
                  <a:prstClr val="black"/>
                </a:solidFill>
                <a:cs typeface="Microsoft Sans Serif" panose="020B0604020202020204" pitchFamily="34" charset="0"/>
              </a:rPr>
              <a:t>Un análisis del punto de equilibrio se realiza para calcular cuántas unidades o dólares de ingresos son necesarios para cubrir los costes totales (costes fijos y variables).</a:t>
            </a:r>
            <a:endParaRPr lang="en-GB" altLang="es-ES" dirty="0">
              <a:solidFill>
                <a:prstClr val="black"/>
              </a:solidFill>
              <a:cs typeface="Microsoft Sans Serif" panose="020B0604020202020204" pitchFamily="34" charset="0"/>
            </a:endParaRPr>
          </a:p>
        </p:txBody>
      </p:sp>
    </p:spTree>
    <p:extLst>
      <p:ext uri="{BB962C8B-B14F-4D97-AF65-F5344CB8AC3E}">
        <p14:creationId xmlns:p14="http://schemas.microsoft.com/office/powerpoint/2010/main" val="4912474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EDAF10E-ECEB-E652-DFDA-CA43D223D226}"/>
              </a:ext>
            </a:extLst>
          </p:cNvPr>
          <p:cNvSpPr txBox="1"/>
          <p:nvPr/>
        </p:nvSpPr>
        <p:spPr>
          <a:xfrm>
            <a:off x="875910" y="1111415"/>
            <a:ext cx="7693324" cy="461665"/>
          </a:xfrm>
          <a:prstGeom prst="rect">
            <a:avLst/>
          </a:prstGeom>
          <a:noFill/>
        </p:spPr>
        <p:txBody>
          <a:bodyPr wrap="square" rtlCol="0">
            <a:spAutoFit/>
          </a:bodyPr>
          <a:lstStyle/>
          <a:p>
            <a:r>
              <a:rPr lang="es-ES" sz="2400" dirty="0">
                <a:solidFill>
                  <a:srgbClr val="21B4A9"/>
                </a:solidFill>
              </a:rPr>
              <a:t>Sección 4.2: Plan económico y financiero</a:t>
            </a:r>
            <a:r>
              <a:rPr lang="en-GB" sz="2400" dirty="0">
                <a:solidFill>
                  <a:srgbClr val="21B4A9"/>
                </a:solidFill>
              </a:rPr>
              <a:t> </a:t>
            </a:r>
          </a:p>
        </p:txBody>
      </p:sp>
      <p:sp>
        <p:nvSpPr>
          <p:cNvPr id="13" name="TextBox 11">
            <a:extLst>
              <a:ext uri="{FF2B5EF4-FFF2-40B4-BE49-F238E27FC236}">
                <a16:creationId xmlns:a16="http://schemas.microsoft.com/office/drawing/2014/main" id="{1247E9C8-B47A-B94A-9BEA-1CF8DDEABCC2}"/>
              </a:ext>
            </a:extLst>
          </p:cNvPr>
          <p:cNvSpPr txBox="1"/>
          <p:nvPr/>
        </p:nvSpPr>
        <p:spPr>
          <a:xfrm>
            <a:off x="762529" y="579940"/>
            <a:ext cx="9356660" cy="523220"/>
          </a:xfrm>
          <a:prstGeom prst="rect">
            <a:avLst/>
          </a:prstGeom>
          <a:noFill/>
        </p:spPr>
        <p:txBody>
          <a:bodyPr wrap="square" rtlCol="0">
            <a:spAutoFit/>
          </a:bodyPr>
          <a:lstStyle/>
          <a:p>
            <a:r>
              <a:rPr lang="en-US" sz="2800" b="1" dirty="0">
                <a:solidFill>
                  <a:srgbClr val="FAB632"/>
                </a:solidFill>
                <a:ea typeface="Nunito Bold" charset="0"/>
                <a:cs typeface="Arima Madurai Semi" pitchFamily="2" charset="77"/>
              </a:rPr>
              <a:t>Unidad 4: Viabilidad económica</a:t>
            </a:r>
          </a:p>
        </p:txBody>
      </p:sp>
      <p:sp>
        <p:nvSpPr>
          <p:cNvPr id="5" name="Rectángulo 3">
            <a:extLst>
              <a:ext uri="{FF2B5EF4-FFF2-40B4-BE49-F238E27FC236}">
                <a16:creationId xmlns:a16="http://schemas.microsoft.com/office/drawing/2014/main" id="{3C8080E5-A4E9-D862-5188-61F9F02B9A0C}"/>
              </a:ext>
            </a:extLst>
          </p:cNvPr>
          <p:cNvSpPr/>
          <p:nvPr/>
        </p:nvSpPr>
        <p:spPr>
          <a:xfrm>
            <a:off x="875909" y="1736562"/>
            <a:ext cx="10296916" cy="2585323"/>
          </a:xfrm>
          <a:prstGeom prst="rect">
            <a:avLst/>
          </a:prstGeom>
        </p:spPr>
        <p:txBody>
          <a:bodyPr wrap="square">
            <a:spAutoFit/>
          </a:bodyPr>
          <a:lstStyle/>
          <a:p>
            <a:pPr marL="285750" lvl="0" indent="-285750" algn="just">
              <a:buFont typeface="Arial" panose="020B0604020202020204" pitchFamily="34" charset="0"/>
              <a:buChar char="•"/>
              <a:defRPr/>
            </a:pPr>
            <a:r>
              <a:rPr lang="es-ES" dirty="0">
                <a:solidFill>
                  <a:prstClr val="black"/>
                </a:solidFill>
                <a:ea typeface="Times New Roman" panose="02020603050405020304" pitchFamily="18" charset="0"/>
                <a:cs typeface="Microsoft Sans Serif" panose="020B0604020202020204" pitchFamily="34" charset="0"/>
              </a:rPr>
              <a:t>Un </a:t>
            </a:r>
            <a:r>
              <a:rPr lang="es-ES" b="1" dirty="0">
                <a:solidFill>
                  <a:srgbClr val="002060"/>
                </a:solidFill>
                <a:ea typeface="Times New Roman" panose="02020603050405020304" pitchFamily="18" charset="0"/>
                <a:cs typeface="Microsoft Sans Serif" panose="020B0604020202020204" pitchFamily="34" charset="0"/>
              </a:rPr>
              <a:t>plan económico </a:t>
            </a:r>
            <a:r>
              <a:rPr lang="es-ES" dirty="0">
                <a:solidFill>
                  <a:prstClr val="black"/>
                </a:solidFill>
                <a:ea typeface="Times New Roman" panose="02020603050405020304" pitchFamily="18" charset="0"/>
                <a:cs typeface="Microsoft Sans Serif" panose="020B0604020202020204" pitchFamily="34" charset="0"/>
              </a:rPr>
              <a:t>es un conjunto de planes destinados a alcanzar objetivos económicos específicos predeterminados en un orden de prioridad concreto durante un periodo de tiempo predeterminado.</a:t>
            </a:r>
            <a:r>
              <a:rPr lang="en-GB" dirty="0">
                <a:solidFill>
                  <a:prstClr val="black"/>
                </a:solidFill>
                <a:ea typeface="Times New Roman" panose="02020603050405020304" pitchFamily="18" charset="0"/>
                <a:cs typeface="Microsoft Sans Serif" panose="020B0604020202020204" pitchFamily="34" charset="0"/>
              </a:rPr>
              <a:t> </a:t>
            </a:r>
          </a:p>
          <a:p>
            <a:pPr marL="285750" lvl="0" indent="-285750" algn="just">
              <a:buFont typeface="Arial" panose="020B0604020202020204" pitchFamily="34" charset="0"/>
              <a:buChar char="•"/>
              <a:defRPr/>
            </a:pPr>
            <a:endParaRPr lang="en-GB" dirty="0">
              <a:solidFill>
                <a:prstClr val="black"/>
              </a:solidFill>
              <a:ea typeface="Times New Roman" panose="02020603050405020304" pitchFamily="18" charset="0"/>
              <a:cs typeface="Microsoft Sans Serif" panose="020B0604020202020204" pitchFamily="34" charset="0"/>
            </a:endParaRPr>
          </a:p>
          <a:p>
            <a:pPr marL="285750" lvl="0" indent="-285750" algn="just">
              <a:buFont typeface="Arial" panose="020B0604020202020204" pitchFamily="34" charset="0"/>
              <a:buChar char="•"/>
              <a:defRPr/>
            </a:pPr>
            <a:r>
              <a:rPr lang="es-ES" dirty="0">
                <a:solidFill>
                  <a:prstClr val="black"/>
                </a:solidFill>
                <a:ea typeface="Times New Roman" panose="02020603050405020304" pitchFamily="18" charset="0"/>
                <a:cs typeface="Microsoft Sans Serif" panose="020B0604020202020204" pitchFamily="34" charset="0"/>
              </a:rPr>
              <a:t>Un </a:t>
            </a:r>
            <a:r>
              <a:rPr lang="es-ES" b="1" dirty="0">
                <a:solidFill>
                  <a:srgbClr val="002060"/>
                </a:solidFill>
                <a:ea typeface="Times New Roman" panose="02020603050405020304" pitchFamily="18" charset="0"/>
                <a:cs typeface="Microsoft Sans Serif" panose="020B0604020202020204" pitchFamily="34" charset="0"/>
              </a:rPr>
              <a:t>plan financiero </a:t>
            </a:r>
            <a:r>
              <a:rPr lang="es-ES" dirty="0">
                <a:solidFill>
                  <a:prstClr val="black"/>
                </a:solidFill>
                <a:ea typeface="Times New Roman" panose="02020603050405020304" pitchFamily="18" charset="0"/>
                <a:cs typeface="Microsoft Sans Serif" panose="020B0604020202020204" pitchFamily="34" charset="0"/>
              </a:rPr>
              <a:t>es un documento que detalla la situación financiera actual de una persona, sus objetivos económicos a corto y largo plazo y una estrategia detallada para alcanzarlos.</a:t>
            </a:r>
            <a:endParaRPr lang="en-GB" dirty="0">
              <a:solidFill>
                <a:prstClr val="black"/>
              </a:solidFill>
              <a:ea typeface="Times New Roman" panose="02020603050405020304" pitchFamily="18" charset="0"/>
              <a:cs typeface="Microsoft Sans Serif" panose="020B0604020202020204" pitchFamily="34" charset="0"/>
            </a:endParaRPr>
          </a:p>
          <a:p>
            <a:pPr lvl="0" algn="just">
              <a:defRPr/>
            </a:pPr>
            <a:endParaRPr lang="en-GB" dirty="0">
              <a:solidFill>
                <a:prstClr val="black"/>
              </a:solidFill>
              <a:ea typeface="Times New Roman" panose="02020603050405020304" pitchFamily="18" charset="0"/>
              <a:cs typeface="Microsoft Sans Serif" panose="020B0604020202020204" pitchFamily="34" charset="0"/>
            </a:endParaRPr>
          </a:p>
          <a:p>
            <a:pPr lvl="0" algn="just">
              <a:defRPr/>
            </a:pPr>
            <a:r>
              <a:rPr lang="es-ES" dirty="0">
                <a:solidFill>
                  <a:prstClr val="black"/>
                </a:solidFill>
                <a:ea typeface="Times New Roman" panose="02020603050405020304" pitchFamily="18" charset="0"/>
                <a:cs typeface="Microsoft Sans Serif" panose="020B0604020202020204" pitchFamily="34" charset="0"/>
              </a:rPr>
              <a:t>Un plan financiero debe abarcar todos los aspectos de las finanzas de una persona, como el ahorro, la inversión, la deuda, los seguros, los impuestos y la jubilación. El plan puede elaborarse por cuenta propia o con la ayuda de un experto financiero.</a:t>
            </a:r>
            <a:endParaRPr lang="en-GB" altLang="es-ES" dirty="0">
              <a:solidFill>
                <a:prstClr val="black"/>
              </a:solidFill>
              <a:cs typeface="Microsoft Sans Serif" panose="020B0604020202020204" pitchFamily="34" charset="0"/>
            </a:endParaRPr>
          </a:p>
        </p:txBody>
      </p:sp>
    </p:spTree>
    <p:extLst>
      <p:ext uri="{BB962C8B-B14F-4D97-AF65-F5344CB8AC3E}">
        <p14:creationId xmlns:p14="http://schemas.microsoft.com/office/powerpoint/2010/main" val="3303503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57">
            <a:extLst>
              <a:ext uri="{FF2B5EF4-FFF2-40B4-BE49-F238E27FC236}">
                <a16:creationId xmlns:a16="http://schemas.microsoft.com/office/drawing/2014/main" id="{937ADA07-67DE-E5D0-B252-9995FF3ABB92}"/>
              </a:ext>
            </a:extLst>
          </p:cNvPr>
          <p:cNvSpPr txBox="1"/>
          <p:nvPr/>
        </p:nvSpPr>
        <p:spPr>
          <a:xfrm>
            <a:off x="1468857" y="1859669"/>
            <a:ext cx="5317838" cy="646972"/>
          </a:xfrm>
          <a:prstGeom prst="rect">
            <a:avLst/>
          </a:prstGeom>
          <a:noFill/>
        </p:spPr>
        <p:txBody>
          <a:bodyPr wrap="square" rtlCol="0">
            <a:spAutoFit/>
          </a:bodyPr>
          <a:lstStyle/>
          <a:p>
            <a:pPr>
              <a:lnSpc>
                <a:spcPts val="2220"/>
              </a:lnSpc>
            </a:pPr>
            <a:r>
              <a:rPr lang="es-ES" dirty="0">
                <a:ea typeface="Lato Light" charset="0"/>
                <a:cs typeface="Poppins" pitchFamily="2" charset="77"/>
              </a:rPr>
              <a:t>Se refiere a la estrategia de obtención de beneficios de una empresa.</a:t>
            </a:r>
            <a:endParaRPr lang="en-US" dirty="0">
              <a:ea typeface="Lato Light" charset="0"/>
              <a:cs typeface="Poppins" pitchFamily="2" charset="77"/>
            </a:endParaRPr>
          </a:p>
        </p:txBody>
      </p:sp>
      <p:sp>
        <p:nvSpPr>
          <p:cNvPr id="3" name="Rectangle 58">
            <a:extLst>
              <a:ext uri="{FF2B5EF4-FFF2-40B4-BE49-F238E27FC236}">
                <a16:creationId xmlns:a16="http://schemas.microsoft.com/office/drawing/2014/main" id="{6B319258-F16B-2EB0-0E29-9B57F9FAD53D}"/>
              </a:ext>
            </a:extLst>
          </p:cNvPr>
          <p:cNvSpPr/>
          <p:nvPr/>
        </p:nvSpPr>
        <p:spPr>
          <a:xfrm>
            <a:off x="1451938" y="1465145"/>
            <a:ext cx="2230804" cy="400110"/>
          </a:xfrm>
          <a:prstGeom prst="rect">
            <a:avLst/>
          </a:prstGeom>
        </p:spPr>
        <p:txBody>
          <a:bodyPr wrap="none">
            <a:spAutoFit/>
          </a:bodyPr>
          <a:lstStyle/>
          <a:p>
            <a:r>
              <a:rPr lang="en-US" sz="2000" b="1" dirty="0" err="1">
                <a:solidFill>
                  <a:srgbClr val="FAB632"/>
                </a:solidFill>
                <a:ea typeface="Roboto" charset="0"/>
                <a:cs typeface="Poppins" pitchFamily="2" charset="77"/>
              </a:rPr>
              <a:t>Modelo</a:t>
            </a:r>
            <a:r>
              <a:rPr lang="en-US" sz="2000" b="1" dirty="0">
                <a:solidFill>
                  <a:srgbClr val="FAB632"/>
                </a:solidFill>
                <a:ea typeface="Roboto" charset="0"/>
                <a:cs typeface="Poppins" pitchFamily="2" charset="77"/>
              </a:rPr>
              <a:t> de </a:t>
            </a:r>
            <a:r>
              <a:rPr lang="en-US" sz="2000" b="1" dirty="0" err="1">
                <a:solidFill>
                  <a:srgbClr val="FAB632"/>
                </a:solidFill>
                <a:ea typeface="Roboto" charset="0"/>
                <a:cs typeface="Poppins" pitchFamily="2" charset="77"/>
              </a:rPr>
              <a:t>negocio</a:t>
            </a:r>
            <a:endParaRPr lang="en-US" sz="2000" b="1" dirty="0">
              <a:solidFill>
                <a:srgbClr val="FAB632"/>
              </a:solidFill>
              <a:ea typeface="Roboto" charset="0"/>
              <a:cs typeface="Poppins" pitchFamily="2" charset="77"/>
            </a:endParaRPr>
          </a:p>
        </p:txBody>
      </p:sp>
      <p:sp>
        <p:nvSpPr>
          <p:cNvPr id="4" name="Rectangle 28">
            <a:extLst>
              <a:ext uri="{FF2B5EF4-FFF2-40B4-BE49-F238E27FC236}">
                <a16:creationId xmlns:a16="http://schemas.microsoft.com/office/drawing/2014/main" id="{95B9E180-2BEC-1766-D9F4-930972205FFC}"/>
              </a:ext>
            </a:extLst>
          </p:cNvPr>
          <p:cNvSpPr>
            <a:spLocks/>
          </p:cNvSpPr>
          <p:nvPr/>
        </p:nvSpPr>
        <p:spPr bwMode="auto">
          <a:xfrm>
            <a:off x="550864" y="563441"/>
            <a:ext cx="8245474"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square" lIns="0" tIns="0" rIns="0" bIns="0" anchor="ctr">
            <a:spAutoFit/>
          </a:bodyPr>
          <a:lstStyle/>
          <a:p>
            <a:r>
              <a:rPr lang="es-ES" sz="3600" b="1" dirty="0">
                <a:solidFill>
                  <a:srgbClr val="EA4E46"/>
                </a:solidFill>
                <a:ea typeface="Roboto" charset="0"/>
                <a:cs typeface="Poppins" pitchFamily="2" charset="77"/>
                <a:sym typeface="Bebas Neue" charset="0"/>
              </a:rPr>
              <a:t>Resumen</a:t>
            </a:r>
            <a:endParaRPr lang="en-US" sz="3600" b="1" dirty="0">
              <a:solidFill>
                <a:srgbClr val="EA4E46"/>
              </a:solidFill>
              <a:ea typeface="Roboto" charset="0"/>
              <a:cs typeface="Poppins" pitchFamily="2" charset="77"/>
              <a:sym typeface="Bebas Neue" charset="0"/>
            </a:endParaRPr>
          </a:p>
        </p:txBody>
      </p:sp>
      <p:sp>
        <p:nvSpPr>
          <p:cNvPr id="7" name="CuadroTexto 6">
            <a:extLst>
              <a:ext uri="{FF2B5EF4-FFF2-40B4-BE49-F238E27FC236}">
                <a16:creationId xmlns:a16="http://schemas.microsoft.com/office/drawing/2014/main" id="{3D1A44CC-5B66-0C31-488E-20E25E214311}"/>
              </a:ext>
            </a:extLst>
          </p:cNvPr>
          <p:cNvSpPr txBox="1"/>
          <p:nvPr/>
        </p:nvSpPr>
        <p:spPr>
          <a:xfrm>
            <a:off x="1304082" y="1326645"/>
            <a:ext cx="329551"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
        <p:nvSpPr>
          <p:cNvPr id="8" name="TextBox 57">
            <a:extLst>
              <a:ext uri="{FF2B5EF4-FFF2-40B4-BE49-F238E27FC236}">
                <a16:creationId xmlns:a16="http://schemas.microsoft.com/office/drawing/2014/main" id="{BAAEBED9-E80A-3482-6CBD-7DD6EAF70752}"/>
              </a:ext>
            </a:extLst>
          </p:cNvPr>
          <p:cNvSpPr txBox="1"/>
          <p:nvPr/>
        </p:nvSpPr>
        <p:spPr>
          <a:xfrm>
            <a:off x="3784681" y="2870661"/>
            <a:ext cx="8407319" cy="656590"/>
          </a:xfrm>
          <a:prstGeom prst="rect">
            <a:avLst/>
          </a:prstGeom>
          <a:noFill/>
        </p:spPr>
        <p:txBody>
          <a:bodyPr wrap="square" rtlCol="0">
            <a:spAutoFit/>
          </a:bodyPr>
          <a:lstStyle/>
          <a:p>
            <a:pPr>
              <a:lnSpc>
                <a:spcPts val="2220"/>
              </a:lnSpc>
            </a:pPr>
            <a:r>
              <a:rPr lang="es-ES" dirty="0">
                <a:ea typeface="Lato Light" charset="0"/>
                <a:cs typeface="Poppins" pitchFamily="2" charset="77"/>
              </a:rPr>
              <a:t>Análisis PESTEL: marco estratégico que suele utilizarse para examinar el entorno empresarial de una compañía.</a:t>
            </a:r>
            <a:r>
              <a:rPr lang="en-US" dirty="0">
                <a:ea typeface="Lato Light" charset="0"/>
                <a:cs typeface="Poppins" pitchFamily="2" charset="77"/>
              </a:rPr>
              <a:t> </a:t>
            </a:r>
          </a:p>
        </p:txBody>
      </p:sp>
      <p:sp>
        <p:nvSpPr>
          <p:cNvPr id="9" name="Rectangle 58">
            <a:extLst>
              <a:ext uri="{FF2B5EF4-FFF2-40B4-BE49-F238E27FC236}">
                <a16:creationId xmlns:a16="http://schemas.microsoft.com/office/drawing/2014/main" id="{0C877272-F220-4842-4D58-DD7C1CFC4750}"/>
              </a:ext>
            </a:extLst>
          </p:cNvPr>
          <p:cNvSpPr/>
          <p:nvPr/>
        </p:nvSpPr>
        <p:spPr>
          <a:xfrm>
            <a:off x="3776293" y="2489408"/>
            <a:ext cx="4755341" cy="400110"/>
          </a:xfrm>
          <a:prstGeom prst="rect">
            <a:avLst/>
          </a:prstGeom>
        </p:spPr>
        <p:txBody>
          <a:bodyPr wrap="none">
            <a:spAutoFit/>
          </a:bodyPr>
          <a:lstStyle/>
          <a:p>
            <a:pPr algn="ctr"/>
            <a:r>
              <a:rPr lang="es-ES" sz="2000" b="1" dirty="0">
                <a:solidFill>
                  <a:srgbClr val="FAB632"/>
                </a:solidFill>
                <a:ea typeface="Roboto" charset="0"/>
                <a:cs typeface="Poppins" pitchFamily="2" charset="77"/>
              </a:rPr>
              <a:t>Conocimiento del mercado y de la clientela</a:t>
            </a:r>
            <a:endParaRPr lang="en-US" sz="2000" b="1" dirty="0">
              <a:solidFill>
                <a:srgbClr val="FAB632"/>
              </a:solidFill>
              <a:ea typeface="Roboto" charset="0"/>
              <a:cs typeface="Poppins" pitchFamily="2" charset="77"/>
            </a:endParaRPr>
          </a:p>
        </p:txBody>
      </p:sp>
      <p:sp>
        <p:nvSpPr>
          <p:cNvPr id="10" name="CuadroTexto 9">
            <a:extLst>
              <a:ext uri="{FF2B5EF4-FFF2-40B4-BE49-F238E27FC236}">
                <a16:creationId xmlns:a16="http://schemas.microsoft.com/office/drawing/2014/main" id="{4247263D-2F68-6194-71DF-873CAFA5448C}"/>
              </a:ext>
            </a:extLst>
          </p:cNvPr>
          <p:cNvSpPr txBox="1"/>
          <p:nvPr/>
        </p:nvSpPr>
        <p:spPr>
          <a:xfrm>
            <a:off x="3548671" y="2367793"/>
            <a:ext cx="329551"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
        <p:nvSpPr>
          <p:cNvPr id="17" name="TextBox 57">
            <a:extLst>
              <a:ext uri="{FF2B5EF4-FFF2-40B4-BE49-F238E27FC236}">
                <a16:creationId xmlns:a16="http://schemas.microsoft.com/office/drawing/2014/main" id="{3613FFA6-CD4C-3149-E2EC-25BA75B76A3E}"/>
              </a:ext>
            </a:extLst>
          </p:cNvPr>
          <p:cNvSpPr txBox="1"/>
          <p:nvPr/>
        </p:nvSpPr>
        <p:spPr>
          <a:xfrm>
            <a:off x="5795507" y="4017004"/>
            <a:ext cx="4673266" cy="374461"/>
          </a:xfrm>
          <a:prstGeom prst="rect">
            <a:avLst/>
          </a:prstGeom>
          <a:noFill/>
        </p:spPr>
        <p:txBody>
          <a:bodyPr wrap="square" rtlCol="0">
            <a:spAutoFit/>
          </a:bodyPr>
          <a:lstStyle/>
          <a:p>
            <a:pPr>
              <a:lnSpc>
                <a:spcPts val="2220"/>
              </a:lnSpc>
            </a:pPr>
            <a:r>
              <a:rPr lang="es-ES" dirty="0">
                <a:ea typeface="Lato Light" charset="0"/>
                <a:cs typeface="Poppins" pitchFamily="2" charset="77"/>
              </a:rPr>
              <a:t>Pensamiento de diseño y sprints de diseño</a:t>
            </a:r>
            <a:endParaRPr lang="en-US" dirty="0">
              <a:ea typeface="Lato Light" charset="0"/>
              <a:cs typeface="Poppins" pitchFamily="2" charset="77"/>
            </a:endParaRPr>
          </a:p>
        </p:txBody>
      </p:sp>
      <p:sp>
        <p:nvSpPr>
          <p:cNvPr id="18" name="Rectangle 58">
            <a:extLst>
              <a:ext uri="{FF2B5EF4-FFF2-40B4-BE49-F238E27FC236}">
                <a16:creationId xmlns:a16="http://schemas.microsoft.com/office/drawing/2014/main" id="{7FD63D42-58E3-1CA9-9C37-E9B4648A7975}"/>
              </a:ext>
            </a:extLst>
          </p:cNvPr>
          <p:cNvSpPr/>
          <p:nvPr/>
        </p:nvSpPr>
        <p:spPr>
          <a:xfrm>
            <a:off x="5797843" y="3641487"/>
            <a:ext cx="4848636" cy="400110"/>
          </a:xfrm>
          <a:prstGeom prst="rect">
            <a:avLst/>
          </a:prstGeom>
        </p:spPr>
        <p:txBody>
          <a:bodyPr wrap="none">
            <a:spAutoFit/>
          </a:bodyPr>
          <a:lstStyle/>
          <a:p>
            <a:pPr algn="ctr"/>
            <a:r>
              <a:rPr lang="es-ES" sz="2000" b="1" dirty="0">
                <a:solidFill>
                  <a:srgbClr val="FAB632"/>
                </a:solidFill>
                <a:ea typeface="Roboto" charset="0"/>
                <a:cs typeface="Poppins" pitchFamily="2" charset="77"/>
              </a:rPr>
              <a:t>Diseño y validación de productos y servicios</a:t>
            </a:r>
            <a:endParaRPr lang="en-US" sz="2000" b="1" dirty="0">
              <a:solidFill>
                <a:srgbClr val="FAB632"/>
              </a:solidFill>
              <a:ea typeface="Roboto" charset="0"/>
              <a:cs typeface="Poppins" pitchFamily="2" charset="77"/>
            </a:endParaRPr>
          </a:p>
        </p:txBody>
      </p:sp>
      <p:sp>
        <p:nvSpPr>
          <p:cNvPr id="19" name="CuadroTexto 18">
            <a:extLst>
              <a:ext uri="{FF2B5EF4-FFF2-40B4-BE49-F238E27FC236}">
                <a16:creationId xmlns:a16="http://schemas.microsoft.com/office/drawing/2014/main" id="{F83558B3-24CD-4182-C0A9-97857EB83CDA}"/>
              </a:ext>
            </a:extLst>
          </p:cNvPr>
          <p:cNvSpPr txBox="1"/>
          <p:nvPr/>
        </p:nvSpPr>
        <p:spPr>
          <a:xfrm>
            <a:off x="5633068" y="3475290"/>
            <a:ext cx="329551"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
        <p:nvSpPr>
          <p:cNvPr id="20" name="TextBox 57">
            <a:extLst>
              <a:ext uri="{FF2B5EF4-FFF2-40B4-BE49-F238E27FC236}">
                <a16:creationId xmlns:a16="http://schemas.microsoft.com/office/drawing/2014/main" id="{336C45C5-EE40-869E-61C4-E725A323544C}"/>
              </a:ext>
            </a:extLst>
          </p:cNvPr>
          <p:cNvSpPr txBox="1"/>
          <p:nvPr/>
        </p:nvSpPr>
        <p:spPr>
          <a:xfrm>
            <a:off x="7951651" y="5062335"/>
            <a:ext cx="3599989" cy="1493358"/>
          </a:xfrm>
          <a:prstGeom prst="rect">
            <a:avLst/>
          </a:prstGeom>
          <a:noFill/>
        </p:spPr>
        <p:txBody>
          <a:bodyPr wrap="square" rtlCol="0">
            <a:spAutoFit/>
          </a:bodyPr>
          <a:lstStyle/>
          <a:p>
            <a:pPr>
              <a:lnSpc>
                <a:spcPts val="2220"/>
              </a:lnSpc>
            </a:pPr>
            <a:r>
              <a:rPr lang="es-ES" dirty="0">
                <a:ea typeface="Lato Light" charset="0"/>
                <a:cs typeface="Poppins" pitchFamily="2" charset="77"/>
              </a:rPr>
              <a:t>Se produce cuando un proyecto demuestra que es económicamente viable, innovador y sostenible en términos de recursos financieros invertidos.</a:t>
            </a:r>
            <a:endParaRPr lang="en-US" dirty="0">
              <a:ea typeface="Lato Light" charset="0"/>
              <a:cs typeface="Poppins" pitchFamily="2" charset="77"/>
            </a:endParaRPr>
          </a:p>
        </p:txBody>
      </p:sp>
      <p:sp>
        <p:nvSpPr>
          <p:cNvPr id="21" name="Rectangle 58">
            <a:extLst>
              <a:ext uri="{FF2B5EF4-FFF2-40B4-BE49-F238E27FC236}">
                <a16:creationId xmlns:a16="http://schemas.microsoft.com/office/drawing/2014/main" id="{5A5FAAA9-7316-ABD8-30B5-73E3456F8876}"/>
              </a:ext>
            </a:extLst>
          </p:cNvPr>
          <p:cNvSpPr/>
          <p:nvPr/>
        </p:nvSpPr>
        <p:spPr>
          <a:xfrm>
            <a:off x="7988340" y="4712467"/>
            <a:ext cx="2464585" cy="400110"/>
          </a:xfrm>
          <a:prstGeom prst="rect">
            <a:avLst/>
          </a:prstGeom>
        </p:spPr>
        <p:txBody>
          <a:bodyPr wrap="none">
            <a:spAutoFit/>
          </a:bodyPr>
          <a:lstStyle/>
          <a:p>
            <a:pPr algn="ctr"/>
            <a:r>
              <a:rPr lang="en-US" sz="2000" b="1" dirty="0">
                <a:solidFill>
                  <a:srgbClr val="FAB632"/>
                </a:solidFill>
                <a:ea typeface="Roboto" charset="0"/>
                <a:cs typeface="Poppins" pitchFamily="2" charset="77"/>
              </a:rPr>
              <a:t>Viabilidad económica</a:t>
            </a:r>
          </a:p>
        </p:txBody>
      </p:sp>
      <p:sp>
        <p:nvSpPr>
          <p:cNvPr id="22" name="CuadroTexto 21">
            <a:extLst>
              <a:ext uri="{FF2B5EF4-FFF2-40B4-BE49-F238E27FC236}">
                <a16:creationId xmlns:a16="http://schemas.microsoft.com/office/drawing/2014/main" id="{71BFE534-9019-E1B9-2D08-AF217A517A4A}"/>
              </a:ext>
            </a:extLst>
          </p:cNvPr>
          <p:cNvSpPr txBox="1"/>
          <p:nvPr/>
        </p:nvSpPr>
        <p:spPr>
          <a:xfrm>
            <a:off x="7789213" y="4478769"/>
            <a:ext cx="329551"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Tree>
    <p:extLst>
      <p:ext uri="{BB962C8B-B14F-4D97-AF65-F5344CB8AC3E}">
        <p14:creationId xmlns:p14="http://schemas.microsoft.com/office/powerpoint/2010/main" val="11174839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28">
            <a:extLst>
              <a:ext uri="{FF2B5EF4-FFF2-40B4-BE49-F238E27FC236}">
                <a16:creationId xmlns:a16="http://schemas.microsoft.com/office/drawing/2014/main" id="{A58BF713-33BB-FB57-9A14-44C3A15664BA}"/>
              </a:ext>
            </a:extLst>
          </p:cNvPr>
          <p:cNvSpPr>
            <a:spLocks/>
          </p:cNvSpPr>
          <p:nvPr/>
        </p:nvSpPr>
        <p:spPr bwMode="auto">
          <a:xfrm>
            <a:off x="550864" y="267874"/>
            <a:ext cx="8245474"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square" lIns="0" tIns="0" rIns="0" bIns="0" anchor="ctr">
            <a:spAutoFit/>
          </a:bodyPr>
          <a:lstStyle/>
          <a:p>
            <a:r>
              <a:rPr lang="es-ES" sz="3600" b="1" dirty="0">
                <a:solidFill>
                  <a:srgbClr val="21B4A9"/>
                </a:solidFill>
              </a:rPr>
              <a:t>Test de autoevaluación:</a:t>
            </a:r>
            <a:endParaRPr lang="en-GB" sz="3600" b="1" dirty="0">
              <a:solidFill>
                <a:srgbClr val="21B4A9"/>
              </a:solidFill>
            </a:endParaRPr>
          </a:p>
        </p:txBody>
      </p:sp>
      <p:grpSp>
        <p:nvGrpSpPr>
          <p:cNvPr id="2" name="Gruppo 1"/>
          <p:cNvGrpSpPr/>
          <p:nvPr/>
        </p:nvGrpSpPr>
        <p:grpSpPr>
          <a:xfrm>
            <a:off x="1432736" y="893841"/>
            <a:ext cx="9326528" cy="5862645"/>
            <a:chOff x="523348" y="924321"/>
            <a:chExt cx="9326528" cy="5862645"/>
          </a:xfrm>
        </p:grpSpPr>
        <p:sp>
          <p:nvSpPr>
            <p:cNvPr id="11" name="Rectángulo 10">
              <a:extLst>
                <a:ext uri="{FF2B5EF4-FFF2-40B4-BE49-F238E27FC236}">
                  <a16:creationId xmlns:a16="http://schemas.microsoft.com/office/drawing/2014/main" id="{48BD6354-DAE3-FDD2-9126-269674E76A8A}"/>
                </a:ext>
              </a:extLst>
            </p:cNvPr>
            <p:cNvSpPr/>
            <p:nvPr/>
          </p:nvSpPr>
          <p:spPr>
            <a:xfrm>
              <a:off x="523348" y="924321"/>
              <a:ext cx="4518286" cy="1837678"/>
            </a:xfrm>
            <a:prstGeom prst="rect">
              <a:avLst/>
            </a:prstGeom>
            <a:noFill/>
            <a:ln>
              <a:solidFill>
                <a:srgbClr val="21B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Rectángulo redondeado 2">
              <a:extLst>
                <a:ext uri="{FF2B5EF4-FFF2-40B4-BE49-F238E27FC236}">
                  <a16:creationId xmlns:a16="http://schemas.microsoft.com/office/drawing/2014/main" id="{FD367A6C-EBA9-79A8-7837-B419AB6D5FF0}"/>
                </a:ext>
              </a:extLst>
            </p:cNvPr>
            <p:cNvSpPr/>
            <p:nvPr/>
          </p:nvSpPr>
          <p:spPr>
            <a:xfrm>
              <a:off x="523348" y="924321"/>
              <a:ext cx="4518286" cy="422030"/>
            </a:xfrm>
            <a:prstGeom prst="roundRect">
              <a:avLst/>
            </a:prstGeom>
            <a:solidFill>
              <a:srgbClr val="21B4A9"/>
            </a:solidFill>
            <a:ln>
              <a:solidFill>
                <a:srgbClr val="21B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a:t>El modelo de canvas de 3 capas, ¿qué capas añade?</a:t>
              </a:r>
              <a:endParaRPr lang="en-GB" sz="1600" dirty="0"/>
            </a:p>
          </p:txBody>
        </p:sp>
        <p:sp>
          <p:nvSpPr>
            <p:cNvPr id="8" name="TextBox 59">
              <a:extLst>
                <a:ext uri="{FF2B5EF4-FFF2-40B4-BE49-F238E27FC236}">
                  <a16:creationId xmlns:a16="http://schemas.microsoft.com/office/drawing/2014/main" id="{36E3134E-5D90-7486-82EB-DDE31CCFC4A8}"/>
                </a:ext>
              </a:extLst>
            </p:cNvPr>
            <p:cNvSpPr txBox="1"/>
            <p:nvPr/>
          </p:nvSpPr>
          <p:spPr>
            <a:xfrm>
              <a:off x="801291" y="1240152"/>
              <a:ext cx="4064999" cy="1416093"/>
            </a:xfrm>
            <a:prstGeom prst="rect">
              <a:avLst/>
            </a:prstGeom>
            <a:noFill/>
          </p:spPr>
          <p:txBody>
            <a:bodyPr wrap="square" rtlCol="0">
              <a:spAutoFit/>
            </a:bodyPr>
            <a:lstStyle/>
            <a:p>
              <a:pPr marL="342900" indent="-342900">
                <a:lnSpc>
                  <a:spcPts val="3600"/>
                </a:lnSpc>
                <a:buAutoNum type="alphaLcPeriod"/>
              </a:pPr>
              <a:r>
                <a:rPr lang="en-US" sz="1400" dirty="0">
                  <a:ea typeface="Lato Light" panose="020F0502020204030203" pitchFamily="34" charset="0"/>
                  <a:cs typeface="Abhaya Libre" panose="02000603000000000000" pitchFamily="2" charset="77"/>
                </a:rPr>
                <a:t>Política y </a:t>
              </a:r>
              <a:r>
                <a:rPr lang="en-US" sz="1400" dirty="0" err="1">
                  <a:ea typeface="Lato Light" panose="020F0502020204030203" pitchFamily="34" charset="0"/>
                  <a:cs typeface="Abhaya Libre" panose="02000603000000000000" pitchFamily="2" charset="77"/>
                </a:rPr>
                <a:t>economía</a:t>
              </a:r>
              <a:endParaRPr lang="en-US" sz="1400" dirty="0">
                <a:ea typeface="Lato Light" panose="020F0502020204030203" pitchFamily="34" charset="0"/>
                <a:cs typeface="Abhaya Libre" panose="02000603000000000000" pitchFamily="2" charset="77"/>
              </a:endParaRPr>
            </a:p>
            <a:p>
              <a:pPr marL="342900" indent="-342900">
                <a:lnSpc>
                  <a:spcPts val="3600"/>
                </a:lnSpc>
                <a:buAutoNum type="alphaLcPeriod"/>
              </a:pPr>
              <a:r>
                <a:rPr lang="en-US" sz="1400" dirty="0" err="1">
                  <a:ea typeface="Lato Light" panose="020F0502020204030203" pitchFamily="34" charset="0"/>
                  <a:cs typeface="Abhaya Libre" panose="02000603000000000000" pitchFamily="2" charset="77"/>
                </a:rPr>
                <a:t>Medioambiental</a:t>
              </a:r>
              <a:r>
                <a:rPr lang="en-US" sz="1400" dirty="0">
                  <a:ea typeface="Lato Light" panose="020F0502020204030203" pitchFamily="34" charset="0"/>
                  <a:cs typeface="Abhaya Libre" panose="02000603000000000000" pitchFamily="2" charset="77"/>
                </a:rPr>
                <a:t> y social</a:t>
              </a:r>
            </a:p>
            <a:p>
              <a:pPr marL="342900" indent="-342900">
                <a:lnSpc>
                  <a:spcPts val="3600"/>
                </a:lnSpc>
                <a:buAutoNum type="alphaLcPeriod"/>
              </a:pPr>
              <a:r>
                <a:rPr lang="en-US" sz="1400" dirty="0" err="1">
                  <a:ea typeface="Lato Light" panose="020F0502020204030203" pitchFamily="34" charset="0"/>
                  <a:cs typeface="Abhaya Libre" panose="02000603000000000000" pitchFamily="2" charset="77"/>
                </a:rPr>
                <a:t>Medioambiental</a:t>
              </a:r>
              <a:r>
                <a:rPr lang="en-US" sz="1400" dirty="0">
                  <a:ea typeface="Lato Light" panose="020F0502020204030203" pitchFamily="34" charset="0"/>
                  <a:cs typeface="Abhaya Libre" panose="02000603000000000000" pitchFamily="2" charset="77"/>
                </a:rPr>
                <a:t> y </a:t>
              </a:r>
              <a:r>
                <a:rPr lang="en-US" sz="1400" dirty="0" err="1">
                  <a:ea typeface="Lato Light" panose="020F0502020204030203" pitchFamily="34" charset="0"/>
                  <a:cs typeface="Abhaya Libre" panose="02000603000000000000" pitchFamily="2" charset="77"/>
                </a:rPr>
                <a:t>político</a:t>
              </a:r>
              <a:endParaRPr lang="en-US" sz="1400" dirty="0">
                <a:ea typeface="Lato Light" panose="020F0502020204030203" pitchFamily="34" charset="0"/>
                <a:cs typeface="Abhaya Libre" panose="02000603000000000000" pitchFamily="2" charset="77"/>
              </a:endParaRPr>
            </a:p>
          </p:txBody>
        </p:sp>
        <p:sp>
          <p:nvSpPr>
            <p:cNvPr id="12" name="Rectángulo 11">
              <a:extLst>
                <a:ext uri="{FF2B5EF4-FFF2-40B4-BE49-F238E27FC236}">
                  <a16:creationId xmlns:a16="http://schemas.microsoft.com/office/drawing/2014/main" id="{4E9A5348-FCF9-A995-E603-4FC64C50A981}"/>
                </a:ext>
              </a:extLst>
            </p:cNvPr>
            <p:cNvSpPr/>
            <p:nvPr/>
          </p:nvSpPr>
          <p:spPr>
            <a:xfrm>
              <a:off x="5331590" y="924321"/>
              <a:ext cx="4518286" cy="1837678"/>
            </a:xfrm>
            <a:prstGeom prst="rect">
              <a:avLst/>
            </a:prstGeom>
            <a:noFill/>
            <a:ln>
              <a:solidFill>
                <a:srgbClr val="FAB6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redondeado 2">
              <a:extLst>
                <a:ext uri="{FF2B5EF4-FFF2-40B4-BE49-F238E27FC236}">
                  <a16:creationId xmlns:a16="http://schemas.microsoft.com/office/drawing/2014/main" id="{1A53E313-0DC3-5B6E-338C-9BF294AE31D4}"/>
                </a:ext>
              </a:extLst>
            </p:cNvPr>
            <p:cNvSpPr/>
            <p:nvPr/>
          </p:nvSpPr>
          <p:spPr>
            <a:xfrm>
              <a:off x="5331590" y="924321"/>
              <a:ext cx="4518286" cy="422030"/>
            </a:xfrm>
            <a:prstGeom prst="roundRect">
              <a:avLst/>
            </a:prstGeom>
            <a:solidFill>
              <a:srgbClr val="FAB632"/>
            </a:solidFill>
            <a:ln>
              <a:solidFill>
                <a:srgbClr val="FAB6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a:t>La "L" de PESTEL significa:</a:t>
              </a:r>
              <a:endParaRPr lang="en-GB" sz="1600" dirty="0"/>
            </a:p>
          </p:txBody>
        </p:sp>
        <p:sp>
          <p:nvSpPr>
            <p:cNvPr id="15" name="TextBox 59">
              <a:extLst>
                <a:ext uri="{FF2B5EF4-FFF2-40B4-BE49-F238E27FC236}">
                  <a16:creationId xmlns:a16="http://schemas.microsoft.com/office/drawing/2014/main" id="{9F684A7D-2502-889D-AD01-A82D5FD65C00}"/>
                </a:ext>
              </a:extLst>
            </p:cNvPr>
            <p:cNvSpPr txBox="1"/>
            <p:nvPr/>
          </p:nvSpPr>
          <p:spPr>
            <a:xfrm>
              <a:off x="5621547" y="1234196"/>
              <a:ext cx="1035444" cy="1416093"/>
            </a:xfrm>
            <a:prstGeom prst="rect">
              <a:avLst/>
            </a:prstGeom>
            <a:noFill/>
          </p:spPr>
          <p:txBody>
            <a:bodyPr wrap="square" rtlCol="0">
              <a:spAutoFit/>
            </a:bodyPr>
            <a:lstStyle/>
            <a:p>
              <a:pPr marL="342900" indent="-342900">
                <a:lnSpc>
                  <a:spcPts val="3600"/>
                </a:lnSpc>
                <a:buAutoNum type="alphaLcPeriod"/>
              </a:pPr>
              <a:r>
                <a:rPr lang="en-US" sz="1400" dirty="0">
                  <a:ea typeface="Lato Light" panose="020F0502020204030203" pitchFamily="34" charset="0"/>
                  <a:cs typeface="Abhaya Libre" panose="02000603000000000000" pitchFamily="2" charset="77"/>
                </a:rPr>
                <a:t>Leal</a:t>
              </a:r>
            </a:p>
            <a:p>
              <a:pPr marL="342900" indent="-342900">
                <a:lnSpc>
                  <a:spcPts val="3600"/>
                </a:lnSpc>
                <a:buAutoNum type="alphaLcPeriod"/>
              </a:pPr>
              <a:r>
                <a:rPr lang="en-US" sz="1400" dirty="0">
                  <a:ea typeface="Lato Light" panose="020F0502020204030203" pitchFamily="34" charset="0"/>
                  <a:cs typeface="Abhaya Libre" panose="02000603000000000000" pitchFamily="2" charset="77"/>
                </a:rPr>
                <a:t>Local</a:t>
              </a:r>
            </a:p>
            <a:p>
              <a:pPr marL="342900" indent="-342900">
                <a:lnSpc>
                  <a:spcPts val="3600"/>
                </a:lnSpc>
                <a:buAutoNum type="alphaLcPeriod"/>
              </a:pPr>
              <a:r>
                <a:rPr lang="en-US" sz="1400" dirty="0">
                  <a:ea typeface="Lato Light" panose="020F0502020204030203" pitchFamily="34" charset="0"/>
                  <a:cs typeface="Abhaya Libre" panose="02000603000000000000" pitchFamily="2" charset="77"/>
                </a:rPr>
                <a:t>Legal</a:t>
              </a:r>
            </a:p>
          </p:txBody>
        </p:sp>
        <p:sp>
          <p:nvSpPr>
            <p:cNvPr id="17" name="Rectángulo 16">
              <a:extLst>
                <a:ext uri="{FF2B5EF4-FFF2-40B4-BE49-F238E27FC236}">
                  <a16:creationId xmlns:a16="http://schemas.microsoft.com/office/drawing/2014/main" id="{CBA2D687-85CD-D36B-FF71-A9FBE53280CA}"/>
                </a:ext>
              </a:extLst>
            </p:cNvPr>
            <p:cNvSpPr/>
            <p:nvPr/>
          </p:nvSpPr>
          <p:spPr>
            <a:xfrm>
              <a:off x="523348" y="3001874"/>
              <a:ext cx="4518286" cy="1837678"/>
            </a:xfrm>
            <a:prstGeom prst="rect">
              <a:avLst/>
            </a:prstGeom>
            <a:noFill/>
            <a:ln>
              <a:solidFill>
                <a:srgbClr val="EA4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redondeado 2">
              <a:extLst>
                <a:ext uri="{FF2B5EF4-FFF2-40B4-BE49-F238E27FC236}">
                  <a16:creationId xmlns:a16="http://schemas.microsoft.com/office/drawing/2014/main" id="{9B376885-B5A0-0D84-31FF-068CA7DB7104}"/>
                </a:ext>
              </a:extLst>
            </p:cNvPr>
            <p:cNvSpPr/>
            <p:nvPr/>
          </p:nvSpPr>
          <p:spPr>
            <a:xfrm>
              <a:off x="523348" y="3001874"/>
              <a:ext cx="4518286" cy="531766"/>
            </a:xfrm>
            <a:prstGeom prst="roundRect">
              <a:avLst/>
            </a:prstGeom>
            <a:solidFill>
              <a:srgbClr val="EA4E46"/>
            </a:solidFill>
            <a:ln>
              <a:solidFill>
                <a:srgbClr val="EA4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a:t>El proceso de transformar ideas en objetos reales y prácticos es:</a:t>
              </a:r>
              <a:r>
                <a:rPr lang="en-GB" sz="1600" dirty="0"/>
                <a:t> </a:t>
              </a:r>
            </a:p>
          </p:txBody>
        </p:sp>
        <p:sp>
          <p:nvSpPr>
            <p:cNvPr id="20" name="TextBox 59">
              <a:extLst>
                <a:ext uri="{FF2B5EF4-FFF2-40B4-BE49-F238E27FC236}">
                  <a16:creationId xmlns:a16="http://schemas.microsoft.com/office/drawing/2014/main" id="{4F0CB8F7-6904-7B27-42F0-BE74C5AF6A24}"/>
                </a:ext>
              </a:extLst>
            </p:cNvPr>
            <p:cNvSpPr txBox="1"/>
            <p:nvPr/>
          </p:nvSpPr>
          <p:spPr>
            <a:xfrm>
              <a:off x="813305" y="3383955"/>
              <a:ext cx="3296240" cy="1416093"/>
            </a:xfrm>
            <a:prstGeom prst="rect">
              <a:avLst/>
            </a:prstGeom>
            <a:noFill/>
          </p:spPr>
          <p:txBody>
            <a:bodyPr wrap="square" rtlCol="0">
              <a:spAutoFit/>
            </a:bodyPr>
            <a:lstStyle/>
            <a:p>
              <a:pPr marL="342900" indent="-342900">
                <a:lnSpc>
                  <a:spcPts val="3600"/>
                </a:lnSpc>
                <a:buAutoNum type="alphaLcPeriod"/>
              </a:pPr>
              <a:r>
                <a:rPr lang="en-US" sz="1400" dirty="0" err="1">
                  <a:ea typeface="Lato Light" panose="020F0502020204030203" pitchFamily="34" charset="0"/>
                  <a:cs typeface="Abhaya Libre" panose="02000603000000000000" pitchFamily="2" charset="77"/>
                </a:rPr>
                <a:t>Diseño</a:t>
              </a:r>
              <a:r>
                <a:rPr lang="en-US" sz="1400" dirty="0">
                  <a:ea typeface="Lato Light" panose="020F0502020204030203" pitchFamily="34" charset="0"/>
                  <a:cs typeface="Abhaya Libre" panose="02000603000000000000" pitchFamily="2" charset="77"/>
                </a:rPr>
                <a:t> de </a:t>
              </a:r>
              <a:r>
                <a:rPr lang="en-US" sz="1400" dirty="0" err="1">
                  <a:ea typeface="Lato Light" panose="020F0502020204030203" pitchFamily="34" charset="0"/>
                  <a:cs typeface="Abhaya Libre" panose="02000603000000000000" pitchFamily="2" charset="77"/>
                </a:rPr>
                <a:t>servicios</a:t>
              </a:r>
              <a:endParaRPr lang="en-US" sz="1400" dirty="0">
                <a:ea typeface="Lato Light" panose="020F0502020204030203" pitchFamily="34" charset="0"/>
                <a:cs typeface="Abhaya Libre" panose="02000603000000000000" pitchFamily="2" charset="77"/>
              </a:endParaRPr>
            </a:p>
            <a:p>
              <a:pPr marL="342900" indent="-342900">
                <a:lnSpc>
                  <a:spcPts val="3600"/>
                </a:lnSpc>
                <a:buAutoNum type="alphaLcPeriod"/>
              </a:pPr>
              <a:r>
                <a:rPr lang="en-US" sz="1400" dirty="0" err="1">
                  <a:ea typeface="Lato Light" panose="020F0502020204030203" pitchFamily="34" charset="0"/>
                  <a:cs typeface="Abhaya Libre" panose="02000603000000000000" pitchFamily="2" charset="77"/>
                </a:rPr>
                <a:t>Diseño</a:t>
              </a:r>
              <a:r>
                <a:rPr lang="en-US" sz="1400" dirty="0">
                  <a:ea typeface="Lato Light" panose="020F0502020204030203" pitchFamily="34" charset="0"/>
                  <a:cs typeface="Abhaya Libre" panose="02000603000000000000" pitchFamily="2" charset="77"/>
                </a:rPr>
                <a:t> de </a:t>
              </a:r>
              <a:r>
                <a:rPr lang="en-US" sz="1400" dirty="0" err="1">
                  <a:ea typeface="Lato Light" panose="020F0502020204030203" pitchFamily="34" charset="0"/>
                  <a:cs typeface="Abhaya Libre" panose="02000603000000000000" pitchFamily="2" charset="77"/>
                </a:rPr>
                <a:t>productos</a:t>
              </a:r>
              <a:r>
                <a:rPr lang="en-US" sz="1400" dirty="0">
                  <a:ea typeface="Lato Light" panose="020F0502020204030203" pitchFamily="34" charset="0"/>
                  <a:cs typeface="Abhaya Libre" panose="02000603000000000000" pitchFamily="2" charset="77"/>
                </a:rPr>
                <a:t> </a:t>
              </a:r>
            </a:p>
            <a:p>
              <a:pPr marL="342900" indent="-342900">
                <a:lnSpc>
                  <a:spcPts val="3600"/>
                </a:lnSpc>
                <a:buAutoNum type="alphaLcPeriod"/>
              </a:pPr>
              <a:r>
                <a:rPr lang="en-US" sz="1400" dirty="0" err="1">
                  <a:ea typeface="Lato Light" panose="020F0502020204030203" pitchFamily="34" charset="0"/>
                  <a:cs typeface="Abhaya Libre" panose="02000603000000000000" pitchFamily="2" charset="77"/>
                </a:rPr>
                <a:t>Pensamiento</a:t>
              </a:r>
              <a:r>
                <a:rPr lang="en-US" sz="1400" dirty="0">
                  <a:ea typeface="Lato Light" panose="020F0502020204030203" pitchFamily="34" charset="0"/>
                  <a:cs typeface="Abhaya Libre" panose="02000603000000000000" pitchFamily="2" charset="77"/>
                </a:rPr>
                <a:t> de </a:t>
              </a:r>
              <a:r>
                <a:rPr lang="en-US" sz="1400" dirty="0" err="1">
                  <a:ea typeface="Lato Light" panose="020F0502020204030203" pitchFamily="34" charset="0"/>
                  <a:cs typeface="Abhaya Libre" panose="02000603000000000000" pitchFamily="2" charset="77"/>
                </a:rPr>
                <a:t>diseño</a:t>
              </a:r>
              <a:endParaRPr lang="en-US" sz="1600" dirty="0">
                <a:ea typeface="Lato Light" panose="020F0502020204030203" pitchFamily="34" charset="0"/>
                <a:cs typeface="Abhaya Libre" panose="02000603000000000000" pitchFamily="2" charset="77"/>
              </a:endParaRPr>
            </a:p>
          </p:txBody>
        </p:sp>
        <p:sp>
          <p:nvSpPr>
            <p:cNvPr id="22" name="Rectángulo 21">
              <a:extLst>
                <a:ext uri="{FF2B5EF4-FFF2-40B4-BE49-F238E27FC236}">
                  <a16:creationId xmlns:a16="http://schemas.microsoft.com/office/drawing/2014/main" id="{E3AFAB4E-158C-AA74-7C67-3431439FBF02}"/>
                </a:ext>
              </a:extLst>
            </p:cNvPr>
            <p:cNvSpPr/>
            <p:nvPr/>
          </p:nvSpPr>
          <p:spPr>
            <a:xfrm>
              <a:off x="5331590" y="3021670"/>
              <a:ext cx="4518286" cy="1837678"/>
            </a:xfrm>
            <a:prstGeom prst="rect">
              <a:avLst/>
            </a:prstGeom>
            <a:noFill/>
            <a:ln>
              <a:solidFill>
                <a:srgbClr val="21B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Rectángulo redondeado 2">
              <a:extLst>
                <a:ext uri="{FF2B5EF4-FFF2-40B4-BE49-F238E27FC236}">
                  <a16:creationId xmlns:a16="http://schemas.microsoft.com/office/drawing/2014/main" id="{7AA4056B-DE9C-25A0-B7EA-7CC004411C2D}"/>
                </a:ext>
              </a:extLst>
            </p:cNvPr>
            <p:cNvSpPr/>
            <p:nvPr/>
          </p:nvSpPr>
          <p:spPr>
            <a:xfrm>
              <a:off x="5331590" y="3021670"/>
              <a:ext cx="4518286" cy="656962"/>
            </a:xfrm>
            <a:prstGeom prst="roundRect">
              <a:avLst/>
            </a:prstGeom>
            <a:solidFill>
              <a:srgbClr val="21B4A9"/>
            </a:solidFill>
            <a:ln>
              <a:solidFill>
                <a:srgbClr val="21B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a:t>¿Qué ocurre cuando un proyecto demuestra que es económicamente viable, innovador y sostenible desde el punto de vista de los recursos financieros invertidos?</a:t>
              </a:r>
              <a:endParaRPr lang="en-GB" sz="1400" dirty="0"/>
            </a:p>
          </p:txBody>
        </p:sp>
        <p:sp>
          <p:nvSpPr>
            <p:cNvPr id="25" name="TextBox 59">
              <a:extLst>
                <a:ext uri="{FF2B5EF4-FFF2-40B4-BE49-F238E27FC236}">
                  <a16:creationId xmlns:a16="http://schemas.microsoft.com/office/drawing/2014/main" id="{7CED6AEE-1E23-0C4B-58E9-5C8E82CB90C4}"/>
                </a:ext>
              </a:extLst>
            </p:cNvPr>
            <p:cNvSpPr txBox="1"/>
            <p:nvPr/>
          </p:nvSpPr>
          <p:spPr>
            <a:xfrm>
              <a:off x="5621547" y="3485188"/>
              <a:ext cx="2923363" cy="1870961"/>
            </a:xfrm>
            <a:prstGeom prst="rect">
              <a:avLst/>
            </a:prstGeom>
            <a:noFill/>
          </p:spPr>
          <p:txBody>
            <a:bodyPr wrap="square" rtlCol="0">
              <a:spAutoFit/>
            </a:bodyPr>
            <a:lstStyle/>
            <a:p>
              <a:pPr marL="342900" indent="-342900">
                <a:lnSpc>
                  <a:spcPts val="3600"/>
                </a:lnSpc>
                <a:buAutoNum type="alphaLcPeriod"/>
              </a:pPr>
              <a:r>
                <a:rPr lang="en-US" sz="1400" dirty="0" err="1">
                  <a:ea typeface="Lato Light" panose="020F0502020204030203" pitchFamily="34" charset="0"/>
                  <a:cs typeface="Abhaya Libre" panose="02000603000000000000" pitchFamily="2" charset="77"/>
                </a:rPr>
                <a:t>Entrevista</a:t>
              </a:r>
              <a:r>
                <a:rPr lang="en-US" sz="1400" dirty="0">
                  <a:ea typeface="Lato Light" panose="020F0502020204030203" pitchFamily="34" charset="0"/>
                  <a:cs typeface="Abhaya Libre" panose="02000603000000000000" pitchFamily="2" charset="77"/>
                </a:rPr>
                <a:t> de </a:t>
              </a:r>
              <a:r>
                <a:rPr lang="en-US" sz="1400" dirty="0" err="1">
                  <a:ea typeface="Lato Light" panose="020F0502020204030203" pitchFamily="34" charset="0"/>
                  <a:cs typeface="Abhaya Libre" panose="02000603000000000000" pitchFamily="2" charset="77"/>
                </a:rPr>
                <a:t>solución</a:t>
              </a:r>
              <a:r>
                <a:rPr lang="en-US" sz="1400" dirty="0">
                  <a:ea typeface="Lato Light" panose="020F0502020204030203" pitchFamily="34" charset="0"/>
                  <a:cs typeface="Abhaya Libre" panose="02000603000000000000" pitchFamily="2" charset="77"/>
                </a:rPr>
                <a:t> </a:t>
              </a:r>
            </a:p>
            <a:p>
              <a:pPr marL="342900" indent="-342900">
                <a:lnSpc>
                  <a:spcPts val="3600"/>
                </a:lnSpc>
                <a:buAutoNum type="alphaLcPeriod"/>
              </a:pPr>
              <a:r>
                <a:rPr lang="en-US" sz="1400" dirty="0">
                  <a:ea typeface="Lato Light" panose="020F0502020204030203" pitchFamily="34" charset="0"/>
                  <a:cs typeface="Abhaya Libre" panose="02000603000000000000" pitchFamily="2" charset="77"/>
                </a:rPr>
                <a:t>Viabilidad económica</a:t>
              </a:r>
            </a:p>
            <a:p>
              <a:pPr marL="342900" indent="-342900">
                <a:lnSpc>
                  <a:spcPts val="3600"/>
                </a:lnSpc>
                <a:buAutoNum type="alphaLcPeriod"/>
              </a:pPr>
              <a:r>
                <a:rPr lang="en-US" sz="1400" dirty="0" err="1">
                  <a:ea typeface="Lato Light" panose="020F0502020204030203" pitchFamily="34" charset="0"/>
                  <a:cs typeface="Abhaya Libre" panose="02000603000000000000" pitchFamily="2" charset="77"/>
                </a:rPr>
                <a:t>Prueba</a:t>
              </a:r>
              <a:r>
                <a:rPr lang="en-US" sz="1400" dirty="0">
                  <a:ea typeface="Lato Light" panose="020F0502020204030203" pitchFamily="34" charset="0"/>
                  <a:cs typeface="Abhaya Libre" panose="02000603000000000000" pitchFamily="2" charset="77"/>
                </a:rPr>
                <a:t> de mercado</a:t>
              </a:r>
            </a:p>
            <a:p>
              <a:pPr marL="342900" indent="-342900">
                <a:lnSpc>
                  <a:spcPts val="3600"/>
                </a:lnSpc>
                <a:buAutoNum type="alphaLcPeriod"/>
              </a:pPr>
              <a:endParaRPr lang="en-US" sz="1400" dirty="0">
                <a:ea typeface="Lato Light" panose="020F0502020204030203" pitchFamily="34" charset="0"/>
                <a:cs typeface="Abhaya Libre" panose="02000603000000000000" pitchFamily="2" charset="77"/>
              </a:endParaRPr>
            </a:p>
          </p:txBody>
        </p:sp>
        <p:sp>
          <p:nvSpPr>
            <p:cNvPr id="32" name="Rectángulo 31">
              <a:extLst>
                <a:ext uri="{FF2B5EF4-FFF2-40B4-BE49-F238E27FC236}">
                  <a16:creationId xmlns:a16="http://schemas.microsoft.com/office/drawing/2014/main" id="{7FD24C3A-1E71-1242-AB69-73DE74EC3031}"/>
                </a:ext>
              </a:extLst>
            </p:cNvPr>
            <p:cNvSpPr/>
            <p:nvPr/>
          </p:nvSpPr>
          <p:spPr>
            <a:xfrm>
              <a:off x="2954985" y="4949288"/>
              <a:ext cx="4518286" cy="1837678"/>
            </a:xfrm>
            <a:prstGeom prst="rect">
              <a:avLst/>
            </a:prstGeom>
            <a:noFill/>
            <a:ln>
              <a:solidFill>
                <a:srgbClr val="FAB6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3" name="Rectángulo redondeado 2">
              <a:extLst>
                <a:ext uri="{FF2B5EF4-FFF2-40B4-BE49-F238E27FC236}">
                  <a16:creationId xmlns:a16="http://schemas.microsoft.com/office/drawing/2014/main" id="{F874651E-567B-3E48-135B-076292839DE2}"/>
                </a:ext>
              </a:extLst>
            </p:cNvPr>
            <p:cNvSpPr/>
            <p:nvPr/>
          </p:nvSpPr>
          <p:spPr>
            <a:xfrm>
              <a:off x="2961527" y="4950179"/>
              <a:ext cx="4518286" cy="422030"/>
            </a:xfrm>
            <a:prstGeom prst="roundRect">
              <a:avLst/>
            </a:prstGeom>
            <a:solidFill>
              <a:srgbClr val="FAB632"/>
            </a:solidFill>
            <a:ln>
              <a:solidFill>
                <a:srgbClr val="FAB6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a:t>El punto de equilibrio se produce cuando:</a:t>
              </a:r>
              <a:endParaRPr lang="en-GB" sz="1600" dirty="0"/>
            </a:p>
          </p:txBody>
        </p:sp>
        <p:sp>
          <p:nvSpPr>
            <p:cNvPr id="35" name="TextBox 59">
              <a:extLst>
                <a:ext uri="{FF2B5EF4-FFF2-40B4-BE49-F238E27FC236}">
                  <a16:creationId xmlns:a16="http://schemas.microsoft.com/office/drawing/2014/main" id="{674A5952-A0EB-9863-C11F-8431C65043C7}"/>
                </a:ext>
              </a:extLst>
            </p:cNvPr>
            <p:cNvSpPr txBox="1"/>
            <p:nvPr/>
          </p:nvSpPr>
          <p:spPr>
            <a:xfrm>
              <a:off x="2951326" y="5331369"/>
              <a:ext cx="4524829" cy="1409297"/>
            </a:xfrm>
            <a:prstGeom prst="rect">
              <a:avLst/>
            </a:prstGeom>
            <a:noFill/>
          </p:spPr>
          <p:txBody>
            <a:bodyPr wrap="square" rtlCol="0">
              <a:spAutoFit/>
            </a:bodyPr>
            <a:lstStyle/>
            <a:p>
              <a:pPr marL="342900" indent="-342900">
                <a:lnSpc>
                  <a:spcPts val="3600"/>
                </a:lnSpc>
                <a:buFont typeface="+mj-lt"/>
                <a:buAutoNum type="alphaLcPeriod"/>
              </a:pPr>
              <a:r>
                <a:rPr lang="es-ES" sz="1400" dirty="0">
                  <a:ea typeface="Lato Light" panose="020F0502020204030203" pitchFamily="34" charset="0"/>
                  <a:cs typeface="Abhaya Libre" panose="02000603000000000000" pitchFamily="2" charset="77"/>
                </a:rPr>
                <a:t>Los costes totales y los ingresos totales son iguales</a:t>
              </a:r>
              <a:endParaRPr lang="en-US" sz="1400" dirty="0">
                <a:ea typeface="Lato Light" panose="020F0502020204030203" pitchFamily="34" charset="0"/>
                <a:cs typeface="Abhaya Libre" panose="02000603000000000000" pitchFamily="2" charset="77"/>
              </a:endParaRPr>
            </a:p>
            <a:p>
              <a:pPr marL="342900" indent="-342900">
                <a:lnSpc>
                  <a:spcPts val="3600"/>
                </a:lnSpc>
                <a:buFont typeface="+mj-lt"/>
                <a:buAutoNum type="alphaLcPeriod"/>
              </a:pPr>
              <a:r>
                <a:rPr lang="es-ES" sz="1400" dirty="0">
                  <a:ea typeface="Lato Light" panose="020F0502020204030203" pitchFamily="34" charset="0"/>
                  <a:cs typeface="Abhaya Libre" panose="02000603000000000000" pitchFamily="2" charset="77"/>
                </a:rPr>
                <a:t>Los costes totales son superiores a los ingresos totales</a:t>
              </a:r>
              <a:endParaRPr lang="en-US" sz="1400" dirty="0">
                <a:ea typeface="Lato Light" panose="020F0502020204030203" pitchFamily="34" charset="0"/>
                <a:cs typeface="Abhaya Libre" panose="02000603000000000000" pitchFamily="2" charset="77"/>
              </a:endParaRPr>
            </a:p>
            <a:p>
              <a:pPr marL="342900" indent="-342900">
                <a:lnSpc>
                  <a:spcPts val="3600"/>
                </a:lnSpc>
                <a:buFont typeface="+mj-lt"/>
                <a:buAutoNum type="alphaLcPeriod"/>
              </a:pPr>
              <a:r>
                <a:rPr lang="es-ES" sz="1400" dirty="0">
                  <a:ea typeface="Lato Light" panose="020F0502020204030203" pitchFamily="34" charset="0"/>
                  <a:cs typeface="Abhaya Libre" panose="02000603000000000000" pitchFamily="2" charset="77"/>
                </a:rPr>
                <a:t>Los costes totales son inferiores a los ingresos totales</a:t>
              </a:r>
              <a:endParaRPr lang="en-US" sz="1400" dirty="0">
                <a:ea typeface="Lato Light" panose="020F0502020204030203" pitchFamily="34" charset="0"/>
                <a:cs typeface="Abhaya Libre" panose="02000603000000000000" pitchFamily="2" charset="77"/>
              </a:endParaRPr>
            </a:p>
          </p:txBody>
        </p:sp>
      </p:grpSp>
    </p:spTree>
    <p:extLst>
      <p:ext uri="{BB962C8B-B14F-4D97-AF65-F5344CB8AC3E}">
        <p14:creationId xmlns:p14="http://schemas.microsoft.com/office/powerpoint/2010/main" val="33714367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5253372E-8299-CFC5-ECA7-F43CCA02F264}"/>
              </a:ext>
            </a:extLst>
          </p:cNvPr>
          <p:cNvSpPr txBox="1"/>
          <p:nvPr/>
        </p:nvSpPr>
        <p:spPr>
          <a:xfrm>
            <a:off x="4681646" y="3327932"/>
            <a:ext cx="1950869" cy="400110"/>
          </a:xfrm>
          <a:prstGeom prst="rect">
            <a:avLst/>
          </a:prstGeom>
          <a:noFill/>
        </p:spPr>
        <p:txBody>
          <a:bodyPr wrap="square">
            <a:spAutoFit/>
          </a:bodyPr>
          <a:lstStyle/>
          <a:p>
            <a:r>
              <a:rPr lang="es-ES" sz="2000" b="1" dirty="0">
                <a:solidFill>
                  <a:srgbClr val="EA4E46"/>
                </a:solidFill>
              </a:rPr>
              <a:t>moreproject.eu</a:t>
            </a:r>
          </a:p>
        </p:txBody>
      </p:sp>
      <p:pic>
        <p:nvPicPr>
          <p:cNvPr id="6" name="Imagen 5">
            <a:extLst>
              <a:ext uri="{FF2B5EF4-FFF2-40B4-BE49-F238E27FC236}">
                <a16:creationId xmlns:a16="http://schemas.microsoft.com/office/drawing/2014/main" id="{11ACDBC3-9678-20DC-880B-3CFA0228D875}"/>
              </a:ext>
            </a:extLst>
          </p:cNvPr>
          <p:cNvPicPr>
            <a:picLocks noChangeAspect="1"/>
          </p:cNvPicPr>
          <p:nvPr/>
        </p:nvPicPr>
        <p:blipFill rotWithShape="1">
          <a:blip r:embed="rId2">
            <a:extLst>
              <a:ext uri="{28A0092B-C50C-407E-A947-70E740481C1C}">
                <a14:useLocalDpi xmlns:a14="http://schemas.microsoft.com/office/drawing/2010/main" val="0"/>
              </a:ext>
            </a:extLst>
          </a:blip>
          <a:srcRect l="17326" t="38447" r="19050" b="33333"/>
          <a:stretch/>
        </p:blipFill>
        <p:spPr>
          <a:xfrm>
            <a:off x="9123889" y="327888"/>
            <a:ext cx="2766269" cy="1225704"/>
          </a:xfrm>
          <a:prstGeom prst="rect">
            <a:avLst/>
          </a:prstGeom>
        </p:spPr>
      </p:pic>
      <p:sp>
        <p:nvSpPr>
          <p:cNvPr id="4" name="CuadroTexto 4">
            <a:extLst>
              <a:ext uri="{FF2B5EF4-FFF2-40B4-BE49-F238E27FC236}">
                <a16:creationId xmlns:a16="http://schemas.microsoft.com/office/drawing/2014/main" id="{5253372E-8299-CFC5-ECA7-F43CCA02F264}"/>
              </a:ext>
            </a:extLst>
          </p:cNvPr>
          <p:cNvSpPr txBox="1"/>
          <p:nvPr/>
        </p:nvSpPr>
        <p:spPr>
          <a:xfrm>
            <a:off x="4052241" y="2433823"/>
            <a:ext cx="3763351" cy="907941"/>
          </a:xfrm>
          <a:prstGeom prst="rect">
            <a:avLst/>
          </a:prstGeom>
          <a:noFill/>
        </p:spPr>
        <p:txBody>
          <a:bodyPr wrap="square">
            <a:spAutoFit/>
          </a:bodyPr>
          <a:lstStyle/>
          <a:p>
            <a:r>
              <a:rPr lang="es-ES" sz="5300" b="1" dirty="0"/>
              <a:t>GRACIAS!!</a:t>
            </a:r>
          </a:p>
        </p:txBody>
      </p:sp>
    </p:spTree>
    <p:extLst>
      <p:ext uri="{BB962C8B-B14F-4D97-AF65-F5344CB8AC3E}">
        <p14:creationId xmlns:p14="http://schemas.microsoft.com/office/powerpoint/2010/main" val="3131914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uppo 13"/>
          <p:cNvGrpSpPr/>
          <p:nvPr/>
        </p:nvGrpSpPr>
        <p:grpSpPr>
          <a:xfrm>
            <a:off x="1806215" y="909875"/>
            <a:ext cx="8579571" cy="5038250"/>
            <a:chOff x="1371282" y="616799"/>
            <a:chExt cx="8579571" cy="5038250"/>
          </a:xfrm>
        </p:grpSpPr>
        <p:sp>
          <p:nvSpPr>
            <p:cNvPr id="3" name="TextBox 27">
              <a:extLst>
                <a:ext uri="{FF2B5EF4-FFF2-40B4-BE49-F238E27FC236}">
                  <a16:creationId xmlns:a16="http://schemas.microsoft.com/office/drawing/2014/main" id="{CCD90C75-4DAC-186E-0EB9-B0984C074916}"/>
                </a:ext>
              </a:extLst>
            </p:cNvPr>
            <p:cNvSpPr txBox="1"/>
            <p:nvPr/>
          </p:nvSpPr>
          <p:spPr>
            <a:xfrm>
              <a:off x="7241372" y="3665003"/>
              <a:ext cx="1967766" cy="276999"/>
            </a:xfrm>
            <a:prstGeom prst="rect">
              <a:avLst/>
            </a:prstGeom>
            <a:noFill/>
          </p:spPr>
          <p:txBody>
            <a:bodyPr wrap="square" rtlCol="0">
              <a:spAutoFit/>
            </a:bodyPr>
            <a:lstStyle/>
            <a:p>
              <a:pPr algn="r"/>
              <a:r>
                <a:rPr lang="en-US" sz="1200" b="1" dirty="0">
                  <a:solidFill>
                    <a:srgbClr val="FAB632"/>
                  </a:solidFill>
                  <a:ea typeface="Nunito Bold" charset="0"/>
                  <a:cs typeface="Abhaya Libre SemiBold" panose="02000603000000000000" pitchFamily="2" charset="77"/>
                </a:rPr>
                <a:t>4.Viabilidad económica</a:t>
              </a:r>
            </a:p>
          </p:txBody>
        </p:sp>
        <p:sp>
          <p:nvSpPr>
            <p:cNvPr id="2" name="TextBox 26">
              <a:extLst>
                <a:ext uri="{FF2B5EF4-FFF2-40B4-BE49-F238E27FC236}">
                  <a16:creationId xmlns:a16="http://schemas.microsoft.com/office/drawing/2014/main" id="{A063C3C6-BB53-6512-8041-CBDDF288BFD6}"/>
                </a:ext>
              </a:extLst>
            </p:cNvPr>
            <p:cNvSpPr txBox="1"/>
            <p:nvPr/>
          </p:nvSpPr>
          <p:spPr>
            <a:xfrm>
              <a:off x="7550686" y="3840623"/>
              <a:ext cx="2400167" cy="1011239"/>
            </a:xfrm>
            <a:prstGeom prst="rect">
              <a:avLst/>
            </a:prstGeom>
            <a:noFill/>
          </p:spPr>
          <p:txBody>
            <a:bodyPr wrap="square" rtlCol="0">
              <a:spAutoFit/>
            </a:bodyPr>
            <a:lstStyle/>
            <a:p>
              <a:pPr>
                <a:lnSpc>
                  <a:spcPts val="2500"/>
                </a:lnSpc>
              </a:pPr>
              <a:r>
                <a:rPr lang="en-US" sz="1100" dirty="0" err="1">
                  <a:ea typeface="Lato Light" panose="020F0502020204030203" pitchFamily="34" charset="0"/>
                  <a:cs typeface="Abhaya Libre" panose="02000603000000000000" pitchFamily="2" charset="77"/>
                </a:rPr>
                <a:t>Gastos</a:t>
              </a:r>
              <a:r>
                <a:rPr lang="en-US" sz="1100" dirty="0">
                  <a:ea typeface="Lato Light" panose="020F0502020204030203" pitchFamily="34" charset="0"/>
                  <a:cs typeface="Abhaya Libre" panose="02000603000000000000" pitchFamily="2" charset="77"/>
                </a:rPr>
                <a:t> </a:t>
              </a:r>
              <a:r>
                <a:rPr lang="en-US" sz="1100" dirty="0" err="1">
                  <a:ea typeface="Lato Light" panose="020F0502020204030203" pitchFamily="34" charset="0"/>
                  <a:cs typeface="Abhaya Libre" panose="02000603000000000000" pitchFamily="2" charset="77"/>
                </a:rPr>
                <a:t>fijos</a:t>
              </a:r>
              <a:r>
                <a:rPr lang="en-US" sz="1100" dirty="0">
                  <a:ea typeface="Lato Light" panose="020F0502020204030203" pitchFamily="34" charset="0"/>
                  <a:cs typeface="Abhaya Libre" panose="02000603000000000000" pitchFamily="2" charset="77"/>
                </a:rPr>
                <a:t> y variables</a:t>
              </a:r>
            </a:p>
            <a:p>
              <a:pPr>
                <a:lnSpc>
                  <a:spcPts val="2500"/>
                </a:lnSpc>
              </a:pPr>
              <a:r>
                <a:rPr lang="en-US" sz="1100" dirty="0">
                  <a:ea typeface="Lato Light" panose="020F0502020204030203" pitchFamily="34" charset="0"/>
                  <a:cs typeface="Abhaya Libre" panose="02000603000000000000" pitchFamily="2" charset="77"/>
                </a:rPr>
                <a:t>Punto de </a:t>
              </a:r>
              <a:r>
                <a:rPr lang="en-US" sz="1100" dirty="0" err="1">
                  <a:ea typeface="Lato Light" panose="020F0502020204030203" pitchFamily="34" charset="0"/>
                  <a:cs typeface="Abhaya Libre" panose="02000603000000000000" pitchFamily="2" charset="77"/>
                </a:rPr>
                <a:t>equilibrio</a:t>
              </a:r>
              <a:endParaRPr lang="en-US" sz="1100" dirty="0">
                <a:ea typeface="Lato Light" panose="020F0502020204030203" pitchFamily="34" charset="0"/>
                <a:cs typeface="Abhaya Libre" panose="02000603000000000000" pitchFamily="2" charset="77"/>
              </a:endParaRPr>
            </a:p>
            <a:p>
              <a:pPr>
                <a:lnSpc>
                  <a:spcPts val="2500"/>
                </a:lnSpc>
              </a:pPr>
              <a:r>
                <a:rPr lang="en-US" sz="1100" dirty="0">
                  <a:ea typeface="Lato Light" panose="020F0502020204030203" pitchFamily="34" charset="0"/>
                  <a:cs typeface="Abhaya Libre" panose="02000603000000000000" pitchFamily="2" charset="77"/>
                </a:rPr>
                <a:t>Plan </a:t>
              </a:r>
              <a:r>
                <a:rPr lang="en-US" sz="1100" dirty="0" err="1">
                  <a:ea typeface="Lato Light" panose="020F0502020204030203" pitchFamily="34" charset="0"/>
                  <a:cs typeface="Abhaya Libre" panose="02000603000000000000" pitchFamily="2" charset="77"/>
                </a:rPr>
                <a:t>económico</a:t>
              </a:r>
              <a:r>
                <a:rPr lang="en-US" sz="1100" dirty="0">
                  <a:ea typeface="Lato Light" panose="020F0502020204030203" pitchFamily="34" charset="0"/>
                  <a:cs typeface="Abhaya Libre" panose="02000603000000000000" pitchFamily="2" charset="77"/>
                </a:rPr>
                <a:t> y </a:t>
              </a:r>
              <a:r>
                <a:rPr lang="en-US" sz="1100" dirty="0" err="1">
                  <a:ea typeface="Lato Light" panose="020F0502020204030203" pitchFamily="34" charset="0"/>
                  <a:cs typeface="Abhaya Libre" panose="02000603000000000000" pitchFamily="2" charset="77"/>
                </a:rPr>
                <a:t>financiero</a:t>
              </a:r>
              <a:endParaRPr lang="en-US" sz="1100" dirty="0">
                <a:ea typeface="Lato Light" panose="020F0502020204030203" pitchFamily="34" charset="0"/>
                <a:cs typeface="Abhaya Libre" panose="02000603000000000000" pitchFamily="2" charset="77"/>
              </a:endParaRPr>
            </a:p>
          </p:txBody>
        </p:sp>
        <p:sp>
          <p:nvSpPr>
            <p:cNvPr id="4" name="TextBox 28">
              <a:extLst>
                <a:ext uri="{FF2B5EF4-FFF2-40B4-BE49-F238E27FC236}">
                  <a16:creationId xmlns:a16="http://schemas.microsoft.com/office/drawing/2014/main" id="{15D4EBB4-7594-65D3-8407-B174A6703D2F}"/>
                </a:ext>
              </a:extLst>
            </p:cNvPr>
            <p:cNvSpPr txBox="1"/>
            <p:nvPr/>
          </p:nvSpPr>
          <p:spPr>
            <a:xfrm>
              <a:off x="5312083" y="1635446"/>
              <a:ext cx="3061424" cy="1011239"/>
            </a:xfrm>
            <a:prstGeom prst="rect">
              <a:avLst/>
            </a:prstGeom>
            <a:noFill/>
          </p:spPr>
          <p:txBody>
            <a:bodyPr wrap="square" rtlCol="0">
              <a:spAutoFit/>
            </a:bodyPr>
            <a:lstStyle/>
            <a:p>
              <a:pPr>
                <a:lnSpc>
                  <a:spcPts val="2500"/>
                </a:lnSpc>
              </a:pPr>
              <a:r>
                <a:rPr lang="es-ES" sz="1100" dirty="0">
                  <a:ea typeface="Lato Light" panose="020F0502020204030203" pitchFamily="34" charset="0"/>
                  <a:cs typeface="Abhaya Libre" panose="02000603000000000000" pitchFamily="2" charset="77"/>
                </a:rPr>
                <a:t>Pensamiento de diseño y sprint de diseño</a:t>
              </a:r>
            </a:p>
            <a:p>
              <a:pPr>
                <a:lnSpc>
                  <a:spcPts val="2500"/>
                </a:lnSpc>
              </a:pPr>
              <a:r>
                <a:rPr lang="en-US" sz="1100" dirty="0" err="1">
                  <a:ea typeface="Lato Light" panose="020F0502020204030203" pitchFamily="34" charset="0"/>
                  <a:cs typeface="Abhaya Libre" panose="02000603000000000000" pitchFamily="2" charset="77"/>
                </a:rPr>
                <a:t>Prueba</a:t>
              </a:r>
              <a:r>
                <a:rPr lang="en-US" sz="1100" dirty="0">
                  <a:ea typeface="Lato Light" panose="020F0502020204030203" pitchFamily="34" charset="0"/>
                  <a:cs typeface="Abhaya Libre" panose="02000603000000000000" pitchFamily="2" charset="77"/>
                </a:rPr>
                <a:t> de mercado</a:t>
              </a:r>
            </a:p>
            <a:p>
              <a:pPr>
                <a:lnSpc>
                  <a:spcPts val="2500"/>
                </a:lnSpc>
              </a:pPr>
              <a:r>
                <a:rPr lang="en-US" sz="1100" dirty="0" err="1">
                  <a:ea typeface="Lato Light" panose="020F0502020204030203" pitchFamily="34" charset="0"/>
                  <a:cs typeface="Abhaya Libre" panose="02000603000000000000" pitchFamily="2" charset="77"/>
                </a:rPr>
                <a:t>Entrevistas</a:t>
              </a:r>
              <a:r>
                <a:rPr lang="en-US" sz="1100" dirty="0">
                  <a:ea typeface="Lato Light" panose="020F0502020204030203" pitchFamily="34" charset="0"/>
                  <a:cs typeface="Abhaya Libre" panose="02000603000000000000" pitchFamily="2" charset="77"/>
                </a:rPr>
                <a:t> de </a:t>
              </a:r>
              <a:r>
                <a:rPr lang="en-US" sz="1100" dirty="0" err="1">
                  <a:ea typeface="Lato Light" panose="020F0502020204030203" pitchFamily="34" charset="0"/>
                  <a:cs typeface="Abhaya Libre" panose="02000603000000000000" pitchFamily="2" charset="77"/>
                </a:rPr>
                <a:t>soluciones</a:t>
              </a:r>
              <a:endParaRPr lang="en-US" sz="1100" dirty="0">
                <a:ea typeface="Lato Light" panose="020F0502020204030203" pitchFamily="34" charset="0"/>
                <a:cs typeface="Abhaya Libre" panose="02000603000000000000" pitchFamily="2" charset="77"/>
              </a:endParaRPr>
            </a:p>
          </p:txBody>
        </p:sp>
        <p:sp>
          <p:nvSpPr>
            <p:cNvPr id="5" name="TextBox 29">
              <a:extLst>
                <a:ext uri="{FF2B5EF4-FFF2-40B4-BE49-F238E27FC236}">
                  <a16:creationId xmlns:a16="http://schemas.microsoft.com/office/drawing/2014/main" id="{14DD4DEF-8DB4-6053-837A-71D9AFB0B9C1}"/>
                </a:ext>
              </a:extLst>
            </p:cNvPr>
            <p:cNvSpPr txBox="1"/>
            <p:nvPr/>
          </p:nvSpPr>
          <p:spPr>
            <a:xfrm>
              <a:off x="5539966" y="1258320"/>
              <a:ext cx="1947781" cy="461665"/>
            </a:xfrm>
            <a:prstGeom prst="rect">
              <a:avLst/>
            </a:prstGeom>
            <a:noFill/>
          </p:spPr>
          <p:txBody>
            <a:bodyPr wrap="square" rtlCol="0">
              <a:spAutoFit/>
            </a:bodyPr>
            <a:lstStyle/>
            <a:p>
              <a:r>
                <a:rPr lang="en-US" sz="1200" b="1" dirty="0">
                  <a:solidFill>
                    <a:srgbClr val="EA4E46"/>
                  </a:solidFill>
                  <a:ea typeface="Nunito Bold" charset="0"/>
                  <a:cs typeface="Abhaya Libre SemiBold" panose="02000603000000000000" pitchFamily="2" charset="77"/>
                </a:rPr>
                <a:t>3. </a:t>
              </a:r>
              <a:r>
                <a:rPr lang="es-ES" sz="1200" b="1" dirty="0">
                  <a:solidFill>
                    <a:srgbClr val="EA4E46"/>
                  </a:solidFill>
                  <a:ea typeface="Nunito Bold" charset="0"/>
                  <a:cs typeface="Abhaya Libre SemiBold" panose="02000603000000000000" pitchFamily="2" charset="77"/>
                </a:rPr>
                <a:t>Diseño y validación de productos y servicios</a:t>
              </a:r>
              <a:endParaRPr lang="en-US" sz="1200" b="1" dirty="0">
                <a:solidFill>
                  <a:srgbClr val="EA4E46"/>
                </a:solidFill>
                <a:ea typeface="Nunito Bold" charset="0"/>
                <a:cs typeface="Abhaya Libre SemiBold" panose="02000603000000000000" pitchFamily="2" charset="77"/>
              </a:endParaRPr>
            </a:p>
          </p:txBody>
        </p:sp>
        <p:sp>
          <p:nvSpPr>
            <p:cNvPr id="6" name="TextBox 30">
              <a:extLst>
                <a:ext uri="{FF2B5EF4-FFF2-40B4-BE49-F238E27FC236}">
                  <a16:creationId xmlns:a16="http://schemas.microsoft.com/office/drawing/2014/main" id="{77A485F4-3CA6-79D5-696A-6130E70FADCD}"/>
                </a:ext>
              </a:extLst>
            </p:cNvPr>
            <p:cNvSpPr txBox="1"/>
            <p:nvPr/>
          </p:nvSpPr>
          <p:spPr>
            <a:xfrm>
              <a:off x="1790589" y="1746650"/>
              <a:ext cx="1798648" cy="1011239"/>
            </a:xfrm>
            <a:prstGeom prst="rect">
              <a:avLst/>
            </a:prstGeom>
            <a:noFill/>
          </p:spPr>
          <p:txBody>
            <a:bodyPr wrap="square" rtlCol="0">
              <a:spAutoFit/>
            </a:bodyPr>
            <a:lstStyle/>
            <a:p>
              <a:pPr>
                <a:lnSpc>
                  <a:spcPts val="2500"/>
                </a:lnSpc>
              </a:pPr>
              <a:r>
                <a:rPr lang="en-US" sz="1100" dirty="0">
                  <a:ea typeface="Lato Light" panose="020F0502020204030203" pitchFamily="34" charset="0"/>
                  <a:cs typeface="Abhaya Libre" panose="02000603000000000000" pitchFamily="2" charset="77"/>
                </a:rPr>
                <a:t>CANVAS balance triple</a:t>
              </a:r>
            </a:p>
            <a:p>
              <a:pPr>
                <a:lnSpc>
                  <a:spcPts val="2500"/>
                </a:lnSpc>
              </a:pPr>
              <a:r>
                <a:rPr lang="en-US" sz="1100" dirty="0" err="1">
                  <a:ea typeface="Lato Light" panose="020F0502020204030203" pitchFamily="34" charset="0"/>
                  <a:cs typeface="Abhaya Libre" panose="02000603000000000000" pitchFamily="2" charset="77"/>
                </a:rPr>
                <a:t>Nuevas</a:t>
              </a:r>
              <a:r>
                <a:rPr lang="en-US" sz="1100" dirty="0">
                  <a:ea typeface="Lato Light" panose="020F0502020204030203" pitchFamily="34" charset="0"/>
                  <a:cs typeface="Abhaya Libre" panose="02000603000000000000" pitchFamily="2" charset="77"/>
                </a:rPr>
                <a:t> </a:t>
              </a:r>
              <a:r>
                <a:rPr lang="en-US" sz="1100" dirty="0" err="1">
                  <a:ea typeface="Lato Light" panose="020F0502020204030203" pitchFamily="34" charset="0"/>
                  <a:cs typeface="Abhaya Libre" panose="02000603000000000000" pitchFamily="2" charset="77"/>
                </a:rPr>
                <a:t>economías</a:t>
              </a:r>
              <a:r>
                <a:rPr lang="en-US" sz="1100" dirty="0">
                  <a:ea typeface="Lato Light" panose="020F0502020204030203" pitchFamily="34" charset="0"/>
                  <a:cs typeface="Abhaya Libre" panose="02000603000000000000" pitchFamily="2" charset="77"/>
                </a:rPr>
                <a:t> y ODS</a:t>
              </a:r>
            </a:p>
            <a:p>
              <a:pPr>
                <a:lnSpc>
                  <a:spcPts val="2500"/>
                </a:lnSpc>
              </a:pPr>
              <a:r>
                <a:rPr lang="en-US" sz="1100" dirty="0" err="1">
                  <a:ea typeface="Lato Light" panose="020F0502020204030203" pitchFamily="34" charset="0"/>
                  <a:cs typeface="Abhaya Libre" panose="02000603000000000000" pitchFamily="2" charset="77"/>
                </a:rPr>
                <a:t>Emprendimiento</a:t>
              </a:r>
              <a:r>
                <a:rPr lang="en-US" sz="1100" dirty="0">
                  <a:ea typeface="Lato Light" panose="020F0502020204030203" pitchFamily="34" charset="0"/>
                  <a:cs typeface="Abhaya Libre" panose="02000603000000000000" pitchFamily="2" charset="77"/>
                </a:rPr>
                <a:t> social</a:t>
              </a:r>
            </a:p>
          </p:txBody>
        </p:sp>
        <p:sp>
          <p:nvSpPr>
            <p:cNvPr id="7" name="TextBox 31">
              <a:extLst>
                <a:ext uri="{FF2B5EF4-FFF2-40B4-BE49-F238E27FC236}">
                  <a16:creationId xmlns:a16="http://schemas.microsoft.com/office/drawing/2014/main" id="{8E8AC566-283A-0A1B-78D2-D3D0C0AD36C3}"/>
                </a:ext>
              </a:extLst>
            </p:cNvPr>
            <p:cNvSpPr txBox="1"/>
            <p:nvPr/>
          </p:nvSpPr>
          <p:spPr>
            <a:xfrm>
              <a:off x="1800563" y="1213497"/>
              <a:ext cx="1897684" cy="646331"/>
            </a:xfrm>
            <a:prstGeom prst="rect">
              <a:avLst/>
            </a:prstGeom>
            <a:noFill/>
          </p:spPr>
          <p:txBody>
            <a:bodyPr wrap="square" rtlCol="0">
              <a:spAutoFit/>
            </a:bodyPr>
            <a:lstStyle/>
            <a:p>
              <a:r>
                <a:rPr lang="en-US" sz="1200" b="1" dirty="0">
                  <a:solidFill>
                    <a:srgbClr val="21B4A9"/>
                  </a:solidFill>
                  <a:ea typeface="Nunito Bold" charset="0"/>
                  <a:cs typeface="Abhaya Libre SemiBold" panose="02000603000000000000" pitchFamily="2" charset="77"/>
                </a:rPr>
                <a:t>1. </a:t>
              </a:r>
              <a:r>
                <a:rPr lang="es-ES" sz="1200" b="1" dirty="0">
                  <a:solidFill>
                    <a:srgbClr val="21B4A9"/>
                  </a:solidFill>
                </a:rPr>
                <a:t>Definición de la idea y el diseño del modelo de negocio</a:t>
              </a:r>
              <a:endParaRPr lang="en-US" sz="1200" b="1" dirty="0">
                <a:solidFill>
                  <a:srgbClr val="21B4A9"/>
                </a:solidFill>
                <a:ea typeface="Nunito Bold" charset="0"/>
                <a:cs typeface="Abhaya Libre SemiBold" panose="02000603000000000000" pitchFamily="2" charset="77"/>
              </a:endParaRPr>
            </a:p>
          </p:txBody>
        </p:sp>
        <p:sp>
          <p:nvSpPr>
            <p:cNvPr id="8" name="TextBox 21">
              <a:extLst>
                <a:ext uri="{FF2B5EF4-FFF2-40B4-BE49-F238E27FC236}">
                  <a16:creationId xmlns:a16="http://schemas.microsoft.com/office/drawing/2014/main" id="{C775DD3A-1C18-934A-44D8-CABE89914C88}"/>
                </a:ext>
              </a:extLst>
            </p:cNvPr>
            <p:cNvSpPr txBox="1"/>
            <p:nvPr/>
          </p:nvSpPr>
          <p:spPr>
            <a:xfrm>
              <a:off x="3488165" y="3938495"/>
              <a:ext cx="2678796" cy="1011239"/>
            </a:xfrm>
            <a:prstGeom prst="rect">
              <a:avLst/>
            </a:prstGeom>
            <a:noFill/>
          </p:spPr>
          <p:txBody>
            <a:bodyPr wrap="square" rtlCol="0">
              <a:spAutoFit/>
            </a:bodyPr>
            <a:lstStyle/>
            <a:p>
              <a:pPr>
                <a:lnSpc>
                  <a:spcPts val="2500"/>
                </a:lnSpc>
              </a:pPr>
              <a:r>
                <a:rPr lang="es-ES" sz="1100" dirty="0">
                  <a:ea typeface="Lato Light" panose="020F0502020204030203" pitchFamily="34" charset="0"/>
                  <a:cs typeface="Abhaya Libre" panose="02000603000000000000" pitchFamily="2" charset="77"/>
                </a:rPr>
                <a:t>Análisis PESTEL y estudio de mercado</a:t>
              </a:r>
              <a:endParaRPr lang="en-US" sz="1100" dirty="0">
                <a:ea typeface="Lato Light" panose="020F0502020204030203" pitchFamily="34" charset="0"/>
                <a:cs typeface="Abhaya Libre" panose="02000603000000000000" pitchFamily="2" charset="77"/>
              </a:endParaRPr>
            </a:p>
            <a:p>
              <a:pPr>
                <a:lnSpc>
                  <a:spcPts val="2500"/>
                </a:lnSpc>
              </a:pPr>
              <a:r>
                <a:rPr lang="en-US" sz="1100" dirty="0" err="1">
                  <a:ea typeface="Lato Light" panose="020F0502020204030203" pitchFamily="34" charset="0"/>
                  <a:cs typeface="Abhaya Libre" panose="02000603000000000000" pitchFamily="2" charset="77"/>
                </a:rPr>
                <a:t>Competencia</a:t>
              </a:r>
              <a:r>
                <a:rPr lang="en-US" sz="1100" dirty="0">
                  <a:ea typeface="Lato Light" panose="020F0502020204030203" pitchFamily="34" charset="0"/>
                  <a:cs typeface="Abhaya Libre" panose="02000603000000000000" pitchFamily="2" charset="77"/>
                </a:rPr>
                <a:t> </a:t>
              </a:r>
              <a:r>
                <a:rPr lang="en-US" sz="1100" dirty="0" err="1">
                  <a:ea typeface="Lato Light" panose="020F0502020204030203" pitchFamily="34" charset="0"/>
                  <a:cs typeface="Abhaya Libre" panose="02000603000000000000" pitchFamily="2" charset="77"/>
                </a:rPr>
                <a:t>frente</a:t>
              </a:r>
              <a:r>
                <a:rPr lang="en-US" sz="1100" dirty="0">
                  <a:ea typeface="Lato Light" panose="020F0502020204030203" pitchFamily="34" charset="0"/>
                  <a:cs typeface="Abhaya Libre" panose="02000603000000000000" pitchFamily="2" charset="77"/>
                </a:rPr>
                <a:t> a </a:t>
              </a:r>
              <a:r>
                <a:rPr lang="en-US" sz="1100" dirty="0" err="1">
                  <a:ea typeface="Lato Light" panose="020F0502020204030203" pitchFamily="34" charset="0"/>
                  <a:cs typeface="Abhaya Libre" panose="02000603000000000000" pitchFamily="2" charset="77"/>
                </a:rPr>
                <a:t>colaboración</a:t>
              </a:r>
              <a:endParaRPr lang="en-US" sz="1100" dirty="0">
                <a:ea typeface="Lato Light" panose="020F0502020204030203" pitchFamily="34" charset="0"/>
                <a:cs typeface="Abhaya Libre" panose="02000603000000000000" pitchFamily="2" charset="77"/>
              </a:endParaRPr>
            </a:p>
            <a:p>
              <a:pPr>
                <a:lnSpc>
                  <a:spcPts val="2500"/>
                </a:lnSpc>
              </a:pPr>
              <a:r>
                <a:rPr lang="es-ES" sz="1100" dirty="0">
                  <a:ea typeface="Lato Light" panose="020F0502020204030203" pitchFamily="34" charset="0"/>
                  <a:cs typeface="Abhaya Libre" panose="02000603000000000000" pitchFamily="2" charset="77"/>
                </a:rPr>
                <a:t>Crear una red de apoyo</a:t>
              </a:r>
            </a:p>
          </p:txBody>
        </p:sp>
        <p:sp>
          <p:nvSpPr>
            <p:cNvPr id="9" name="TextBox 22">
              <a:extLst>
                <a:ext uri="{FF2B5EF4-FFF2-40B4-BE49-F238E27FC236}">
                  <a16:creationId xmlns:a16="http://schemas.microsoft.com/office/drawing/2014/main" id="{C2F0F6C9-72D9-2CD8-3E03-942BD3E33F65}"/>
                </a:ext>
              </a:extLst>
            </p:cNvPr>
            <p:cNvSpPr txBox="1"/>
            <p:nvPr/>
          </p:nvSpPr>
          <p:spPr>
            <a:xfrm>
              <a:off x="3627574" y="3584035"/>
              <a:ext cx="1924664" cy="461665"/>
            </a:xfrm>
            <a:prstGeom prst="rect">
              <a:avLst/>
            </a:prstGeom>
            <a:noFill/>
          </p:spPr>
          <p:txBody>
            <a:bodyPr wrap="square" rtlCol="0">
              <a:spAutoFit/>
            </a:bodyPr>
            <a:lstStyle/>
            <a:p>
              <a:r>
                <a:rPr lang="en-US" sz="1200" b="1" dirty="0">
                  <a:solidFill>
                    <a:srgbClr val="FAB632"/>
                  </a:solidFill>
                  <a:ea typeface="Nunito Bold" charset="0"/>
                  <a:cs typeface="Abhaya Libre SemiBold" panose="02000603000000000000" pitchFamily="2" charset="77"/>
                </a:rPr>
                <a:t>2. </a:t>
              </a:r>
              <a:r>
                <a:rPr lang="es-ES" sz="1200" b="1" dirty="0">
                  <a:solidFill>
                    <a:srgbClr val="FAB632"/>
                  </a:solidFill>
                  <a:ea typeface="Nunito Bold" charset="0"/>
                  <a:cs typeface="Abhaya Libre SemiBold" panose="02000603000000000000" pitchFamily="2" charset="77"/>
                </a:rPr>
                <a:t>Conocimiento del mercado y de la clientela</a:t>
              </a:r>
              <a:endParaRPr lang="en-US" sz="1200" b="1" dirty="0">
                <a:solidFill>
                  <a:srgbClr val="FAB632"/>
                </a:solidFill>
                <a:ea typeface="Nunito Bold" charset="0"/>
                <a:cs typeface="Abhaya Libre SemiBold" panose="02000603000000000000" pitchFamily="2" charset="77"/>
              </a:endParaRPr>
            </a:p>
          </p:txBody>
        </p:sp>
        <p:sp>
          <p:nvSpPr>
            <p:cNvPr id="10" name="Hexágono 9">
              <a:extLst>
                <a:ext uri="{FF2B5EF4-FFF2-40B4-BE49-F238E27FC236}">
                  <a16:creationId xmlns:a16="http://schemas.microsoft.com/office/drawing/2014/main" id="{700DD875-2451-F87D-A0F3-872600E8B8B5}"/>
                </a:ext>
              </a:extLst>
            </p:cNvPr>
            <p:cNvSpPr/>
            <p:nvPr/>
          </p:nvSpPr>
          <p:spPr>
            <a:xfrm>
              <a:off x="3334484" y="3653361"/>
              <a:ext cx="284085" cy="233746"/>
            </a:xfrm>
            <a:prstGeom prst="hexagon">
              <a:avLst/>
            </a:prstGeom>
            <a:noFill/>
            <a:ln>
              <a:solidFill>
                <a:srgbClr val="FAB63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1" name="Hexágono 10">
              <a:extLst>
                <a:ext uri="{FF2B5EF4-FFF2-40B4-BE49-F238E27FC236}">
                  <a16:creationId xmlns:a16="http://schemas.microsoft.com/office/drawing/2014/main" id="{48452C60-CCD1-85F8-86D4-8D0894B73AE9}"/>
                </a:ext>
              </a:extLst>
            </p:cNvPr>
            <p:cNvSpPr/>
            <p:nvPr/>
          </p:nvSpPr>
          <p:spPr>
            <a:xfrm>
              <a:off x="7272360" y="3698720"/>
              <a:ext cx="284085" cy="233746"/>
            </a:xfrm>
            <a:prstGeom prst="hexagon">
              <a:avLst/>
            </a:prstGeom>
            <a:noFill/>
            <a:ln>
              <a:solidFill>
                <a:srgbClr val="FAB63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2" name="Hexágono 11">
              <a:extLst>
                <a:ext uri="{FF2B5EF4-FFF2-40B4-BE49-F238E27FC236}">
                  <a16:creationId xmlns:a16="http://schemas.microsoft.com/office/drawing/2014/main" id="{A1520AF7-7D75-4A99-4098-DF0F175E1FA0}"/>
                </a:ext>
              </a:extLst>
            </p:cNvPr>
            <p:cNvSpPr/>
            <p:nvPr/>
          </p:nvSpPr>
          <p:spPr>
            <a:xfrm>
              <a:off x="1508776" y="1331740"/>
              <a:ext cx="284085" cy="233746"/>
            </a:xfrm>
            <a:prstGeom prst="hexagon">
              <a:avLst/>
            </a:prstGeom>
            <a:noFill/>
            <a:ln>
              <a:solidFill>
                <a:srgbClr val="21B4A9"/>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3" name="Hexágono 12">
              <a:extLst>
                <a:ext uri="{FF2B5EF4-FFF2-40B4-BE49-F238E27FC236}">
                  <a16:creationId xmlns:a16="http://schemas.microsoft.com/office/drawing/2014/main" id="{8C5AC1FB-85F9-44B7-5B73-59A274771E61}"/>
                </a:ext>
              </a:extLst>
            </p:cNvPr>
            <p:cNvSpPr/>
            <p:nvPr/>
          </p:nvSpPr>
          <p:spPr>
            <a:xfrm>
              <a:off x="5266510" y="1344720"/>
              <a:ext cx="284085" cy="233746"/>
            </a:xfrm>
            <a:prstGeom prst="hexagon">
              <a:avLst/>
            </a:prstGeom>
            <a:noFill/>
            <a:ln>
              <a:solidFill>
                <a:srgbClr val="EA4E4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6" name="Hexágono 15">
              <a:extLst>
                <a:ext uri="{FF2B5EF4-FFF2-40B4-BE49-F238E27FC236}">
                  <a16:creationId xmlns:a16="http://schemas.microsoft.com/office/drawing/2014/main" id="{2373009D-8EAD-DE54-C1F0-681E2DF05650}"/>
                </a:ext>
              </a:extLst>
            </p:cNvPr>
            <p:cNvSpPr/>
            <p:nvPr/>
          </p:nvSpPr>
          <p:spPr>
            <a:xfrm rot="5400000">
              <a:off x="3203335" y="2996259"/>
              <a:ext cx="2638784" cy="2678796"/>
            </a:xfrm>
            <a:prstGeom prst="hexagon">
              <a:avLst/>
            </a:prstGeom>
            <a:noFill/>
            <a:ln>
              <a:solidFill>
                <a:srgbClr val="EA4E4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7" name="Hexágono 16">
              <a:extLst>
                <a:ext uri="{FF2B5EF4-FFF2-40B4-BE49-F238E27FC236}">
                  <a16:creationId xmlns:a16="http://schemas.microsoft.com/office/drawing/2014/main" id="{B46DE24D-9478-920F-864E-C09D9DEBE847}"/>
                </a:ext>
              </a:extLst>
            </p:cNvPr>
            <p:cNvSpPr/>
            <p:nvPr/>
          </p:nvSpPr>
          <p:spPr>
            <a:xfrm rot="5400000">
              <a:off x="1215372" y="895049"/>
              <a:ext cx="2638784" cy="2326964"/>
            </a:xfrm>
            <a:prstGeom prst="hexagon">
              <a:avLst/>
            </a:prstGeom>
            <a:noFill/>
            <a:ln>
              <a:solidFill>
                <a:srgbClr val="FAB63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8" name="Hexágono 17">
              <a:extLst>
                <a:ext uri="{FF2B5EF4-FFF2-40B4-BE49-F238E27FC236}">
                  <a16:creationId xmlns:a16="http://schemas.microsoft.com/office/drawing/2014/main" id="{01FC57E3-FDD7-55C3-B04B-DAFB2B4D9907}"/>
                </a:ext>
              </a:extLst>
            </p:cNvPr>
            <p:cNvSpPr/>
            <p:nvPr/>
          </p:nvSpPr>
          <p:spPr>
            <a:xfrm rot="5400000">
              <a:off x="5126919" y="666724"/>
              <a:ext cx="2638784" cy="2768108"/>
            </a:xfrm>
            <a:prstGeom prst="hexagon">
              <a:avLst/>
            </a:prstGeom>
            <a:noFill/>
            <a:ln>
              <a:solidFill>
                <a:srgbClr val="FAB63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9" name="Hexágono 18">
              <a:extLst>
                <a:ext uri="{FF2B5EF4-FFF2-40B4-BE49-F238E27FC236}">
                  <a16:creationId xmlns:a16="http://schemas.microsoft.com/office/drawing/2014/main" id="{EE779423-497F-9082-F30F-E34176C51D8B}"/>
                </a:ext>
              </a:extLst>
            </p:cNvPr>
            <p:cNvSpPr/>
            <p:nvPr/>
          </p:nvSpPr>
          <p:spPr>
            <a:xfrm rot="5400000">
              <a:off x="7021671" y="3172175"/>
              <a:ext cx="2638784" cy="2326964"/>
            </a:xfrm>
            <a:prstGeom prst="hexagon">
              <a:avLst/>
            </a:prstGeom>
            <a:noFill/>
            <a:ln>
              <a:solidFill>
                <a:srgbClr val="21B4A9"/>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0" name="CuadroTexto 19">
              <a:extLst>
                <a:ext uri="{FF2B5EF4-FFF2-40B4-BE49-F238E27FC236}">
                  <a16:creationId xmlns:a16="http://schemas.microsoft.com/office/drawing/2014/main" id="{0A38A549-76FD-6E57-D291-B6EED3BA8E98}"/>
                </a:ext>
              </a:extLst>
            </p:cNvPr>
            <p:cNvSpPr txBox="1"/>
            <p:nvPr/>
          </p:nvSpPr>
          <p:spPr>
            <a:xfrm>
              <a:off x="1526293" y="1734760"/>
              <a:ext cx="270419"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
          <p:nvSpPr>
            <p:cNvPr id="21" name="CuadroTexto 20">
              <a:extLst>
                <a:ext uri="{FF2B5EF4-FFF2-40B4-BE49-F238E27FC236}">
                  <a16:creationId xmlns:a16="http://schemas.microsoft.com/office/drawing/2014/main" id="{D2A906B8-07AF-E83A-010C-06828A587394}"/>
                </a:ext>
              </a:extLst>
            </p:cNvPr>
            <p:cNvSpPr txBox="1"/>
            <p:nvPr/>
          </p:nvSpPr>
          <p:spPr>
            <a:xfrm>
              <a:off x="5140481" y="1666310"/>
              <a:ext cx="270419"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
          <p:nvSpPr>
            <p:cNvPr id="22" name="CuadroTexto 21">
              <a:extLst>
                <a:ext uri="{FF2B5EF4-FFF2-40B4-BE49-F238E27FC236}">
                  <a16:creationId xmlns:a16="http://schemas.microsoft.com/office/drawing/2014/main" id="{8A7A2897-4C93-375F-D330-11BDCA564025}"/>
                </a:ext>
              </a:extLst>
            </p:cNvPr>
            <p:cNvSpPr txBox="1"/>
            <p:nvPr/>
          </p:nvSpPr>
          <p:spPr>
            <a:xfrm>
              <a:off x="3246240" y="3991061"/>
              <a:ext cx="270419"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
          <p:nvSpPr>
            <p:cNvPr id="23" name="CuadroTexto 22">
              <a:extLst>
                <a:ext uri="{FF2B5EF4-FFF2-40B4-BE49-F238E27FC236}">
                  <a16:creationId xmlns:a16="http://schemas.microsoft.com/office/drawing/2014/main" id="{60D365BB-0720-A187-7099-CF15515570BE}"/>
                </a:ext>
              </a:extLst>
            </p:cNvPr>
            <p:cNvSpPr txBox="1"/>
            <p:nvPr/>
          </p:nvSpPr>
          <p:spPr>
            <a:xfrm>
              <a:off x="7280267" y="3887786"/>
              <a:ext cx="270419"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
          <p:nvSpPr>
            <p:cNvPr id="27" name="CuadroTexto 26">
              <a:extLst>
                <a:ext uri="{FF2B5EF4-FFF2-40B4-BE49-F238E27FC236}">
                  <a16:creationId xmlns:a16="http://schemas.microsoft.com/office/drawing/2014/main" id="{776D0560-21FD-4276-CEF9-64B27A0DAB74}"/>
                </a:ext>
              </a:extLst>
            </p:cNvPr>
            <p:cNvSpPr txBox="1"/>
            <p:nvPr/>
          </p:nvSpPr>
          <p:spPr>
            <a:xfrm rot="17903584">
              <a:off x="3029714" y="304527"/>
              <a:ext cx="391119"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
          <p:nvSpPr>
            <p:cNvPr id="28" name="CuadroTexto 27">
              <a:extLst>
                <a:ext uri="{FF2B5EF4-FFF2-40B4-BE49-F238E27FC236}">
                  <a16:creationId xmlns:a16="http://schemas.microsoft.com/office/drawing/2014/main" id="{ADB98AFC-723B-A99F-A41C-8D4F15196B24}"/>
                </a:ext>
              </a:extLst>
            </p:cNvPr>
            <p:cNvSpPr txBox="1"/>
            <p:nvPr/>
          </p:nvSpPr>
          <p:spPr>
            <a:xfrm rot="14709441">
              <a:off x="6793751" y="2685386"/>
              <a:ext cx="391119"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
          <p:nvSpPr>
            <p:cNvPr id="29" name="CuadroTexto 28">
              <a:extLst>
                <a:ext uri="{FF2B5EF4-FFF2-40B4-BE49-F238E27FC236}">
                  <a16:creationId xmlns:a16="http://schemas.microsoft.com/office/drawing/2014/main" id="{AA0EC955-5892-1F46-4EFA-7FC0A00742AA}"/>
                </a:ext>
              </a:extLst>
            </p:cNvPr>
            <p:cNvSpPr txBox="1"/>
            <p:nvPr/>
          </p:nvSpPr>
          <p:spPr>
            <a:xfrm rot="17903584">
              <a:off x="8832415" y="2579263"/>
              <a:ext cx="391119"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
          <p:nvSpPr>
            <p:cNvPr id="30" name="CuadroTexto 29">
              <a:extLst>
                <a:ext uri="{FF2B5EF4-FFF2-40B4-BE49-F238E27FC236}">
                  <a16:creationId xmlns:a16="http://schemas.microsoft.com/office/drawing/2014/main" id="{7901F1E1-1534-B3D9-62CB-D79BF5A9D49F}"/>
                </a:ext>
              </a:extLst>
            </p:cNvPr>
            <p:cNvSpPr txBox="1"/>
            <p:nvPr/>
          </p:nvSpPr>
          <p:spPr>
            <a:xfrm rot="17903584">
              <a:off x="3439158" y="4939811"/>
              <a:ext cx="391119"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grpSp>
    </p:spTree>
    <p:extLst>
      <p:ext uri="{BB962C8B-B14F-4D97-AF65-F5344CB8AC3E}">
        <p14:creationId xmlns:p14="http://schemas.microsoft.com/office/powerpoint/2010/main" val="2186135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11">
            <a:extLst>
              <a:ext uri="{FF2B5EF4-FFF2-40B4-BE49-F238E27FC236}">
                <a16:creationId xmlns:a16="http://schemas.microsoft.com/office/drawing/2014/main" id="{7E4BEDC3-4004-C13B-086D-CBAC3D154015}"/>
              </a:ext>
            </a:extLst>
          </p:cNvPr>
          <p:cNvSpPr txBox="1"/>
          <p:nvPr/>
        </p:nvSpPr>
        <p:spPr>
          <a:xfrm>
            <a:off x="762528" y="579940"/>
            <a:ext cx="10805889" cy="523220"/>
          </a:xfrm>
          <a:prstGeom prst="rect">
            <a:avLst/>
          </a:prstGeom>
          <a:noFill/>
        </p:spPr>
        <p:txBody>
          <a:bodyPr wrap="square" rtlCol="0">
            <a:spAutoFit/>
          </a:bodyPr>
          <a:lstStyle/>
          <a:p>
            <a:r>
              <a:rPr lang="en-US" sz="2800" b="1" dirty="0">
                <a:solidFill>
                  <a:srgbClr val="FAB632"/>
                </a:solidFill>
                <a:ea typeface="Nunito Bold" charset="0"/>
                <a:cs typeface="Arima Madurai Semi" pitchFamily="2" charset="77"/>
              </a:rPr>
              <a:t>Unidad 1: </a:t>
            </a:r>
            <a:r>
              <a:rPr lang="es-ES" sz="2800" b="1" dirty="0">
                <a:solidFill>
                  <a:srgbClr val="FAB632"/>
                </a:solidFill>
                <a:ea typeface="Nunito Bold" charset="0"/>
                <a:cs typeface="Arima Madurai Semi" pitchFamily="2" charset="77"/>
              </a:rPr>
              <a:t>Definición de la idea y diseño del modelo de negocio</a:t>
            </a:r>
            <a:endParaRPr lang="en-US" sz="2800" b="1" dirty="0">
              <a:solidFill>
                <a:srgbClr val="FAB632"/>
              </a:solidFill>
              <a:ea typeface="Nunito Bold" charset="0"/>
              <a:cs typeface="Arima Madurai Semi" pitchFamily="2" charset="77"/>
            </a:endParaRPr>
          </a:p>
        </p:txBody>
      </p:sp>
      <p:graphicFrame>
        <p:nvGraphicFramePr>
          <p:cNvPr id="2" name="Diagramma 1"/>
          <p:cNvGraphicFramePr/>
          <p:nvPr>
            <p:extLst>
              <p:ext uri="{D42A27DB-BD31-4B8C-83A1-F6EECF244321}">
                <p14:modId xmlns:p14="http://schemas.microsoft.com/office/powerpoint/2010/main" val="355334003"/>
              </p:ext>
            </p:extLst>
          </p:nvPr>
        </p:nvGraphicFramePr>
        <p:xfrm>
          <a:off x="1376859" y="12149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asellaDiTesto 2"/>
          <p:cNvSpPr txBox="1"/>
          <p:nvPr/>
        </p:nvSpPr>
        <p:spPr>
          <a:xfrm>
            <a:off x="4526458" y="3601133"/>
            <a:ext cx="2260235" cy="646331"/>
          </a:xfrm>
          <a:prstGeom prst="rect">
            <a:avLst/>
          </a:prstGeom>
          <a:noFill/>
          <a:ln>
            <a:solidFill>
              <a:schemeClr val="accent1"/>
            </a:solidFill>
          </a:ln>
        </p:spPr>
        <p:txBody>
          <a:bodyPr wrap="square" rtlCol="0">
            <a:spAutoFit/>
          </a:bodyPr>
          <a:lstStyle/>
          <a:p>
            <a:r>
              <a:rPr lang="es-ES" dirty="0"/>
              <a:t>Lo esencial de un modelo de negocio</a:t>
            </a:r>
            <a:r>
              <a:rPr lang="en-US" dirty="0"/>
              <a:t> </a:t>
            </a:r>
          </a:p>
        </p:txBody>
      </p:sp>
      <p:sp>
        <p:nvSpPr>
          <p:cNvPr id="9" name="CuadroTexto 2">
            <a:extLst>
              <a:ext uri="{FF2B5EF4-FFF2-40B4-BE49-F238E27FC236}">
                <a16:creationId xmlns:a16="http://schemas.microsoft.com/office/drawing/2014/main" id="{1A92504B-6CD9-4172-ED81-E62B5D0E2140}"/>
              </a:ext>
            </a:extLst>
          </p:cNvPr>
          <p:cNvSpPr txBox="1"/>
          <p:nvPr/>
        </p:nvSpPr>
        <p:spPr>
          <a:xfrm>
            <a:off x="766853" y="1111415"/>
            <a:ext cx="7693324" cy="461665"/>
          </a:xfrm>
          <a:prstGeom prst="rect">
            <a:avLst/>
          </a:prstGeom>
          <a:noFill/>
        </p:spPr>
        <p:txBody>
          <a:bodyPr wrap="square" rtlCol="0">
            <a:spAutoFit/>
          </a:bodyPr>
          <a:lstStyle/>
          <a:p>
            <a:r>
              <a:rPr lang="en-US" sz="2400" dirty="0">
                <a:solidFill>
                  <a:srgbClr val="21B4A9"/>
                </a:solidFill>
              </a:rPr>
              <a:t>Sección</a:t>
            </a:r>
            <a:r>
              <a:rPr lang="it-IT" sz="2400" dirty="0">
                <a:solidFill>
                  <a:srgbClr val="21B4A9"/>
                </a:solidFill>
              </a:rPr>
              <a:t> 1.2: Modelo de negocio</a:t>
            </a:r>
            <a:endParaRPr lang="en-GB" sz="2400" dirty="0">
              <a:solidFill>
                <a:srgbClr val="21B4A9"/>
              </a:solidFill>
            </a:endParaRPr>
          </a:p>
        </p:txBody>
      </p:sp>
    </p:spTree>
    <p:extLst>
      <p:ext uri="{BB962C8B-B14F-4D97-AF65-F5344CB8AC3E}">
        <p14:creationId xmlns:p14="http://schemas.microsoft.com/office/powerpoint/2010/main" val="3612033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A92504B-6CD9-4172-ED81-E62B5D0E2140}"/>
              </a:ext>
            </a:extLst>
          </p:cNvPr>
          <p:cNvSpPr txBox="1"/>
          <p:nvPr/>
        </p:nvSpPr>
        <p:spPr>
          <a:xfrm>
            <a:off x="875910" y="1111415"/>
            <a:ext cx="7693324" cy="461665"/>
          </a:xfrm>
          <a:prstGeom prst="rect">
            <a:avLst/>
          </a:prstGeom>
          <a:noFill/>
        </p:spPr>
        <p:txBody>
          <a:bodyPr wrap="square" rtlCol="0">
            <a:spAutoFit/>
          </a:bodyPr>
          <a:lstStyle/>
          <a:p>
            <a:r>
              <a:rPr lang="en-GB" sz="2400" dirty="0" err="1">
                <a:solidFill>
                  <a:srgbClr val="21B4A9"/>
                </a:solidFill>
              </a:rPr>
              <a:t>Modelo</a:t>
            </a:r>
            <a:r>
              <a:rPr lang="en-GB" sz="2400" dirty="0">
                <a:solidFill>
                  <a:srgbClr val="21B4A9"/>
                </a:solidFill>
              </a:rPr>
              <a:t> de </a:t>
            </a:r>
            <a:r>
              <a:rPr lang="en-GB" sz="2400" dirty="0" err="1">
                <a:solidFill>
                  <a:srgbClr val="21B4A9"/>
                </a:solidFill>
              </a:rPr>
              <a:t>negocio</a:t>
            </a:r>
            <a:r>
              <a:rPr lang="en-GB" sz="2400" dirty="0">
                <a:solidFill>
                  <a:srgbClr val="21B4A9"/>
                </a:solidFill>
              </a:rPr>
              <a:t>: </a:t>
            </a:r>
            <a:r>
              <a:rPr lang="en-GB" sz="2400" dirty="0" err="1">
                <a:solidFill>
                  <a:srgbClr val="21B4A9"/>
                </a:solidFill>
              </a:rPr>
              <a:t>visualizado</a:t>
            </a:r>
            <a:endParaRPr lang="en-GB" sz="2400" dirty="0">
              <a:solidFill>
                <a:srgbClr val="21B4A9"/>
              </a:solidFill>
            </a:endParaRPr>
          </a:p>
        </p:txBody>
      </p:sp>
      <p:sp>
        <p:nvSpPr>
          <p:cNvPr id="16" name="TextBox 11">
            <a:extLst>
              <a:ext uri="{FF2B5EF4-FFF2-40B4-BE49-F238E27FC236}">
                <a16:creationId xmlns:a16="http://schemas.microsoft.com/office/drawing/2014/main" id="{2D23689B-CE32-B441-9DCB-E442DD4E3A80}"/>
              </a:ext>
            </a:extLst>
          </p:cNvPr>
          <p:cNvSpPr txBox="1"/>
          <p:nvPr/>
        </p:nvSpPr>
        <p:spPr>
          <a:xfrm>
            <a:off x="762528" y="579940"/>
            <a:ext cx="10394829" cy="523220"/>
          </a:xfrm>
          <a:prstGeom prst="rect">
            <a:avLst/>
          </a:prstGeom>
          <a:noFill/>
        </p:spPr>
        <p:txBody>
          <a:bodyPr wrap="square" rtlCol="0">
            <a:spAutoFit/>
          </a:bodyPr>
          <a:lstStyle/>
          <a:p>
            <a:r>
              <a:rPr lang="en-US" sz="2800" b="1" dirty="0">
                <a:solidFill>
                  <a:srgbClr val="FAB632"/>
                </a:solidFill>
                <a:ea typeface="Nunito Bold" charset="0"/>
                <a:cs typeface="Arima Madurai Semi" pitchFamily="2" charset="77"/>
              </a:rPr>
              <a:t>Unidad 1: </a:t>
            </a:r>
            <a:r>
              <a:rPr lang="es-ES" sz="2800" b="1" dirty="0">
                <a:solidFill>
                  <a:srgbClr val="FAB632"/>
                </a:solidFill>
                <a:ea typeface="Nunito Bold" charset="0"/>
                <a:cs typeface="Arima Madurai Semi" pitchFamily="2" charset="77"/>
              </a:rPr>
              <a:t>Definición de la idea y diseño del modelo de negocio</a:t>
            </a:r>
            <a:endParaRPr lang="en-US" sz="2800" b="1" dirty="0">
              <a:solidFill>
                <a:srgbClr val="FAB632"/>
              </a:solidFill>
              <a:ea typeface="Nunito Bold" charset="0"/>
              <a:cs typeface="Arima Madurai Semi" pitchFamily="2" charset="77"/>
            </a:endParaRPr>
          </a:p>
        </p:txBody>
      </p:sp>
      <p:pic>
        <p:nvPicPr>
          <p:cNvPr id="10" name="Immagine 9">
            <a:extLst>
              <a:ext uri="{FF2B5EF4-FFF2-40B4-BE49-F238E27FC236}">
                <a16:creationId xmlns:a16="http://schemas.microsoft.com/office/drawing/2014/main" id="{90EDD018-2D8F-2747-BE57-193F2A3FE1E8}"/>
              </a:ext>
            </a:extLst>
          </p:cNvPr>
          <p:cNvPicPr>
            <a:picLocks noChangeAspect="1"/>
          </p:cNvPicPr>
          <p:nvPr/>
        </p:nvPicPr>
        <p:blipFill>
          <a:blip r:embed="rId2"/>
          <a:stretch>
            <a:fillRect/>
          </a:stretch>
        </p:blipFill>
        <p:spPr>
          <a:xfrm>
            <a:off x="926589" y="1573080"/>
            <a:ext cx="9028539" cy="4988650"/>
          </a:xfrm>
          <a:prstGeom prst="rect">
            <a:avLst/>
          </a:prstGeom>
        </p:spPr>
      </p:pic>
      <p:sp>
        <p:nvSpPr>
          <p:cNvPr id="2" name="Rettangolo 1"/>
          <p:cNvSpPr/>
          <p:nvPr/>
        </p:nvSpPr>
        <p:spPr>
          <a:xfrm>
            <a:off x="10119189" y="3767323"/>
            <a:ext cx="1958511" cy="769441"/>
          </a:xfrm>
          <a:prstGeom prst="rect">
            <a:avLst/>
          </a:prstGeom>
        </p:spPr>
        <p:txBody>
          <a:bodyPr wrap="square">
            <a:spAutoFit/>
          </a:bodyPr>
          <a:lstStyle/>
          <a:p>
            <a:r>
              <a:rPr lang="es-ES" sz="1100" b="1" u="sng" dirty="0">
                <a:solidFill>
                  <a:srgbClr val="1A0DAB"/>
                </a:solidFill>
                <a:hlinkClick r:id="rId3"/>
              </a:rPr>
              <a:t>Generación de modelos de negocio: </a:t>
            </a:r>
            <a:r>
              <a:rPr lang="es-ES" sz="1100" u="sng" dirty="0">
                <a:solidFill>
                  <a:srgbClr val="1A0DAB"/>
                </a:solidFill>
                <a:hlinkClick r:id="rId3"/>
              </a:rPr>
              <a:t>Manual para visionarios, innovadores y desafiantes </a:t>
            </a:r>
            <a:r>
              <a:rPr lang="en-GB" sz="1100" b="1" u="sng" dirty="0">
                <a:solidFill>
                  <a:srgbClr val="1A0DAB"/>
                </a:solidFill>
                <a:hlinkClick r:id="rId3"/>
              </a:rPr>
              <a:t> </a:t>
            </a:r>
            <a:endParaRPr lang="en-GB" sz="1100" b="0" i="0" dirty="0">
              <a:solidFill>
                <a:srgbClr val="222222"/>
              </a:solidFill>
              <a:effectLst/>
            </a:endParaRPr>
          </a:p>
        </p:txBody>
      </p:sp>
    </p:spTree>
    <p:extLst>
      <p:ext uri="{BB962C8B-B14F-4D97-AF65-F5344CB8AC3E}">
        <p14:creationId xmlns:p14="http://schemas.microsoft.com/office/powerpoint/2010/main" val="3966690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EDAF10E-ECEB-E652-DFDA-CA43D223D226}"/>
              </a:ext>
            </a:extLst>
          </p:cNvPr>
          <p:cNvSpPr txBox="1"/>
          <p:nvPr/>
        </p:nvSpPr>
        <p:spPr>
          <a:xfrm>
            <a:off x="875910" y="1111415"/>
            <a:ext cx="7693324" cy="461665"/>
          </a:xfrm>
          <a:prstGeom prst="rect">
            <a:avLst/>
          </a:prstGeom>
          <a:noFill/>
        </p:spPr>
        <p:txBody>
          <a:bodyPr wrap="square" rtlCol="0">
            <a:spAutoFit/>
          </a:bodyPr>
          <a:lstStyle/>
          <a:p>
            <a:r>
              <a:rPr lang="es-ES" sz="2400" dirty="0">
                <a:solidFill>
                  <a:srgbClr val="21B4A9"/>
                </a:solidFill>
              </a:rPr>
              <a:t>Modelo de negocio canvas: una perspectiva avanzada</a:t>
            </a:r>
            <a:endParaRPr lang="en-US" sz="2400" dirty="0">
              <a:solidFill>
                <a:srgbClr val="21B4A9"/>
              </a:solidFill>
            </a:endParaRPr>
          </a:p>
        </p:txBody>
      </p:sp>
      <p:sp>
        <p:nvSpPr>
          <p:cNvPr id="4" name="Rectángulo 3">
            <a:extLst>
              <a:ext uri="{FF2B5EF4-FFF2-40B4-BE49-F238E27FC236}">
                <a16:creationId xmlns:a16="http://schemas.microsoft.com/office/drawing/2014/main" id="{3C8080E5-A4E9-D862-5188-61F9F02B9A0C}"/>
              </a:ext>
            </a:extLst>
          </p:cNvPr>
          <p:cNvSpPr/>
          <p:nvPr/>
        </p:nvSpPr>
        <p:spPr>
          <a:xfrm>
            <a:off x="875909" y="1736562"/>
            <a:ext cx="10296916" cy="2585323"/>
          </a:xfrm>
          <a:prstGeom prst="rect">
            <a:avLst/>
          </a:prstGeom>
        </p:spPr>
        <p:txBody>
          <a:bodyPr wrap="square">
            <a:spAutoFit/>
          </a:bodyPr>
          <a:lstStyle/>
          <a:p>
            <a:pPr algn="just">
              <a:defRPr/>
            </a:pPr>
            <a:r>
              <a:rPr lang="es-ES" altLang="es-ES" dirty="0">
                <a:latin typeface="Calibri" panose="020F0502020204030204" pitchFamily="34" charset="0"/>
                <a:cs typeface="Calibri" panose="020F0502020204030204" pitchFamily="34" charset="0"/>
              </a:rPr>
              <a:t>El modelo de negocio de tres capas es una herramienta para experimentar con la innovación de modelos de negocio sostenibles</a:t>
            </a:r>
            <a:r>
              <a:rPr lang="en-GB" altLang="es-ES" dirty="0">
                <a:latin typeface="Calibri" panose="020F0502020204030204" pitchFamily="34" charset="0"/>
                <a:cs typeface="Calibri" panose="020F0502020204030204" pitchFamily="34" charset="0"/>
              </a:rPr>
              <a:t>. </a:t>
            </a:r>
          </a:p>
          <a:p>
            <a:pPr algn="just">
              <a:defRPr/>
            </a:pPr>
            <a:endParaRPr lang="en-GB" altLang="es-ES" dirty="0">
              <a:latin typeface="Calibri" panose="020F0502020204030204" pitchFamily="34" charset="0"/>
              <a:cs typeface="Calibri" panose="020F0502020204030204" pitchFamily="34" charset="0"/>
            </a:endParaRPr>
          </a:p>
          <a:p>
            <a:pPr algn="just">
              <a:defRPr/>
            </a:pPr>
            <a:r>
              <a:rPr lang="es-ES" altLang="es-ES" dirty="0">
                <a:latin typeface="Calibri" panose="020F0502020204030204" pitchFamily="34" charset="0"/>
                <a:cs typeface="Calibri" panose="020F0502020204030204" pitchFamily="34" charset="0"/>
              </a:rPr>
              <a:t>Añade dos nuevos niveles al lienzo del modelo de negocio tradicional: una capa medioambiental basada en una visión del ciclo de vida y una capa social basada en las perspectivas de las partes interesadas</a:t>
            </a:r>
            <a:r>
              <a:rPr lang="en-GB" altLang="es-ES" dirty="0">
                <a:latin typeface="Calibri" panose="020F0502020204030204" pitchFamily="34" charset="0"/>
                <a:cs typeface="Calibri" panose="020F0502020204030204" pitchFamily="34" charset="0"/>
              </a:rPr>
              <a:t>. </a:t>
            </a:r>
          </a:p>
          <a:p>
            <a:pPr algn="just">
              <a:defRPr/>
            </a:pPr>
            <a:endParaRPr lang="en-GB" altLang="es-ES" dirty="0">
              <a:latin typeface="Calibri" panose="020F0502020204030204" pitchFamily="34" charset="0"/>
              <a:cs typeface="Calibri" panose="020F0502020204030204" pitchFamily="34" charset="0"/>
            </a:endParaRPr>
          </a:p>
          <a:p>
            <a:pPr algn="just">
              <a:defRPr/>
            </a:pPr>
            <a:r>
              <a:rPr lang="es-ES" altLang="es-ES" dirty="0">
                <a:latin typeface="Calibri" panose="020F0502020204030204" pitchFamily="34" charset="0"/>
                <a:cs typeface="Calibri" panose="020F0502020204030204" pitchFamily="34" charset="0"/>
              </a:rPr>
              <a:t>Cuando se combinan los tres niveles del modelo de negocio, revelan cómo una organización produce varios tipos de valor: económico, medioambiental y social.</a:t>
            </a:r>
            <a:r>
              <a:rPr lang="en-GB" altLang="es-ES" dirty="0">
                <a:latin typeface="Calibri" panose="020F0502020204030204" pitchFamily="34" charset="0"/>
                <a:cs typeface="Calibri" panose="020F0502020204030204" pitchFamily="34" charset="0"/>
              </a:rPr>
              <a:t> </a:t>
            </a:r>
          </a:p>
          <a:p>
            <a:pPr algn="just">
              <a:defRPr/>
            </a:pPr>
            <a:r>
              <a:rPr lang="en-GB" altLang="es-ES" dirty="0">
                <a:latin typeface="Calibri" panose="020F0502020204030204" pitchFamily="34" charset="0"/>
                <a:cs typeface="Calibri" panose="020F0502020204030204" pitchFamily="34" charset="0"/>
              </a:rPr>
              <a:t> </a:t>
            </a:r>
          </a:p>
        </p:txBody>
      </p:sp>
      <p:sp>
        <p:nvSpPr>
          <p:cNvPr id="5" name="CasellaDiTesto 4">
            <a:extLst>
              <a:ext uri="{FF2B5EF4-FFF2-40B4-BE49-F238E27FC236}">
                <a16:creationId xmlns:a16="http://schemas.microsoft.com/office/drawing/2014/main" id="{4318E18A-B3D3-9047-97F4-0953E13C0CEA}"/>
              </a:ext>
            </a:extLst>
          </p:cNvPr>
          <p:cNvSpPr txBox="1"/>
          <p:nvPr/>
        </p:nvSpPr>
        <p:spPr>
          <a:xfrm>
            <a:off x="875909" y="4198774"/>
            <a:ext cx="8698215" cy="246221"/>
          </a:xfrm>
          <a:prstGeom prst="rect">
            <a:avLst/>
          </a:prstGeom>
          <a:noFill/>
        </p:spPr>
        <p:txBody>
          <a:bodyPr wrap="none" rtlCol="0">
            <a:spAutoFit/>
          </a:bodyPr>
          <a:lstStyle/>
          <a:p>
            <a:r>
              <a:rPr lang="en-GB" sz="1000" dirty="0"/>
              <a:t>Fuente: Pigneur, Yves &amp; Joyce, Alexandre &amp; Paquin, Raymond. (2015). The triple layered business model canvas: a tool to design more sustainable business models. </a:t>
            </a:r>
          </a:p>
        </p:txBody>
      </p:sp>
      <p:sp>
        <p:nvSpPr>
          <p:cNvPr id="13" name="TextBox 11">
            <a:extLst>
              <a:ext uri="{FF2B5EF4-FFF2-40B4-BE49-F238E27FC236}">
                <a16:creationId xmlns:a16="http://schemas.microsoft.com/office/drawing/2014/main" id="{1247E9C8-B47A-B94A-9BEA-1CF8DDEABCC2}"/>
              </a:ext>
            </a:extLst>
          </p:cNvPr>
          <p:cNvSpPr txBox="1"/>
          <p:nvPr/>
        </p:nvSpPr>
        <p:spPr>
          <a:xfrm>
            <a:off x="762528" y="579940"/>
            <a:ext cx="10553561" cy="523220"/>
          </a:xfrm>
          <a:prstGeom prst="rect">
            <a:avLst/>
          </a:prstGeom>
          <a:noFill/>
        </p:spPr>
        <p:txBody>
          <a:bodyPr wrap="square" rtlCol="0">
            <a:spAutoFit/>
          </a:bodyPr>
          <a:lstStyle/>
          <a:p>
            <a:r>
              <a:rPr lang="en-US" sz="2800" b="1" dirty="0">
                <a:solidFill>
                  <a:srgbClr val="FAB632"/>
                </a:solidFill>
                <a:ea typeface="Nunito Bold" charset="0"/>
                <a:cs typeface="Arima Madurai Semi" pitchFamily="2" charset="77"/>
              </a:rPr>
              <a:t>Unidad 1: </a:t>
            </a:r>
            <a:r>
              <a:rPr lang="es-ES" sz="2800" b="1" dirty="0">
                <a:solidFill>
                  <a:srgbClr val="FAB632"/>
                </a:solidFill>
                <a:ea typeface="Nunito Bold" charset="0"/>
                <a:cs typeface="Arima Madurai Semi" pitchFamily="2" charset="77"/>
              </a:rPr>
              <a:t>Definición de la idea y diseño del modelo de negocio</a:t>
            </a:r>
            <a:endParaRPr lang="en-US" sz="2800" b="1" dirty="0">
              <a:solidFill>
                <a:srgbClr val="FAB632"/>
              </a:solidFill>
              <a:ea typeface="Nunito Bold" charset="0"/>
              <a:cs typeface="Arima Madurai Semi" pitchFamily="2" charset="77"/>
            </a:endParaRPr>
          </a:p>
        </p:txBody>
      </p:sp>
    </p:spTree>
    <p:extLst>
      <p:ext uri="{BB962C8B-B14F-4D97-AF65-F5344CB8AC3E}">
        <p14:creationId xmlns:p14="http://schemas.microsoft.com/office/powerpoint/2010/main" val="2636232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EDAF10E-ECEB-E652-DFDA-CA43D223D226}"/>
              </a:ext>
            </a:extLst>
          </p:cNvPr>
          <p:cNvSpPr txBox="1"/>
          <p:nvPr/>
        </p:nvSpPr>
        <p:spPr>
          <a:xfrm>
            <a:off x="875910" y="1111415"/>
            <a:ext cx="7693324" cy="461665"/>
          </a:xfrm>
          <a:prstGeom prst="rect">
            <a:avLst/>
          </a:prstGeom>
          <a:noFill/>
        </p:spPr>
        <p:txBody>
          <a:bodyPr wrap="square" rtlCol="0">
            <a:spAutoFit/>
          </a:bodyPr>
          <a:lstStyle/>
          <a:p>
            <a:r>
              <a:rPr lang="en-US" sz="2400" dirty="0" err="1">
                <a:solidFill>
                  <a:srgbClr val="21B4A9"/>
                </a:solidFill>
              </a:rPr>
              <a:t>Modelo</a:t>
            </a:r>
            <a:r>
              <a:rPr lang="en-US" sz="2400" dirty="0">
                <a:solidFill>
                  <a:srgbClr val="21B4A9"/>
                </a:solidFill>
              </a:rPr>
              <a:t> de </a:t>
            </a:r>
            <a:r>
              <a:rPr lang="en-US" sz="2400" dirty="0" err="1">
                <a:solidFill>
                  <a:srgbClr val="21B4A9"/>
                </a:solidFill>
              </a:rPr>
              <a:t>negocio</a:t>
            </a:r>
            <a:r>
              <a:rPr lang="en-US" sz="2400" dirty="0">
                <a:solidFill>
                  <a:srgbClr val="21B4A9"/>
                </a:solidFill>
              </a:rPr>
              <a:t> </a:t>
            </a:r>
            <a:r>
              <a:rPr lang="en-US" sz="2400" dirty="0" err="1">
                <a:solidFill>
                  <a:srgbClr val="21B4A9"/>
                </a:solidFill>
              </a:rPr>
              <a:t>económico</a:t>
            </a:r>
            <a:r>
              <a:rPr lang="en-US" sz="2400" dirty="0">
                <a:solidFill>
                  <a:srgbClr val="21B4A9"/>
                </a:solidFill>
              </a:rPr>
              <a:t> canvas</a:t>
            </a:r>
          </a:p>
        </p:txBody>
      </p:sp>
      <p:sp>
        <p:nvSpPr>
          <p:cNvPr id="13" name="TextBox 11">
            <a:extLst>
              <a:ext uri="{FF2B5EF4-FFF2-40B4-BE49-F238E27FC236}">
                <a16:creationId xmlns:a16="http://schemas.microsoft.com/office/drawing/2014/main" id="{1247E9C8-B47A-B94A-9BEA-1CF8DDEABCC2}"/>
              </a:ext>
            </a:extLst>
          </p:cNvPr>
          <p:cNvSpPr txBox="1"/>
          <p:nvPr/>
        </p:nvSpPr>
        <p:spPr>
          <a:xfrm>
            <a:off x="762529" y="579940"/>
            <a:ext cx="10084436" cy="523220"/>
          </a:xfrm>
          <a:prstGeom prst="rect">
            <a:avLst/>
          </a:prstGeom>
          <a:noFill/>
        </p:spPr>
        <p:txBody>
          <a:bodyPr wrap="square" rtlCol="0">
            <a:spAutoFit/>
          </a:bodyPr>
          <a:lstStyle/>
          <a:p>
            <a:r>
              <a:rPr lang="en-US" sz="2800" b="1" dirty="0">
                <a:solidFill>
                  <a:srgbClr val="FAB632"/>
                </a:solidFill>
                <a:ea typeface="Nunito Bold" charset="0"/>
                <a:cs typeface="Arima Madurai Semi" pitchFamily="2" charset="77"/>
              </a:rPr>
              <a:t>Unidad 1: </a:t>
            </a:r>
            <a:r>
              <a:rPr lang="es-ES" sz="2800" b="1" dirty="0">
                <a:solidFill>
                  <a:srgbClr val="FAB632"/>
                </a:solidFill>
                <a:ea typeface="Nunito Bold" charset="0"/>
                <a:cs typeface="Arima Madurai Semi" pitchFamily="2" charset="77"/>
              </a:rPr>
              <a:t>Definición de la idea y diseño del modelo de negocio</a:t>
            </a:r>
            <a:endParaRPr lang="en-US" sz="2800" b="1" dirty="0">
              <a:solidFill>
                <a:srgbClr val="FAB632"/>
              </a:solidFill>
              <a:ea typeface="Nunito Bold" charset="0"/>
              <a:cs typeface="Arima Madurai Semi" pitchFamily="2" charset="77"/>
            </a:endParaRPr>
          </a:p>
        </p:txBody>
      </p:sp>
      <p:pic>
        <p:nvPicPr>
          <p:cNvPr id="2" name="Immagine 1"/>
          <p:cNvPicPr>
            <a:picLocks noChangeAspect="1"/>
          </p:cNvPicPr>
          <p:nvPr/>
        </p:nvPicPr>
        <p:blipFill>
          <a:blip r:embed="rId2"/>
          <a:stretch>
            <a:fillRect/>
          </a:stretch>
        </p:blipFill>
        <p:spPr>
          <a:xfrm>
            <a:off x="762528" y="1573080"/>
            <a:ext cx="9356661" cy="4920068"/>
          </a:xfrm>
          <a:prstGeom prst="rect">
            <a:avLst/>
          </a:prstGeom>
        </p:spPr>
      </p:pic>
      <p:sp>
        <p:nvSpPr>
          <p:cNvPr id="6" name="CasellaDiTesto 5"/>
          <p:cNvSpPr txBox="1"/>
          <p:nvPr/>
        </p:nvSpPr>
        <p:spPr>
          <a:xfrm>
            <a:off x="1473200" y="1542600"/>
            <a:ext cx="2326640" cy="200055"/>
          </a:xfrm>
          <a:prstGeom prst="rect">
            <a:avLst/>
          </a:prstGeom>
          <a:solidFill>
            <a:schemeClr val="bg1"/>
          </a:solidFill>
        </p:spPr>
        <p:txBody>
          <a:bodyPr wrap="square" rtlCol="0">
            <a:spAutoFit/>
          </a:bodyPr>
          <a:lstStyle/>
          <a:p>
            <a:endParaRPr lang="en-GB" sz="700" dirty="0"/>
          </a:p>
        </p:txBody>
      </p:sp>
    </p:spTree>
    <p:extLst>
      <p:ext uri="{BB962C8B-B14F-4D97-AF65-F5344CB8AC3E}">
        <p14:creationId xmlns:p14="http://schemas.microsoft.com/office/powerpoint/2010/main" val="3113845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EDAF10E-ECEB-E652-DFDA-CA43D223D226}"/>
              </a:ext>
            </a:extLst>
          </p:cNvPr>
          <p:cNvSpPr txBox="1"/>
          <p:nvPr/>
        </p:nvSpPr>
        <p:spPr>
          <a:xfrm>
            <a:off x="875910" y="1111415"/>
            <a:ext cx="7693324" cy="461665"/>
          </a:xfrm>
          <a:prstGeom prst="rect">
            <a:avLst/>
          </a:prstGeom>
          <a:noFill/>
        </p:spPr>
        <p:txBody>
          <a:bodyPr wrap="square" rtlCol="0">
            <a:spAutoFit/>
          </a:bodyPr>
          <a:lstStyle/>
          <a:p>
            <a:r>
              <a:rPr lang="en-US" sz="2400" dirty="0" err="1">
                <a:solidFill>
                  <a:srgbClr val="21B4A9"/>
                </a:solidFill>
              </a:rPr>
              <a:t>Modelo</a:t>
            </a:r>
            <a:r>
              <a:rPr lang="en-US" sz="2400" dirty="0">
                <a:solidFill>
                  <a:srgbClr val="21B4A9"/>
                </a:solidFill>
              </a:rPr>
              <a:t> </a:t>
            </a:r>
            <a:r>
              <a:rPr lang="en-US" sz="2400" dirty="0" err="1">
                <a:solidFill>
                  <a:srgbClr val="21B4A9"/>
                </a:solidFill>
              </a:rPr>
              <a:t>medioambiental</a:t>
            </a:r>
            <a:r>
              <a:rPr lang="en-US" sz="2400" dirty="0">
                <a:solidFill>
                  <a:srgbClr val="21B4A9"/>
                </a:solidFill>
              </a:rPr>
              <a:t> canvas</a:t>
            </a:r>
          </a:p>
        </p:txBody>
      </p:sp>
      <p:sp>
        <p:nvSpPr>
          <p:cNvPr id="13" name="TextBox 11">
            <a:extLst>
              <a:ext uri="{FF2B5EF4-FFF2-40B4-BE49-F238E27FC236}">
                <a16:creationId xmlns:a16="http://schemas.microsoft.com/office/drawing/2014/main" id="{1247E9C8-B47A-B94A-9BEA-1CF8DDEABCC2}"/>
              </a:ext>
            </a:extLst>
          </p:cNvPr>
          <p:cNvSpPr txBox="1"/>
          <p:nvPr/>
        </p:nvSpPr>
        <p:spPr>
          <a:xfrm>
            <a:off x="762528" y="579940"/>
            <a:ext cx="9841155" cy="523220"/>
          </a:xfrm>
          <a:prstGeom prst="rect">
            <a:avLst/>
          </a:prstGeom>
          <a:noFill/>
        </p:spPr>
        <p:txBody>
          <a:bodyPr wrap="square" rtlCol="0">
            <a:spAutoFit/>
          </a:bodyPr>
          <a:lstStyle/>
          <a:p>
            <a:r>
              <a:rPr lang="en-US" sz="2800" b="1" dirty="0">
                <a:solidFill>
                  <a:srgbClr val="FAB632"/>
                </a:solidFill>
                <a:ea typeface="Nunito Bold" charset="0"/>
                <a:cs typeface="Arima Madurai Semi" pitchFamily="2" charset="77"/>
              </a:rPr>
              <a:t>Unidad 1: </a:t>
            </a:r>
            <a:r>
              <a:rPr lang="es-ES" sz="2800" b="1" dirty="0">
                <a:solidFill>
                  <a:srgbClr val="FAB632"/>
                </a:solidFill>
                <a:ea typeface="Nunito Bold" charset="0"/>
                <a:cs typeface="Arima Madurai Semi" pitchFamily="2" charset="77"/>
              </a:rPr>
              <a:t>Definición de la idea y diseño del modelo de negocio</a:t>
            </a:r>
            <a:endParaRPr lang="en-US" sz="2800" b="1" dirty="0">
              <a:solidFill>
                <a:srgbClr val="FAB632"/>
              </a:solidFill>
              <a:ea typeface="Nunito Bold" charset="0"/>
              <a:cs typeface="Arima Madurai Semi" pitchFamily="2" charset="77"/>
            </a:endParaRPr>
          </a:p>
        </p:txBody>
      </p:sp>
      <p:sp>
        <p:nvSpPr>
          <p:cNvPr id="6" name="CasellaDiTesto 5"/>
          <p:cNvSpPr txBox="1"/>
          <p:nvPr/>
        </p:nvSpPr>
        <p:spPr>
          <a:xfrm>
            <a:off x="1473200" y="1542600"/>
            <a:ext cx="2326640" cy="200055"/>
          </a:xfrm>
          <a:prstGeom prst="rect">
            <a:avLst/>
          </a:prstGeom>
          <a:solidFill>
            <a:schemeClr val="bg1"/>
          </a:solidFill>
        </p:spPr>
        <p:txBody>
          <a:bodyPr wrap="square" rtlCol="0">
            <a:spAutoFit/>
          </a:bodyPr>
          <a:lstStyle/>
          <a:p>
            <a:endParaRPr lang="en-GB" sz="700" dirty="0"/>
          </a:p>
        </p:txBody>
      </p:sp>
      <p:pic>
        <p:nvPicPr>
          <p:cNvPr id="4" name="Immagine 3"/>
          <p:cNvPicPr>
            <a:picLocks noChangeAspect="1"/>
          </p:cNvPicPr>
          <p:nvPr/>
        </p:nvPicPr>
        <p:blipFill>
          <a:blip r:embed="rId2"/>
          <a:stretch>
            <a:fillRect/>
          </a:stretch>
        </p:blipFill>
        <p:spPr>
          <a:xfrm>
            <a:off x="762530" y="1581335"/>
            <a:ext cx="9356660" cy="4906193"/>
          </a:xfrm>
          <a:prstGeom prst="rect">
            <a:avLst/>
          </a:prstGeom>
        </p:spPr>
      </p:pic>
      <p:sp>
        <p:nvSpPr>
          <p:cNvPr id="7" name="CasellaDiTesto 6"/>
          <p:cNvSpPr txBox="1"/>
          <p:nvPr/>
        </p:nvSpPr>
        <p:spPr>
          <a:xfrm>
            <a:off x="1373051" y="1573080"/>
            <a:ext cx="3094445" cy="169575"/>
          </a:xfrm>
          <a:prstGeom prst="rect">
            <a:avLst/>
          </a:prstGeom>
          <a:solidFill>
            <a:schemeClr val="bg1"/>
          </a:solidFill>
        </p:spPr>
        <p:txBody>
          <a:bodyPr wrap="square" rtlCol="0">
            <a:spAutoFit/>
          </a:bodyPr>
          <a:lstStyle/>
          <a:p>
            <a:endParaRPr lang="en-GB" sz="700" dirty="0"/>
          </a:p>
        </p:txBody>
      </p:sp>
    </p:spTree>
    <p:extLst>
      <p:ext uri="{BB962C8B-B14F-4D97-AF65-F5344CB8AC3E}">
        <p14:creationId xmlns:p14="http://schemas.microsoft.com/office/powerpoint/2010/main" val="2218421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EDAF10E-ECEB-E652-DFDA-CA43D223D226}"/>
              </a:ext>
            </a:extLst>
          </p:cNvPr>
          <p:cNvSpPr txBox="1"/>
          <p:nvPr/>
        </p:nvSpPr>
        <p:spPr>
          <a:xfrm>
            <a:off x="875910" y="1111415"/>
            <a:ext cx="7693324" cy="461665"/>
          </a:xfrm>
          <a:prstGeom prst="rect">
            <a:avLst/>
          </a:prstGeom>
          <a:noFill/>
        </p:spPr>
        <p:txBody>
          <a:bodyPr wrap="square" rtlCol="0">
            <a:spAutoFit/>
          </a:bodyPr>
          <a:lstStyle/>
          <a:p>
            <a:r>
              <a:rPr lang="en-US" sz="2400" dirty="0" err="1">
                <a:solidFill>
                  <a:srgbClr val="21B4A9"/>
                </a:solidFill>
              </a:rPr>
              <a:t>Modelo</a:t>
            </a:r>
            <a:r>
              <a:rPr lang="en-US" sz="2400" dirty="0">
                <a:solidFill>
                  <a:srgbClr val="21B4A9"/>
                </a:solidFill>
              </a:rPr>
              <a:t> social canvas</a:t>
            </a:r>
          </a:p>
        </p:txBody>
      </p:sp>
      <p:sp>
        <p:nvSpPr>
          <p:cNvPr id="13" name="TextBox 11">
            <a:extLst>
              <a:ext uri="{FF2B5EF4-FFF2-40B4-BE49-F238E27FC236}">
                <a16:creationId xmlns:a16="http://schemas.microsoft.com/office/drawing/2014/main" id="{1247E9C8-B47A-B94A-9BEA-1CF8DDEABCC2}"/>
              </a:ext>
            </a:extLst>
          </p:cNvPr>
          <p:cNvSpPr txBox="1"/>
          <p:nvPr/>
        </p:nvSpPr>
        <p:spPr>
          <a:xfrm>
            <a:off x="762529" y="579940"/>
            <a:ext cx="10570998" cy="523220"/>
          </a:xfrm>
          <a:prstGeom prst="rect">
            <a:avLst/>
          </a:prstGeom>
          <a:noFill/>
        </p:spPr>
        <p:txBody>
          <a:bodyPr wrap="square" rtlCol="0">
            <a:spAutoFit/>
          </a:bodyPr>
          <a:lstStyle/>
          <a:p>
            <a:r>
              <a:rPr lang="en-US" sz="2800" b="1" dirty="0">
                <a:solidFill>
                  <a:srgbClr val="FAB632"/>
                </a:solidFill>
                <a:ea typeface="Nunito Bold" charset="0"/>
                <a:cs typeface="Arima Madurai Semi" pitchFamily="2" charset="77"/>
              </a:rPr>
              <a:t>Unidad 1: </a:t>
            </a:r>
            <a:r>
              <a:rPr lang="es-ES" sz="2800" b="1" dirty="0">
                <a:solidFill>
                  <a:srgbClr val="FAB632"/>
                </a:solidFill>
                <a:ea typeface="Nunito Bold" charset="0"/>
                <a:cs typeface="Arima Madurai Semi" pitchFamily="2" charset="77"/>
              </a:rPr>
              <a:t>Definición de la idea y diseño del modelo de negocio</a:t>
            </a:r>
            <a:endParaRPr lang="en-US" sz="2800" b="1" dirty="0">
              <a:solidFill>
                <a:srgbClr val="FAB632"/>
              </a:solidFill>
              <a:ea typeface="Nunito Bold" charset="0"/>
              <a:cs typeface="Arima Madurai Semi" pitchFamily="2" charset="77"/>
            </a:endParaRPr>
          </a:p>
        </p:txBody>
      </p:sp>
      <p:sp>
        <p:nvSpPr>
          <p:cNvPr id="6" name="CasellaDiTesto 5"/>
          <p:cNvSpPr txBox="1"/>
          <p:nvPr/>
        </p:nvSpPr>
        <p:spPr>
          <a:xfrm>
            <a:off x="1473200" y="1542600"/>
            <a:ext cx="2326640" cy="200055"/>
          </a:xfrm>
          <a:prstGeom prst="rect">
            <a:avLst/>
          </a:prstGeom>
          <a:solidFill>
            <a:schemeClr val="bg1"/>
          </a:solidFill>
        </p:spPr>
        <p:txBody>
          <a:bodyPr wrap="square" rtlCol="0">
            <a:spAutoFit/>
          </a:bodyPr>
          <a:lstStyle/>
          <a:p>
            <a:endParaRPr lang="en-GB" sz="700" dirty="0"/>
          </a:p>
        </p:txBody>
      </p:sp>
      <p:sp>
        <p:nvSpPr>
          <p:cNvPr id="7" name="CasellaDiTesto 6"/>
          <p:cNvSpPr txBox="1"/>
          <p:nvPr/>
        </p:nvSpPr>
        <p:spPr>
          <a:xfrm>
            <a:off x="1373051" y="1573080"/>
            <a:ext cx="3094445" cy="169575"/>
          </a:xfrm>
          <a:prstGeom prst="rect">
            <a:avLst/>
          </a:prstGeom>
          <a:solidFill>
            <a:schemeClr val="bg1"/>
          </a:solidFill>
        </p:spPr>
        <p:txBody>
          <a:bodyPr wrap="square" rtlCol="0">
            <a:spAutoFit/>
          </a:bodyPr>
          <a:lstStyle/>
          <a:p>
            <a:endParaRPr lang="en-GB" sz="700" dirty="0"/>
          </a:p>
        </p:txBody>
      </p:sp>
      <p:pic>
        <p:nvPicPr>
          <p:cNvPr id="1026" name="Picture 2" descr="https://sustainablebusinessmodel.files.wordpress.com/2015/04/social_business_model_canva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186" y="1581335"/>
            <a:ext cx="9474003" cy="4935127"/>
          </a:xfrm>
          <a:prstGeom prst="rect">
            <a:avLst/>
          </a:prstGeom>
          <a:noFill/>
          <a:extLst>
            <a:ext uri="{909E8E84-426E-40DD-AFC4-6F175D3DCCD1}">
              <a14:hiddenFill xmlns:a14="http://schemas.microsoft.com/office/drawing/2010/main">
                <a:solidFill>
                  <a:srgbClr val="FFFFFF"/>
                </a:solidFill>
              </a14:hiddenFill>
            </a:ext>
          </a:extLst>
        </p:spPr>
      </p:pic>
      <p:sp>
        <p:nvSpPr>
          <p:cNvPr id="8" name="CasellaDiTesto 7"/>
          <p:cNvSpPr txBox="1"/>
          <p:nvPr/>
        </p:nvSpPr>
        <p:spPr>
          <a:xfrm>
            <a:off x="1373050" y="1571175"/>
            <a:ext cx="3094445" cy="169575"/>
          </a:xfrm>
          <a:prstGeom prst="rect">
            <a:avLst/>
          </a:prstGeom>
          <a:solidFill>
            <a:schemeClr val="bg1"/>
          </a:solidFill>
        </p:spPr>
        <p:txBody>
          <a:bodyPr wrap="square" rtlCol="0">
            <a:spAutoFit/>
          </a:bodyPr>
          <a:lstStyle/>
          <a:p>
            <a:endParaRPr lang="en-GB" sz="700" dirty="0"/>
          </a:p>
        </p:txBody>
      </p:sp>
    </p:spTree>
    <p:extLst>
      <p:ext uri="{BB962C8B-B14F-4D97-AF65-F5344CB8AC3E}">
        <p14:creationId xmlns:p14="http://schemas.microsoft.com/office/powerpoint/2010/main" val="147413765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595</TotalTime>
  <Words>2049</Words>
  <Application>Microsoft Office PowerPoint</Application>
  <PresentationFormat>Panorámica</PresentationFormat>
  <Paragraphs>194</Paragraphs>
  <Slides>24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24</vt:i4>
      </vt:variant>
    </vt:vector>
  </HeadingPairs>
  <TitlesOfParts>
    <vt:vector size="29" baseType="lpstr">
      <vt:lpstr>Arial</vt:lpstr>
      <vt:lpstr>Calibri</vt:lpstr>
      <vt:lpstr>Calibri Light</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Gabriela Álvarez Bordón</dc:creator>
  <cp:lastModifiedBy>Bárbara Brenda Starck Carlós</cp:lastModifiedBy>
  <cp:revision>59</cp:revision>
  <dcterms:created xsi:type="dcterms:W3CDTF">2022-05-18T10:18:40Z</dcterms:created>
  <dcterms:modified xsi:type="dcterms:W3CDTF">2023-02-14T09:23:56Z</dcterms:modified>
</cp:coreProperties>
</file>