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0" r:id="rId5"/>
    <p:sldId id="278" r:id="rId6"/>
    <p:sldId id="268" r:id="rId7"/>
    <p:sldId id="269" r:id="rId8"/>
    <p:sldId id="272" r:id="rId9"/>
    <p:sldId id="270" r:id="rId10"/>
    <p:sldId id="271" r:id="rId11"/>
    <p:sldId id="273" r:id="rId12"/>
    <p:sldId id="274" r:id="rId13"/>
    <p:sldId id="275" r:id="rId14"/>
    <p:sldId id="280" r:id="rId15"/>
    <p:sldId id="281" r:id="rId16"/>
    <p:sldId id="263" r:id="rId17"/>
    <p:sldId id="264" r:id="rId18"/>
    <p:sldId id="258"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árbara Brenda Starck Carlós" initials="BS" lastIdx="1" clrIdx="0">
    <p:extLst>
      <p:ext uri="{19B8F6BF-5375-455C-9EA6-DF929625EA0E}">
        <p15:presenceInfo xmlns:p15="http://schemas.microsoft.com/office/powerpoint/2012/main" userId="411c21a8a125fac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4E46"/>
    <a:srgbClr val="21B4A9"/>
    <a:srgbClr val="FAB6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29" autoAdjust="0"/>
    <p:restoredTop sz="94660"/>
  </p:normalViewPr>
  <p:slideViewPr>
    <p:cSldViewPr snapToGrid="0">
      <p:cViewPr varScale="1">
        <p:scale>
          <a:sx n="114" d="100"/>
          <a:sy n="114" d="100"/>
        </p:scale>
        <p:origin x="6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81FF41-CD1A-8140-38A8-572B0505D07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5C7E8A41-8D12-4539-35E4-635E19424B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9FA9EFB6-6F28-2CE7-DA39-9FFB932F7E53}"/>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5" name="Marcador de pie de página 4">
            <a:extLst>
              <a:ext uri="{FF2B5EF4-FFF2-40B4-BE49-F238E27FC236}">
                <a16:creationId xmlns:a16="http://schemas.microsoft.com/office/drawing/2014/main" id="{D7156F0B-2503-DACE-9A78-B7717E954CD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A23397C-7557-BA3D-4CCD-330BF8225DE7}"/>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689809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CE56A9-3A7D-837B-E334-C06309C88E79}"/>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B3C8221-C4EC-C575-DDBD-3012EF7EBC2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5EB7EB1-E743-1CCC-C888-344B6C1B1E74}"/>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5" name="Marcador de pie de página 4">
            <a:extLst>
              <a:ext uri="{FF2B5EF4-FFF2-40B4-BE49-F238E27FC236}">
                <a16:creationId xmlns:a16="http://schemas.microsoft.com/office/drawing/2014/main" id="{C2A10AFD-106C-213A-7F13-0EDE7BE16DC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FD57F49-D922-1509-32DB-005AC297AC69}"/>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3976354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CF18F1B-5E1B-B194-76D9-C18C263FCDD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8520537-3A41-9DAD-C8AE-3565DE29A5E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6062325-E1F6-2444-08BE-1A5B241CB7D1}"/>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5" name="Marcador de pie de página 4">
            <a:extLst>
              <a:ext uri="{FF2B5EF4-FFF2-40B4-BE49-F238E27FC236}">
                <a16:creationId xmlns:a16="http://schemas.microsoft.com/office/drawing/2014/main" id="{0965E179-655C-55CF-FD8E-321C0BE69B0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A7EBE69-3E0A-4C22-3987-9A0310171530}"/>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4047213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0EF0D9-250D-B173-CA20-513647115EC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A249E9-112F-85CE-D7F7-93C1BA2216D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73E16C8-EB9E-D857-3C35-AECC06B643D7}"/>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5" name="Marcador de pie de página 4">
            <a:extLst>
              <a:ext uri="{FF2B5EF4-FFF2-40B4-BE49-F238E27FC236}">
                <a16:creationId xmlns:a16="http://schemas.microsoft.com/office/drawing/2014/main" id="{1A00D4AA-8E48-6479-2182-4CB677EBCD4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E5CA5DE-D531-5C96-8B8B-70826F5B0DD4}"/>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311646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750390-62C4-734D-4F29-FFB0E699F5A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89AA7923-5505-9F8E-462B-ACAB1BA233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9A4B2E3-5ABD-E26F-E1FA-5E9F17FC0C34}"/>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5" name="Marcador de pie de página 4">
            <a:extLst>
              <a:ext uri="{FF2B5EF4-FFF2-40B4-BE49-F238E27FC236}">
                <a16:creationId xmlns:a16="http://schemas.microsoft.com/office/drawing/2014/main" id="{82222184-63A7-631D-8138-92E801AEBFA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FA11C42-6B8A-B438-CA1F-5AFC653FE76C}"/>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3590854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BE0AF0-E528-1E31-6A16-C7D01A207DB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AD0778F-A471-4E5B-3BA1-04DD0588CD7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0A77CB8-6FD1-FA4B-C1ED-7190CFD9D82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156CC7DE-FDC1-FB71-FAAB-7AB3971965AE}"/>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6" name="Marcador de pie de página 5">
            <a:extLst>
              <a:ext uri="{FF2B5EF4-FFF2-40B4-BE49-F238E27FC236}">
                <a16:creationId xmlns:a16="http://schemas.microsoft.com/office/drawing/2014/main" id="{6EB6352F-02B0-AC04-FEFE-BC4629022AE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D59EBA2-1FB1-18A6-8343-8D1355025613}"/>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3151804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84FBD4-C478-AEAE-721F-AD6C27DB6B6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CA8A5093-657F-AA02-BA4D-D5009BF0F4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B62F366-F4FA-B081-DA47-044D0101013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5E9DF89-4E73-E541-8346-180BAEFA18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E0C52CF-BFAA-2E2A-245F-BF3A83FA41D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499816C6-8177-13EA-13E7-CC7E9518E8A6}"/>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8" name="Marcador de pie de página 7">
            <a:extLst>
              <a:ext uri="{FF2B5EF4-FFF2-40B4-BE49-F238E27FC236}">
                <a16:creationId xmlns:a16="http://schemas.microsoft.com/office/drawing/2014/main" id="{B4431091-B52F-3975-06DC-56D7827A6D50}"/>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A207E81-7918-9E06-E62A-FF8563CB05F9}"/>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171444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EB3FDE-6754-7569-C0C2-851C9815A2C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8D933CE4-76CD-41E4-CF39-CC81ED549BCA}"/>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4" name="Marcador de pie de página 3">
            <a:extLst>
              <a:ext uri="{FF2B5EF4-FFF2-40B4-BE49-F238E27FC236}">
                <a16:creationId xmlns:a16="http://schemas.microsoft.com/office/drawing/2014/main" id="{D16E2EA3-8C4A-4F2C-D155-DC2ADD9A2DAB}"/>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A8DBB076-1F4F-9D8A-AABF-E8431C364F29}"/>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333325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AB3B8DA-C1E6-104C-83BC-13F150067A2D}"/>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3" name="Marcador de pie de página 2">
            <a:extLst>
              <a:ext uri="{FF2B5EF4-FFF2-40B4-BE49-F238E27FC236}">
                <a16:creationId xmlns:a16="http://schemas.microsoft.com/office/drawing/2014/main" id="{CEA57610-854E-FB9D-60E9-1B8C090668F5}"/>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EC1F6286-88AC-F677-86E9-4534E35A5518}"/>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200796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B4088E-1158-6A83-EF0D-373F27B5D77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15DE7E-F3BE-9513-0A5C-AA4AC2E479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6794873D-EADE-016F-8045-F0D38C5815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3C24C1D-7304-1205-B58E-CB30CC5319C8}"/>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6" name="Marcador de pie de página 5">
            <a:extLst>
              <a:ext uri="{FF2B5EF4-FFF2-40B4-BE49-F238E27FC236}">
                <a16:creationId xmlns:a16="http://schemas.microsoft.com/office/drawing/2014/main" id="{F9B59429-599C-0D64-61D8-2EB3A9E2627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B363417-DB7C-0722-2DFE-9B633EB625A1}"/>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63037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1DF33C-1354-3A0C-3F14-50010CA93FB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164D6AA-2847-F54E-3837-627D806CC8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2135EABF-0BAE-ABC3-4927-8A27E272CC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4161638-C472-B280-513F-C14C24CF5CCC}"/>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6" name="Marcador de pie de página 5">
            <a:extLst>
              <a:ext uri="{FF2B5EF4-FFF2-40B4-BE49-F238E27FC236}">
                <a16:creationId xmlns:a16="http://schemas.microsoft.com/office/drawing/2014/main" id="{B8B740C8-1EB5-246C-52C0-C53F4D95E8A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F5CDD635-69EE-ED03-E4FE-72C43CDD7007}"/>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1988005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95F1F94-1803-93D3-800C-629F062AA3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9B75A4B6-58CB-1944-3657-914A85C71E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6486349-1140-5853-0BA4-9B46551BB5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C1B662-0D75-408A-B909-E625DE7528A1}" type="datetimeFigureOut">
              <a:rPr lang="es-ES" smtClean="0"/>
              <a:t>14/02/2023</a:t>
            </a:fld>
            <a:endParaRPr lang="es-ES"/>
          </a:p>
        </p:txBody>
      </p:sp>
      <p:sp>
        <p:nvSpPr>
          <p:cNvPr id="5" name="Marcador de pie de página 4">
            <a:extLst>
              <a:ext uri="{FF2B5EF4-FFF2-40B4-BE49-F238E27FC236}">
                <a16:creationId xmlns:a16="http://schemas.microsoft.com/office/drawing/2014/main" id="{B5B98254-A69D-45D8-7EDA-1CDF7A8714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4BB3F86D-EDE9-9542-1E5A-9A896EC06A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E8679-D357-4C18-9F7A-49E39F9DFD3F}" type="slidenum">
              <a:rPr lang="es-ES" smtClean="0"/>
              <a:t>‹Nº›</a:t>
            </a:fld>
            <a:endParaRPr lang="es-ES"/>
          </a:p>
        </p:txBody>
      </p:sp>
    </p:spTree>
    <p:extLst>
      <p:ext uri="{BB962C8B-B14F-4D97-AF65-F5344CB8AC3E}">
        <p14:creationId xmlns:p14="http://schemas.microsoft.com/office/powerpoint/2010/main" val="3432570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joint-research-centre.ec.europa.eu/greencomp-european-sustainability-competence-framework_e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CFAA5355-FA6D-9289-CF05-E411C729EFEC}"/>
              </a:ext>
            </a:extLst>
          </p:cNvPr>
          <p:cNvPicPr>
            <a:picLocks noChangeAspect="1"/>
          </p:cNvPicPr>
          <p:nvPr/>
        </p:nvPicPr>
        <p:blipFill rotWithShape="1">
          <a:blip r:embed="rId2">
            <a:extLst>
              <a:ext uri="{28A0092B-C50C-407E-A947-70E740481C1C}">
                <a14:useLocalDpi xmlns:a14="http://schemas.microsoft.com/office/drawing/2010/main" val="0"/>
              </a:ext>
            </a:extLst>
          </a:blip>
          <a:srcRect l="17326" t="38447" r="19050" b="33333"/>
          <a:stretch/>
        </p:blipFill>
        <p:spPr>
          <a:xfrm>
            <a:off x="3912093" y="1074198"/>
            <a:ext cx="4367813" cy="1935331"/>
          </a:xfrm>
          <a:prstGeom prst="rect">
            <a:avLst/>
          </a:prstGeom>
        </p:spPr>
      </p:pic>
      <p:sp>
        <p:nvSpPr>
          <p:cNvPr id="6" name="CuadroTexto 5">
            <a:extLst>
              <a:ext uri="{FF2B5EF4-FFF2-40B4-BE49-F238E27FC236}">
                <a16:creationId xmlns:a16="http://schemas.microsoft.com/office/drawing/2014/main" id="{24D1AB93-D818-3BBD-F46C-A8E4FA4304AE}"/>
              </a:ext>
            </a:extLst>
          </p:cNvPr>
          <p:cNvSpPr txBox="1"/>
          <p:nvPr/>
        </p:nvSpPr>
        <p:spPr>
          <a:xfrm>
            <a:off x="1056323" y="4253013"/>
            <a:ext cx="9724187" cy="584775"/>
          </a:xfrm>
          <a:prstGeom prst="rect">
            <a:avLst/>
          </a:prstGeom>
          <a:noFill/>
        </p:spPr>
        <p:txBody>
          <a:bodyPr wrap="square" rtlCol="0">
            <a:spAutoFit/>
          </a:bodyPr>
          <a:lstStyle/>
          <a:p>
            <a:r>
              <a:rPr lang="es-ES" sz="3200" b="1" dirty="0">
                <a:solidFill>
                  <a:srgbClr val="EA4E46"/>
                </a:solidFill>
              </a:rPr>
              <a:t>Introducción del usuario al marco GreenComp </a:t>
            </a:r>
            <a:endParaRPr lang="es-ES" sz="3200" dirty="0">
              <a:solidFill>
                <a:srgbClr val="EA4E46"/>
              </a:solidFill>
            </a:endParaRPr>
          </a:p>
        </p:txBody>
      </p:sp>
      <p:sp>
        <p:nvSpPr>
          <p:cNvPr id="8" name="CuadroTexto 7">
            <a:extLst>
              <a:ext uri="{FF2B5EF4-FFF2-40B4-BE49-F238E27FC236}">
                <a16:creationId xmlns:a16="http://schemas.microsoft.com/office/drawing/2014/main" id="{76511FC4-99E8-5FDC-25E3-0930F60300A2}"/>
              </a:ext>
            </a:extLst>
          </p:cNvPr>
          <p:cNvSpPr txBox="1"/>
          <p:nvPr/>
        </p:nvSpPr>
        <p:spPr>
          <a:xfrm>
            <a:off x="1056324" y="4995454"/>
            <a:ext cx="6094520" cy="369332"/>
          </a:xfrm>
          <a:prstGeom prst="rect">
            <a:avLst/>
          </a:prstGeom>
          <a:noFill/>
        </p:spPr>
        <p:txBody>
          <a:bodyPr wrap="square">
            <a:spAutoFit/>
          </a:bodyPr>
          <a:lstStyle/>
          <a:p>
            <a:r>
              <a:rPr lang="en-GB" b="1" dirty="0" err="1"/>
              <a:t>Desarrollado</a:t>
            </a:r>
            <a:r>
              <a:rPr lang="en-GB" b="1" dirty="0"/>
              <a:t> </a:t>
            </a:r>
            <a:r>
              <a:rPr lang="en-GB" b="1" dirty="0" err="1"/>
              <a:t>por</a:t>
            </a:r>
            <a:r>
              <a:rPr lang="en-GB" b="1" dirty="0"/>
              <a:t> </a:t>
            </a:r>
            <a:r>
              <a:rPr lang="en-GB" dirty="0"/>
              <a:t>IHF &amp; CIRCLE</a:t>
            </a:r>
          </a:p>
        </p:txBody>
      </p:sp>
      <p:sp>
        <p:nvSpPr>
          <p:cNvPr id="9" name="Medio marco 8">
            <a:extLst>
              <a:ext uri="{FF2B5EF4-FFF2-40B4-BE49-F238E27FC236}">
                <a16:creationId xmlns:a16="http://schemas.microsoft.com/office/drawing/2014/main" id="{7E7B1CC3-4856-87EE-DB35-5BB408D9C833}"/>
              </a:ext>
            </a:extLst>
          </p:cNvPr>
          <p:cNvSpPr/>
          <p:nvPr/>
        </p:nvSpPr>
        <p:spPr>
          <a:xfrm>
            <a:off x="461521" y="486455"/>
            <a:ext cx="710332" cy="942850"/>
          </a:xfrm>
          <a:prstGeom prst="halfFrame">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0" name="Medio marco 9">
            <a:extLst>
              <a:ext uri="{FF2B5EF4-FFF2-40B4-BE49-F238E27FC236}">
                <a16:creationId xmlns:a16="http://schemas.microsoft.com/office/drawing/2014/main" id="{A9462FBD-9F54-4535-B29A-F526FFD614BA}"/>
              </a:ext>
            </a:extLst>
          </p:cNvPr>
          <p:cNvSpPr/>
          <p:nvPr/>
        </p:nvSpPr>
        <p:spPr>
          <a:xfrm rot="10800000">
            <a:off x="10780510" y="4995454"/>
            <a:ext cx="710332" cy="942850"/>
          </a:xfrm>
          <a:prstGeom prst="halfFrame">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Tree>
    <p:extLst>
      <p:ext uri="{BB962C8B-B14F-4D97-AF65-F5344CB8AC3E}">
        <p14:creationId xmlns:p14="http://schemas.microsoft.com/office/powerpoint/2010/main" val="392859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7693324" cy="461665"/>
          </a:xfrm>
          <a:prstGeom prst="rect">
            <a:avLst/>
          </a:prstGeom>
          <a:noFill/>
        </p:spPr>
        <p:txBody>
          <a:bodyPr wrap="square" rtlCol="0">
            <a:spAutoFit/>
          </a:bodyPr>
          <a:lstStyle/>
          <a:p>
            <a:r>
              <a:rPr lang="es-ES" sz="2400" b="1" dirty="0">
                <a:solidFill>
                  <a:srgbClr val="21B4A9"/>
                </a:solidFill>
              </a:rPr>
              <a:t>Actuar para la sostenibilidad</a:t>
            </a:r>
          </a:p>
        </p:txBody>
      </p:sp>
      <p:sp>
        <p:nvSpPr>
          <p:cNvPr id="5"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Área de formación nº4 </a:t>
            </a:r>
          </a:p>
        </p:txBody>
      </p:sp>
      <p:graphicFrame>
        <p:nvGraphicFramePr>
          <p:cNvPr id="6" name="Tabella 5"/>
          <p:cNvGraphicFramePr>
            <a:graphicFrameLocks noGrp="1"/>
          </p:cNvGraphicFramePr>
          <p:nvPr>
            <p:extLst>
              <p:ext uri="{D42A27DB-BD31-4B8C-83A1-F6EECF244321}">
                <p14:modId xmlns:p14="http://schemas.microsoft.com/office/powerpoint/2010/main" val="749397186"/>
              </p:ext>
            </p:extLst>
          </p:nvPr>
        </p:nvGraphicFramePr>
        <p:xfrm>
          <a:off x="867304" y="1727502"/>
          <a:ext cx="10096499" cy="365629"/>
        </p:xfrm>
        <a:graphic>
          <a:graphicData uri="http://schemas.openxmlformats.org/drawingml/2006/table">
            <a:tbl>
              <a:tblPr firstRow="1" firstCol="1" bandRow="1"/>
              <a:tblGrid>
                <a:gridCol w="2451493">
                  <a:extLst>
                    <a:ext uri="{9D8B030D-6E8A-4147-A177-3AD203B41FA5}">
                      <a16:colId xmlns:a16="http://schemas.microsoft.com/office/drawing/2014/main" val="294820531"/>
                    </a:ext>
                  </a:extLst>
                </a:gridCol>
                <a:gridCol w="3822503">
                  <a:extLst>
                    <a:ext uri="{9D8B030D-6E8A-4147-A177-3AD203B41FA5}">
                      <a16:colId xmlns:a16="http://schemas.microsoft.com/office/drawing/2014/main" val="1602106758"/>
                    </a:ext>
                  </a:extLst>
                </a:gridCol>
                <a:gridCol w="3822503">
                  <a:extLst>
                    <a:ext uri="{9D8B030D-6E8A-4147-A177-3AD203B41FA5}">
                      <a16:colId xmlns:a16="http://schemas.microsoft.com/office/drawing/2014/main" val="3491599563"/>
                    </a:ext>
                  </a:extLst>
                </a:gridCol>
              </a:tblGrid>
              <a:tr h="365629">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Área</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Competencia</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Descripción</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836329287"/>
                  </a:ext>
                </a:extLst>
              </a:tr>
            </a:tbl>
          </a:graphicData>
        </a:graphic>
      </p:graphicFrame>
      <p:graphicFrame>
        <p:nvGraphicFramePr>
          <p:cNvPr id="8" name="Tabella 7"/>
          <p:cNvGraphicFramePr>
            <a:graphicFrameLocks noGrp="1"/>
          </p:cNvGraphicFramePr>
          <p:nvPr>
            <p:extLst>
              <p:ext uri="{D42A27DB-BD31-4B8C-83A1-F6EECF244321}">
                <p14:modId xmlns:p14="http://schemas.microsoft.com/office/powerpoint/2010/main" val="3576763164"/>
              </p:ext>
            </p:extLst>
          </p:nvPr>
        </p:nvGraphicFramePr>
        <p:xfrm>
          <a:off x="867306" y="2093130"/>
          <a:ext cx="10096499" cy="2655189"/>
        </p:xfrm>
        <a:graphic>
          <a:graphicData uri="http://schemas.openxmlformats.org/drawingml/2006/table">
            <a:tbl>
              <a:tblPr firstRow="1" firstCol="1" bandRow="1"/>
              <a:tblGrid>
                <a:gridCol w="2451493">
                  <a:extLst>
                    <a:ext uri="{9D8B030D-6E8A-4147-A177-3AD203B41FA5}">
                      <a16:colId xmlns:a16="http://schemas.microsoft.com/office/drawing/2014/main" val="969260973"/>
                    </a:ext>
                  </a:extLst>
                </a:gridCol>
                <a:gridCol w="3822503">
                  <a:extLst>
                    <a:ext uri="{9D8B030D-6E8A-4147-A177-3AD203B41FA5}">
                      <a16:colId xmlns:a16="http://schemas.microsoft.com/office/drawing/2014/main" val="3399592688"/>
                    </a:ext>
                  </a:extLst>
                </a:gridCol>
                <a:gridCol w="3822503">
                  <a:extLst>
                    <a:ext uri="{9D8B030D-6E8A-4147-A177-3AD203B41FA5}">
                      <a16:colId xmlns:a16="http://schemas.microsoft.com/office/drawing/2014/main" val="2945174129"/>
                    </a:ext>
                  </a:extLst>
                </a:gridCol>
              </a:tblGrid>
              <a:tr h="945804">
                <a:tc rowSpan="3">
                  <a:txBody>
                    <a:bodyPr/>
                    <a:lstStyle/>
                    <a:p>
                      <a:pPr algn="l">
                        <a:lnSpc>
                          <a:spcPct val="106000"/>
                        </a:lnSpc>
                        <a:spcAft>
                          <a:spcPts val="0"/>
                        </a:spcAft>
                      </a:pPr>
                      <a:r>
                        <a:rPr lang="es-ES_tradnl" sz="2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4. Actuar para la sostenibilidad</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A8D08D"/>
                    </a:solidFill>
                  </a:tcPr>
                </a:tc>
                <a:tc>
                  <a:txBody>
                    <a:bodyPr/>
                    <a:lstStyle/>
                    <a:p>
                      <a:pPr algn="just">
                        <a:lnSpc>
                          <a:spcPct val="106000"/>
                        </a:lnSpc>
                        <a:spcAft>
                          <a:spcPts val="0"/>
                        </a:spcAft>
                      </a:pPr>
                      <a:r>
                        <a:rPr lang="es-ES_tradnl" sz="2200" b="1" i="1" dirty="0">
                          <a:effectLst/>
                          <a:latin typeface="Calibri" panose="020F0502020204030204" pitchFamily="34" charset="0"/>
                          <a:ea typeface="Calibri" panose="020F0502020204030204" pitchFamily="34" charset="0"/>
                          <a:cs typeface="Times New Roman" panose="02020603050405020304" pitchFamily="18" charset="0"/>
                        </a:rPr>
                        <a:t>4.1 Agentes políticos</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just">
                        <a:lnSpc>
                          <a:spcPct val="106000"/>
                        </a:lnSpc>
                        <a:spcAft>
                          <a:spcPts val="0"/>
                        </a:spcAft>
                      </a:pPr>
                      <a:endParaRPr lang="es-ES_tradnl" sz="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 sz="1500" dirty="0">
                          <a:effectLst/>
                          <a:latin typeface="Calibri" panose="020F0502020204030204" pitchFamily="34" charset="0"/>
                          <a:ea typeface="Calibri" panose="020F0502020204030204" pitchFamily="34" charset="0"/>
                          <a:cs typeface="Times New Roman" panose="02020603050405020304" pitchFamily="18" charset="0"/>
                        </a:rPr>
                        <a:t>Navegar por el sistema político, identificar la responsabilidad política y la rendición de cuentas por comportamientos insostenibles, y exigir políticas eficaces para la sostenibilidad.</a:t>
                      </a:r>
                      <a:endParaRPr lang="es-ES_tradnl"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7796828"/>
                  </a:ext>
                </a:extLst>
              </a:tr>
              <a:tr h="227541">
                <a:tc vMerge="1">
                  <a:txBody>
                    <a:bodyPr/>
                    <a:lstStyle/>
                    <a:p>
                      <a:endParaRPr lang="en-GB"/>
                    </a:p>
                  </a:txBody>
                  <a:tcPr/>
                </a:tc>
                <a:tc>
                  <a:txBody>
                    <a:bodyPr/>
                    <a:lstStyle/>
                    <a:p>
                      <a:pPr algn="just">
                        <a:lnSpc>
                          <a:spcPct val="106000"/>
                        </a:lnSpc>
                        <a:spcAft>
                          <a:spcPts val="0"/>
                        </a:spcAft>
                      </a:pPr>
                      <a:r>
                        <a:rPr lang="es-ES_tradnl" sz="2200" b="1" i="1" dirty="0">
                          <a:effectLst/>
                          <a:latin typeface="Calibri" panose="020F0502020204030204" pitchFamily="34" charset="0"/>
                          <a:ea typeface="Calibri" panose="020F0502020204030204" pitchFamily="34" charset="0"/>
                          <a:cs typeface="Times New Roman" panose="02020603050405020304" pitchFamily="18" charset="0"/>
                        </a:rPr>
                        <a:t>4.2 Acción colectiva</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just">
                        <a:lnSpc>
                          <a:spcPct val="106000"/>
                        </a:lnSpc>
                        <a:spcAft>
                          <a:spcPts val="0"/>
                        </a:spcAft>
                      </a:pPr>
                      <a:endParaRPr lang="es-ES_tradnl" sz="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 sz="1500" dirty="0">
                          <a:effectLst/>
                          <a:latin typeface="Calibri" panose="020F0502020204030204" pitchFamily="34" charset="0"/>
                          <a:ea typeface="Calibri" panose="020F0502020204030204" pitchFamily="34" charset="0"/>
                          <a:cs typeface="Times New Roman" panose="02020603050405020304" pitchFamily="18" charset="0"/>
                        </a:rPr>
                        <a:t>Actuar por el cambio en colaboración con los demás.</a:t>
                      </a:r>
                      <a:endParaRPr lang="es-ES_tradnl"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770471"/>
                  </a:ext>
                </a:extLst>
              </a:tr>
              <a:tr h="709353">
                <a:tc vMerge="1">
                  <a:txBody>
                    <a:bodyPr/>
                    <a:lstStyle/>
                    <a:p>
                      <a:endParaRPr lang="en-GB"/>
                    </a:p>
                  </a:txBody>
                  <a:tcPr/>
                </a:tc>
                <a:tc>
                  <a:txBody>
                    <a:bodyPr/>
                    <a:lstStyle/>
                    <a:p>
                      <a:pPr algn="just">
                        <a:lnSpc>
                          <a:spcPct val="106000"/>
                        </a:lnSpc>
                        <a:spcAft>
                          <a:spcPts val="0"/>
                        </a:spcAft>
                      </a:pPr>
                      <a:r>
                        <a:rPr lang="es-ES_tradnl" sz="2200" b="1" i="1" dirty="0">
                          <a:effectLst/>
                          <a:latin typeface="Calibri" panose="020F0502020204030204" pitchFamily="34" charset="0"/>
                          <a:ea typeface="Calibri" panose="020F0502020204030204" pitchFamily="34" charset="0"/>
                          <a:cs typeface="Times New Roman" panose="02020603050405020304" pitchFamily="18" charset="0"/>
                        </a:rPr>
                        <a:t>4.3 Iniciativa individual</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2EFD9"/>
                    </a:solidFill>
                  </a:tcPr>
                </a:tc>
                <a:tc>
                  <a:txBody>
                    <a:bodyPr/>
                    <a:lstStyle/>
                    <a:p>
                      <a:pPr algn="just">
                        <a:lnSpc>
                          <a:spcPct val="106000"/>
                        </a:lnSpc>
                        <a:spcAft>
                          <a:spcPts val="0"/>
                        </a:spcAft>
                      </a:pPr>
                      <a:endParaRPr lang="es-ES_tradnl" sz="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 sz="1500" dirty="0">
                          <a:effectLst/>
                          <a:latin typeface="Calibri" panose="020F0502020204030204" pitchFamily="34" charset="0"/>
                          <a:ea typeface="Calibri" panose="020F0502020204030204" pitchFamily="34" charset="0"/>
                          <a:cs typeface="Times New Roman" panose="02020603050405020304" pitchFamily="18" charset="0"/>
                        </a:rPr>
                        <a:t>Identificar el propio potencial de sostenibilidad y contribuir activamente a mejorar las perspectivas de la comunidad y el planeta.</a:t>
                      </a:r>
                      <a:endParaRPr lang="es-ES_tradnl"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22264592"/>
                  </a:ext>
                </a:extLst>
              </a:tr>
            </a:tbl>
          </a:graphicData>
        </a:graphic>
      </p:graphicFrame>
    </p:spTree>
    <p:extLst>
      <p:ext uri="{BB962C8B-B14F-4D97-AF65-F5344CB8AC3E}">
        <p14:creationId xmlns:p14="http://schemas.microsoft.com/office/powerpoint/2010/main" val="4089785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CuadroTexto 6">
            <a:extLst>
              <a:ext uri="{FF2B5EF4-FFF2-40B4-BE49-F238E27FC236}">
                <a16:creationId xmlns:a16="http://schemas.microsoft.com/office/drawing/2014/main" id="{618107C6-F71B-F849-B2D5-0DD0FE2EE875}"/>
              </a:ext>
            </a:extLst>
          </p:cNvPr>
          <p:cNvSpPr txBox="1"/>
          <p:nvPr/>
        </p:nvSpPr>
        <p:spPr>
          <a:xfrm>
            <a:off x="762530" y="1246054"/>
            <a:ext cx="7693324" cy="461665"/>
          </a:xfrm>
          <a:prstGeom prst="rect">
            <a:avLst/>
          </a:prstGeom>
          <a:noFill/>
        </p:spPr>
        <p:txBody>
          <a:bodyPr wrap="square" rtlCol="0">
            <a:spAutoFit/>
          </a:bodyPr>
          <a:lstStyle/>
          <a:p>
            <a:r>
              <a:rPr lang="en-GB" sz="2400" dirty="0">
                <a:solidFill>
                  <a:srgbClr val="21B4A9"/>
                </a:solidFill>
              </a:rPr>
              <a:t>Sección 1.2: GreenComp – Objetivo</a:t>
            </a:r>
          </a:p>
        </p:txBody>
      </p:sp>
      <p:sp>
        <p:nvSpPr>
          <p:cNvPr id="11" name="CasellaDiTesto 10">
            <a:extLst>
              <a:ext uri="{FF2B5EF4-FFF2-40B4-BE49-F238E27FC236}">
                <a16:creationId xmlns:a16="http://schemas.microsoft.com/office/drawing/2014/main" id="{07EDEC17-80B4-3D47-AD35-4DD516B871A2}"/>
              </a:ext>
            </a:extLst>
          </p:cNvPr>
          <p:cNvSpPr txBox="1"/>
          <p:nvPr/>
        </p:nvSpPr>
        <p:spPr>
          <a:xfrm>
            <a:off x="5402941" y="6453352"/>
            <a:ext cx="1231427" cy="246221"/>
          </a:xfrm>
          <a:prstGeom prst="rect">
            <a:avLst/>
          </a:prstGeom>
          <a:noFill/>
        </p:spPr>
        <p:txBody>
          <a:bodyPr wrap="none" rtlCol="0">
            <a:spAutoFit/>
          </a:bodyPr>
          <a:lstStyle/>
          <a:p>
            <a:r>
              <a:rPr lang="en-GB" sz="1000" dirty="0"/>
              <a:t>Source: GreenComp</a:t>
            </a:r>
          </a:p>
        </p:txBody>
      </p:sp>
      <p:sp>
        <p:nvSpPr>
          <p:cNvPr id="6"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Unidad 1: Marco GreenComp</a:t>
            </a:r>
          </a:p>
        </p:txBody>
      </p:sp>
      <p:sp>
        <p:nvSpPr>
          <p:cNvPr id="7" name="Rectángulo 7">
            <a:extLst>
              <a:ext uri="{FF2B5EF4-FFF2-40B4-BE49-F238E27FC236}">
                <a16:creationId xmlns:a16="http://schemas.microsoft.com/office/drawing/2014/main" id="{5542BDAC-D70D-C5EB-3F26-F9277DFF6C62}"/>
              </a:ext>
            </a:extLst>
          </p:cNvPr>
          <p:cNvSpPr/>
          <p:nvPr/>
        </p:nvSpPr>
        <p:spPr>
          <a:xfrm>
            <a:off x="762529" y="1871201"/>
            <a:ext cx="10648421" cy="4031873"/>
          </a:xfrm>
          <a:prstGeom prst="rect">
            <a:avLst/>
          </a:prstGeom>
        </p:spPr>
        <p:txBody>
          <a:bodyPr wrap="square">
            <a:spAutoFit/>
          </a:bodyPr>
          <a:lstStyle/>
          <a:p>
            <a:pPr lvl="0" algn="just"/>
            <a:r>
              <a:rPr lang="es-ES" dirty="0"/>
              <a:t>El marco GreenComp prevé:</a:t>
            </a:r>
          </a:p>
          <a:p>
            <a:pPr lvl="0" algn="just"/>
            <a:r>
              <a:rPr lang="es-ES" dirty="0"/>
              <a:t> </a:t>
            </a:r>
          </a:p>
          <a:p>
            <a:pPr marL="742950" lvl="1" indent="-285750" algn="just">
              <a:buFont typeface="Arial" panose="020B0604020202020204" pitchFamily="34" charset="0"/>
              <a:buChar char="•"/>
            </a:pPr>
            <a:r>
              <a:rPr lang="es-ES" dirty="0"/>
              <a:t>Un modelo de áreas de competencia y </a:t>
            </a:r>
            <a:r>
              <a:rPr lang="es-ES" b="1" dirty="0">
                <a:solidFill>
                  <a:schemeClr val="accent1">
                    <a:lumMod val="50000"/>
                  </a:schemeClr>
                </a:solidFill>
              </a:rPr>
              <a:t>competencias en sostenibilidad</a:t>
            </a:r>
          </a:p>
          <a:p>
            <a:pPr marL="742950" lvl="1" indent="-285750" algn="just">
              <a:buFont typeface="Arial" panose="020B0604020202020204" pitchFamily="34" charset="0"/>
              <a:buChar char="•"/>
            </a:pPr>
            <a:endParaRPr lang="es-ES" sz="1000" dirty="0"/>
          </a:p>
          <a:p>
            <a:pPr marL="742950" lvl="1" indent="-285750" algn="just">
              <a:buFont typeface="Arial" panose="020B0604020202020204" pitchFamily="34" charset="0"/>
              <a:buChar char="•"/>
            </a:pPr>
            <a:r>
              <a:rPr lang="es-ES" dirty="0"/>
              <a:t>Un único recurso que todas las personas dedicadas a la educación y formación en materia de sostenibilidad medioambiental puedan </a:t>
            </a:r>
            <a:r>
              <a:rPr lang="es-ES" b="1" dirty="0">
                <a:solidFill>
                  <a:schemeClr val="accent1">
                    <a:lumMod val="50000"/>
                  </a:schemeClr>
                </a:solidFill>
              </a:rPr>
              <a:t>utilizar, compartir y consultar</a:t>
            </a:r>
          </a:p>
          <a:p>
            <a:pPr marL="742950" lvl="1" indent="-285750" algn="just">
              <a:buFont typeface="Arial" panose="020B0604020202020204" pitchFamily="34" charset="0"/>
              <a:buChar char="•"/>
            </a:pPr>
            <a:endParaRPr lang="es-ES" sz="1000" dirty="0"/>
          </a:p>
          <a:p>
            <a:pPr marL="742950" lvl="1" indent="-285750" algn="just">
              <a:buFont typeface="Arial" panose="020B0604020202020204" pitchFamily="34" charset="0"/>
              <a:buChar char="•"/>
            </a:pPr>
            <a:r>
              <a:rPr lang="es-ES" dirty="0"/>
              <a:t>Una lista preliminar de elementos de competencia, incluidos </a:t>
            </a:r>
            <a:r>
              <a:rPr lang="es-ES" b="1" dirty="0">
                <a:solidFill>
                  <a:schemeClr val="accent1">
                    <a:lumMod val="50000"/>
                  </a:schemeClr>
                </a:solidFill>
              </a:rPr>
              <a:t>conocimientos, habilidades y actitudes</a:t>
            </a:r>
            <a:r>
              <a:rPr lang="es-ES" dirty="0"/>
              <a:t>, como ilustraciones de cómo aplicar las competencias</a:t>
            </a:r>
          </a:p>
          <a:p>
            <a:pPr marL="742950" lvl="1" indent="-285750" algn="just">
              <a:buFont typeface="Arial" panose="020B0604020202020204" pitchFamily="34" charset="0"/>
              <a:buChar char="•"/>
            </a:pPr>
            <a:endParaRPr lang="es-ES" sz="1000" dirty="0"/>
          </a:p>
          <a:p>
            <a:pPr marL="742950" lvl="1" indent="-285750" algn="just">
              <a:buFont typeface="Arial" panose="020B0604020202020204" pitchFamily="34" charset="0"/>
              <a:buChar char="•"/>
            </a:pPr>
            <a:r>
              <a:rPr lang="es-ES" dirty="0"/>
              <a:t>Un punto de referencia estándar para el debate, el </a:t>
            </a:r>
            <a:r>
              <a:rPr lang="es-ES" b="1" dirty="0">
                <a:solidFill>
                  <a:schemeClr val="accent1">
                    <a:lumMod val="50000"/>
                  </a:schemeClr>
                </a:solidFill>
              </a:rPr>
              <a:t>intercambio de prácticas </a:t>
            </a:r>
            <a:r>
              <a:rPr lang="es-ES" dirty="0"/>
              <a:t>y el </a:t>
            </a:r>
            <a:r>
              <a:rPr lang="es-ES" b="1" dirty="0">
                <a:solidFill>
                  <a:schemeClr val="accent1">
                    <a:lumMod val="50000"/>
                  </a:schemeClr>
                </a:solidFill>
              </a:rPr>
              <a:t>aprendizaje entre iguales </a:t>
            </a:r>
            <a:r>
              <a:rPr lang="es-ES" dirty="0"/>
              <a:t>entre los educadores dedicados al aprendizaje permanente en toda la UE</a:t>
            </a:r>
          </a:p>
          <a:p>
            <a:pPr marL="742950" lvl="1" indent="-285750" algn="just">
              <a:buFont typeface="Arial" panose="020B0604020202020204" pitchFamily="34" charset="0"/>
              <a:buChar char="•"/>
            </a:pPr>
            <a:endParaRPr lang="es-ES" sz="1000" dirty="0"/>
          </a:p>
          <a:p>
            <a:pPr marL="742950" lvl="1" indent="-285750" algn="just">
              <a:buFont typeface="Arial" panose="020B0604020202020204" pitchFamily="34" charset="0"/>
              <a:buChar char="•"/>
            </a:pPr>
            <a:r>
              <a:rPr lang="es-ES" dirty="0"/>
              <a:t>Una contribución a la portabilidad de las competencias y al </a:t>
            </a:r>
            <a:r>
              <a:rPr lang="es-ES" b="1" dirty="0">
                <a:solidFill>
                  <a:schemeClr val="accent1">
                    <a:lumMod val="50000"/>
                  </a:schemeClr>
                </a:solidFill>
              </a:rPr>
              <a:t>fomento de la movilidad </a:t>
            </a:r>
            <a:r>
              <a:rPr lang="es-ES" dirty="0"/>
              <a:t>en la UE para la plena participación en la sociedad europea</a:t>
            </a:r>
          </a:p>
          <a:p>
            <a:pPr algn="just">
              <a:defRPr/>
            </a:pPr>
            <a:r>
              <a:rPr lang="en-GB" sz="1800" dirty="0">
                <a:effectLst/>
                <a:ea typeface="Times New Roman" panose="02020603050405020304" pitchFamily="18" charset="0"/>
                <a:cs typeface="Calibri" panose="020F0502020204030204" pitchFamily="34" charset="0"/>
              </a:rPr>
              <a:t> </a:t>
            </a:r>
            <a:endParaRPr lang="en-US" sz="1500" i="1" dirty="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907215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CuadroTexto 6">
            <a:extLst>
              <a:ext uri="{FF2B5EF4-FFF2-40B4-BE49-F238E27FC236}">
                <a16:creationId xmlns:a16="http://schemas.microsoft.com/office/drawing/2014/main" id="{618107C6-F71B-F849-B2D5-0DD0FE2EE875}"/>
              </a:ext>
            </a:extLst>
          </p:cNvPr>
          <p:cNvSpPr txBox="1"/>
          <p:nvPr/>
        </p:nvSpPr>
        <p:spPr>
          <a:xfrm>
            <a:off x="762530" y="1246054"/>
            <a:ext cx="7693324" cy="461665"/>
          </a:xfrm>
          <a:prstGeom prst="rect">
            <a:avLst/>
          </a:prstGeom>
          <a:noFill/>
        </p:spPr>
        <p:txBody>
          <a:bodyPr wrap="square" rtlCol="0">
            <a:spAutoFit/>
          </a:bodyPr>
          <a:lstStyle/>
          <a:p>
            <a:r>
              <a:rPr lang="en-GB" sz="2400" dirty="0">
                <a:solidFill>
                  <a:srgbClr val="21B4A9"/>
                </a:solidFill>
              </a:rPr>
              <a:t>Sección 1.3: GreenComp –Metodología</a:t>
            </a:r>
          </a:p>
        </p:txBody>
      </p:sp>
      <p:sp>
        <p:nvSpPr>
          <p:cNvPr id="11" name="CasellaDiTesto 10">
            <a:extLst>
              <a:ext uri="{FF2B5EF4-FFF2-40B4-BE49-F238E27FC236}">
                <a16:creationId xmlns:a16="http://schemas.microsoft.com/office/drawing/2014/main" id="{07EDEC17-80B4-3D47-AD35-4DD516B871A2}"/>
              </a:ext>
            </a:extLst>
          </p:cNvPr>
          <p:cNvSpPr txBox="1"/>
          <p:nvPr/>
        </p:nvSpPr>
        <p:spPr>
          <a:xfrm>
            <a:off x="5402941" y="6453352"/>
            <a:ext cx="1231427" cy="246221"/>
          </a:xfrm>
          <a:prstGeom prst="rect">
            <a:avLst/>
          </a:prstGeom>
          <a:noFill/>
        </p:spPr>
        <p:txBody>
          <a:bodyPr wrap="none" rtlCol="0">
            <a:spAutoFit/>
          </a:bodyPr>
          <a:lstStyle/>
          <a:p>
            <a:r>
              <a:rPr lang="en-GB" sz="1000" dirty="0"/>
              <a:t>Source: GreenComp</a:t>
            </a:r>
          </a:p>
        </p:txBody>
      </p:sp>
      <p:sp>
        <p:nvSpPr>
          <p:cNvPr id="6"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Unidad 1: Marco GreenComp</a:t>
            </a:r>
          </a:p>
        </p:txBody>
      </p:sp>
      <p:sp>
        <p:nvSpPr>
          <p:cNvPr id="7" name="Rectángulo 7">
            <a:extLst>
              <a:ext uri="{FF2B5EF4-FFF2-40B4-BE49-F238E27FC236}">
                <a16:creationId xmlns:a16="http://schemas.microsoft.com/office/drawing/2014/main" id="{5542BDAC-D70D-C5EB-3F26-F9277DFF6C62}"/>
              </a:ext>
            </a:extLst>
          </p:cNvPr>
          <p:cNvSpPr/>
          <p:nvPr/>
        </p:nvSpPr>
        <p:spPr>
          <a:xfrm>
            <a:off x="762529" y="1871201"/>
            <a:ext cx="10648421" cy="3416320"/>
          </a:xfrm>
          <a:prstGeom prst="rect">
            <a:avLst/>
          </a:prstGeom>
        </p:spPr>
        <p:txBody>
          <a:bodyPr wrap="square">
            <a:spAutoFit/>
          </a:bodyPr>
          <a:lstStyle/>
          <a:p>
            <a:pPr lvl="0" algn="just"/>
            <a:r>
              <a:rPr lang="es-ES" dirty="0"/>
              <a:t>El desarrollo de un consenso basado en un enfoque de investigación de método mixto condujo a la creación del marco europeo de competencias para la sostenibilidad.</a:t>
            </a:r>
            <a:r>
              <a:rPr lang="en-GB" dirty="0"/>
              <a:t> </a:t>
            </a:r>
          </a:p>
          <a:p>
            <a:pPr lvl="0" algn="just"/>
            <a:endParaRPr lang="en-GB" dirty="0"/>
          </a:p>
          <a:p>
            <a:pPr lvl="0" algn="just"/>
            <a:r>
              <a:rPr lang="es-ES" dirty="0"/>
              <a:t>A través de este proceso, GreenComp se fue mejorando de forma gradual y constante y, como resultado, nació el marco integral que se presenta en este módulo.</a:t>
            </a:r>
            <a:r>
              <a:rPr lang="en-GB" dirty="0"/>
              <a:t> </a:t>
            </a:r>
          </a:p>
          <a:p>
            <a:pPr lvl="0" algn="just"/>
            <a:endParaRPr lang="en-GB" dirty="0"/>
          </a:p>
          <a:p>
            <a:pPr lvl="0" algn="just"/>
            <a:r>
              <a:rPr lang="es-ES" dirty="0"/>
              <a:t>A lo largo del proceso se contactó con un variado grupo de más de 75 profesionales y partes interesadas para recabar sus aportaciones y llegar gradualmente a un acuerdo.</a:t>
            </a:r>
            <a:r>
              <a:rPr lang="en-GB" dirty="0"/>
              <a:t> </a:t>
            </a:r>
          </a:p>
          <a:p>
            <a:pPr lvl="0" algn="just"/>
            <a:endParaRPr lang="en-GB" dirty="0"/>
          </a:p>
          <a:p>
            <a:pPr lvl="0" algn="just"/>
            <a:r>
              <a:rPr lang="es-ES" dirty="0"/>
              <a:t>Entre los participantes en el grupo había académicos e investigadores expertos en aprendizaje permanente y educación sostenible, así como ONG, representantes de la juventud, profesores y responsables políticos de los Estados miembros de la UE.</a:t>
            </a:r>
            <a:endParaRPr lang="en-GB" dirty="0"/>
          </a:p>
        </p:txBody>
      </p:sp>
    </p:spTree>
    <p:extLst>
      <p:ext uri="{BB962C8B-B14F-4D97-AF65-F5344CB8AC3E}">
        <p14:creationId xmlns:p14="http://schemas.microsoft.com/office/powerpoint/2010/main" val="1719169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TextBox 11">
            <a:extLst>
              <a:ext uri="{FF2B5EF4-FFF2-40B4-BE49-F238E27FC236}">
                <a16:creationId xmlns:a16="http://schemas.microsoft.com/office/drawing/2014/main" id="{C8000CCF-7151-5E4F-ACFD-85821A54F968}"/>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Unidad 2: Competencias de sostenibilidad </a:t>
            </a:r>
          </a:p>
        </p:txBody>
      </p:sp>
      <p:sp>
        <p:nvSpPr>
          <p:cNvPr id="16" name="CuadroTexto 6">
            <a:extLst>
              <a:ext uri="{FF2B5EF4-FFF2-40B4-BE49-F238E27FC236}">
                <a16:creationId xmlns:a16="http://schemas.microsoft.com/office/drawing/2014/main" id="{618107C6-F71B-F849-B2D5-0DD0FE2EE875}"/>
              </a:ext>
            </a:extLst>
          </p:cNvPr>
          <p:cNvSpPr txBox="1"/>
          <p:nvPr/>
        </p:nvSpPr>
        <p:spPr>
          <a:xfrm>
            <a:off x="762529" y="1246054"/>
            <a:ext cx="11149837" cy="461665"/>
          </a:xfrm>
          <a:prstGeom prst="rect">
            <a:avLst/>
          </a:prstGeom>
          <a:noFill/>
        </p:spPr>
        <p:txBody>
          <a:bodyPr wrap="square" rtlCol="0">
            <a:spAutoFit/>
          </a:bodyPr>
          <a:lstStyle/>
          <a:p>
            <a:r>
              <a:rPr lang="en-GB" sz="2400" dirty="0">
                <a:solidFill>
                  <a:srgbClr val="21B4A9"/>
                </a:solidFill>
              </a:rPr>
              <a:t>Sección 2.1: </a:t>
            </a:r>
            <a:r>
              <a:rPr lang="es-ES" sz="2400" dirty="0">
                <a:solidFill>
                  <a:srgbClr val="21B4A9"/>
                </a:solidFill>
              </a:rPr>
              <a:t>En busca de una definición de las competencias de sostenibilidad</a:t>
            </a:r>
            <a:endParaRPr lang="en-GB" sz="2400" dirty="0">
              <a:solidFill>
                <a:srgbClr val="21B4A9"/>
              </a:solidFill>
            </a:endParaRPr>
          </a:p>
        </p:txBody>
      </p:sp>
      <p:sp>
        <p:nvSpPr>
          <p:cNvPr id="11" name="CasellaDiTesto 10">
            <a:extLst>
              <a:ext uri="{FF2B5EF4-FFF2-40B4-BE49-F238E27FC236}">
                <a16:creationId xmlns:a16="http://schemas.microsoft.com/office/drawing/2014/main" id="{07EDEC17-80B4-3D47-AD35-4DD516B871A2}"/>
              </a:ext>
            </a:extLst>
          </p:cNvPr>
          <p:cNvSpPr txBox="1"/>
          <p:nvPr/>
        </p:nvSpPr>
        <p:spPr>
          <a:xfrm>
            <a:off x="5402941" y="6453352"/>
            <a:ext cx="1231427" cy="246221"/>
          </a:xfrm>
          <a:prstGeom prst="rect">
            <a:avLst/>
          </a:prstGeom>
          <a:noFill/>
        </p:spPr>
        <p:txBody>
          <a:bodyPr wrap="none" rtlCol="0">
            <a:spAutoFit/>
          </a:bodyPr>
          <a:lstStyle/>
          <a:p>
            <a:r>
              <a:rPr lang="en-GB" sz="1000" dirty="0"/>
              <a:t>Source: GreenComp</a:t>
            </a:r>
          </a:p>
        </p:txBody>
      </p:sp>
      <p:sp>
        <p:nvSpPr>
          <p:cNvPr id="6" name="Rectángulo 7">
            <a:extLst>
              <a:ext uri="{FF2B5EF4-FFF2-40B4-BE49-F238E27FC236}">
                <a16:creationId xmlns:a16="http://schemas.microsoft.com/office/drawing/2014/main" id="{5542BDAC-D70D-C5EB-3F26-F9277DFF6C62}"/>
              </a:ext>
            </a:extLst>
          </p:cNvPr>
          <p:cNvSpPr/>
          <p:nvPr/>
        </p:nvSpPr>
        <p:spPr>
          <a:xfrm>
            <a:off x="762529" y="1871201"/>
            <a:ext cx="10648421" cy="3170099"/>
          </a:xfrm>
          <a:prstGeom prst="rect">
            <a:avLst/>
          </a:prstGeom>
        </p:spPr>
        <p:txBody>
          <a:bodyPr wrap="square">
            <a:spAutoFit/>
          </a:bodyPr>
          <a:lstStyle/>
          <a:p>
            <a:pPr lvl="0" algn="just" fontAlgn="base"/>
            <a:r>
              <a:rPr lang="es-ES" dirty="0">
                <a:solidFill>
                  <a:prstClr val="black"/>
                </a:solidFill>
                <a:ea typeface="Times New Roman" panose="02020603050405020304" pitchFamily="18" charset="0"/>
                <a:cs typeface="Calibri" panose="020F0502020204030204" pitchFamily="34" charset="0"/>
              </a:rPr>
              <a:t>GreenComp propone la siguiente definición de competencia sostenible:</a:t>
            </a:r>
            <a:r>
              <a:rPr lang="en-GB" dirty="0">
                <a:solidFill>
                  <a:prstClr val="black"/>
                </a:solidFill>
                <a:ea typeface="Times New Roman" panose="02020603050405020304" pitchFamily="18" charset="0"/>
                <a:cs typeface="Calibri" panose="020F0502020204030204" pitchFamily="34" charset="0"/>
              </a:rPr>
              <a:t> </a:t>
            </a:r>
            <a:endParaRPr lang="it-IT" dirty="0">
              <a:solidFill>
                <a:prstClr val="black"/>
              </a:solidFill>
              <a:ea typeface="Arial MT"/>
              <a:cs typeface="Arial MT"/>
            </a:endParaRPr>
          </a:p>
          <a:p>
            <a:pPr lvl="0" algn="just" fontAlgn="base"/>
            <a:r>
              <a:rPr lang="en-GB" dirty="0">
                <a:solidFill>
                  <a:prstClr val="black"/>
                </a:solidFill>
                <a:ea typeface="Times New Roman" panose="02020603050405020304" pitchFamily="18" charset="0"/>
                <a:cs typeface="Calibri" panose="020F0502020204030204" pitchFamily="34" charset="0"/>
              </a:rPr>
              <a:t> </a:t>
            </a:r>
            <a:endParaRPr lang="it-IT" dirty="0">
              <a:solidFill>
                <a:prstClr val="black"/>
              </a:solidFill>
              <a:ea typeface="Arial MT"/>
              <a:cs typeface="Arial MT"/>
            </a:endParaRPr>
          </a:p>
          <a:p>
            <a:pPr lvl="0" algn="just" fontAlgn="base"/>
            <a:r>
              <a:rPr lang="es-ES" sz="2200" i="1" dirty="0">
                <a:solidFill>
                  <a:prstClr val="black"/>
                </a:solidFill>
                <a:ea typeface="Arial MT"/>
                <a:cs typeface="Calibri" panose="020F0502020204030204" pitchFamily="34" charset="0"/>
              </a:rPr>
              <a:t>Una competencia de sostenibilidad capacita a los alumnos a </a:t>
            </a:r>
            <a:r>
              <a:rPr lang="es-ES" sz="2200" b="1" i="1" dirty="0">
                <a:solidFill>
                  <a:schemeClr val="accent1">
                    <a:lumMod val="50000"/>
                  </a:schemeClr>
                </a:solidFill>
                <a:ea typeface="Arial MT"/>
                <a:cs typeface="Calibri" panose="020F0502020204030204" pitchFamily="34" charset="0"/>
              </a:rPr>
              <a:t>incorporar valores de sostenibilidad </a:t>
            </a:r>
            <a:r>
              <a:rPr lang="es-ES" sz="2200" i="1" dirty="0">
                <a:solidFill>
                  <a:prstClr val="black"/>
                </a:solidFill>
                <a:ea typeface="Arial MT"/>
                <a:cs typeface="Calibri" panose="020F0502020204030204" pitchFamily="34" charset="0"/>
              </a:rPr>
              <a:t>y a </a:t>
            </a:r>
            <a:r>
              <a:rPr lang="es-ES" sz="2200" b="1" i="1" dirty="0">
                <a:solidFill>
                  <a:schemeClr val="accent1">
                    <a:lumMod val="50000"/>
                  </a:schemeClr>
                </a:solidFill>
                <a:ea typeface="Arial MT"/>
                <a:cs typeface="Calibri" panose="020F0502020204030204" pitchFamily="34" charset="0"/>
              </a:rPr>
              <a:t>abarcar sistemas complejos</a:t>
            </a:r>
            <a:r>
              <a:rPr lang="es-ES" sz="2200" i="1" dirty="0">
                <a:solidFill>
                  <a:prstClr val="black"/>
                </a:solidFill>
                <a:ea typeface="Arial MT"/>
                <a:cs typeface="Calibri" panose="020F0502020204030204" pitchFamily="34" charset="0"/>
              </a:rPr>
              <a:t>, con el fin de </a:t>
            </a:r>
            <a:r>
              <a:rPr lang="es-ES" sz="2200" b="1" i="1" dirty="0">
                <a:solidFill>
                  <a:schemeClr val="accent1">
                    <a:lumMod val="50000"/>
                  </a:schemeClr>
                </a:solidFill>
                <a:ea typeface="Arial MT"/>
                <a:cs typeface="Calibri" panose="020F0502020204030204" pitchFamily="34" charset="0"/>
              </a:rPr>
              <a:t>emprender o solicitar acciones </a:t>
            </a:r>
            <a:r>
              <a:rPr lang="es-ES" sz="2200" i="1" dirty="0">
                <a:solidFill>
                  <a:prstClr val="black"/>
                </a:solidFill>
                <a:ea typeface="Arial MT"/>
                <a:cs typeface="Calibri" panose="020F0502020204030204" pitchFamily="34" charset="0"/>
              </a:rPr>
              <a:t>que restauren y mantengan la salud de los ecosistemas y fomenten la justicia, generando visiones de futuros sostenibles.</a:t>
            </a:r>
          </a:p>
          <a:p>
            <a:pPr lvl="0" algn="just" fontAlgn="base"/>
            <a:endParaRPr lang="en-GB" sz="2200" i="1" dirty="0">
              <a:solidFill>
                <a:prstClr val="black"/>
              </a:solidFill>
              <a:ea typeface="Arial MT"/>
              <a:cs typeface="Calibri" panose="020F0502020204030204" pitchFamily="34" charset="0"/>
            </a:endParaRPr>
          </a:p>
          <a:p>
            <a:pPr lvl="0" algn="just" fontAlgn="base"/>
            <a:r>
              <a:rPr lang="es-ES" dirty="0">
                <a:solidFill>
                  <a:prstClr val="black"/>
                </a:solidFill>
                <a:ea typeface="Arial MT"/>
                <a:cs typeface="Arial MT"/>
              </a:rPr>
              <a:t>Para que los alumnos piensen, planifiquen y actúen de forma sostenible y en armonía con el medio ambiente, esta definición hace especial hincapié en el desarrollo de conocimientos, destrezas y actitudes de sostenibilidad como los que hemos expuesto en los cuatro cuadros anteriores.</a:t>
            </a:r>
            <a:endParaRPr lang="en-GB" dirty="0">
              <a:solidFill>
                <a:prstClr val="black"/>
              </a:solidFill>
              <a:ea typeface="Arial MT"/>
              <a:cs typeface="Arial MT"/>
            </a:endParaRPr>
          </a:p>
        </p:txBody>
      </p:sp>
    </p:spTree>
    <p:extLst>
      <p:ext uri="{BB962C8B-B14F-4D97-AF65-F5344CB8AC3E}">
        <p14:creationId xmlns:p14="http://schemas.microsoft.com/office/powerpoint/2010/main" val="53597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TextBox 11">
            <a:extLst>
              <a:ext uri="{FF2B5EF4-FFF2-40B4-BE49-F238E27FC236}">
                <a16:creationId xmlns:a16="http://schemas.microsoft.com/office/drawing/2014/main" id="{C8000CCF-7151-5E4F-ACFD-85821A54F968}"/>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Unidad 2: Competencias de sostenibilidad</a:t>
            </a:r>
          </a:p>
        </p:txBody>
      </p:sp>
      <p:sp>
        <p:nvSpPr>
          <p:cNvPr id="11" name="CasellaDiTesto 10">
            <a:extLst>
              <a:ext uri="{FF2B5EF4-FFF2-40B4-BE49-F238E27FC236}">
                <a16:creationId xmlns:a16="http://schemas.microsoft.com/office/drawing/2014/main" id="{07EDEC17-80B4-3D47-AD35-4DD516B871A2}"/>
              </a:ext>
            </a:extLst>
          </p:cNvPr>
          <p:cNvSpPr txBox="1"/>
          <p:nvPr/>
        </p:nvSpPr>
        <p:spPr>
          <a:xfrm>
            <a:off x="5402941" y="6453352"/>
            <a:ext cx="1231427" cy="246221"/>
          </a:xfrm>
          <a:prstGeom prst="rect">
            <a:avLst/>
          </a:prstGeom>
          <a:noFill/>
        </p:spPr>
        <p:txBody>
          <a:bodyPr wrap="none" rtlCol="0">
            <a:spAutoFit/>
          </a:bodyPr>
          <a:lstStyle/>
          <a:p>
            <a:r>
              <a:rPr lang="en-GB" sz="1000" dirty="0"/>
              <a:t>Source: GreenComp</a:t>
            </a:r>
          </a:p>
        </p:txBody>
      </p:sp>
      <p:sp>
        <p:nvSpPr>
          <p:cNvPr id="6" name="Rectángulo 7">
            <a:extLst>
              <a:ext uri="{FF2B5EF4-FFF2-40B4-BE49-F238E27FC236}">
                <a16:creationId xmlns:a16="http://schemas.microsoft.com/office/drawing/2014/main" id="{5542BDAC-D70D-C5EB-3F26-F9277DFF6C62}"/>
              </a:ext>
            </a:extLst>
          </p:cNvPr>
          <p:cNvSpPr/>
          <p:nvPr/>
        </p:nvSpPr>
        <p:spPr>
          <a:xfrm>
            <a:off x="762529" y="1871201"/>
            <a:ext cx="10648421" cy="3139321"/>
          </a:xfrm>
          <a:prstGeom prst="rect">
            <a:avLst/>
          </a:prstGeom>
        </p:spPr>
        <p:txBody>
          <a:bodyPr wrap="square">
            <a:spAutoFit/>
          </a:bodyPr>
          <a:lstStyle/>
          <a:p>
            <a:pPr lvl="0" algn="just" fontAlgn="base"/>
            <a:r>
              <a:rPr lang="es-ES" dirty="0">
                <a:solidFill>
                  <a:prstClr val="black"/>
                </a:solidFill>
                <a:ea typeface="Times New Roman" panose="02020603050405020304" pitchFamily="18" charset="0"/>
                <a:cs typeface="Calibri" panose="020F0502020204030204" pitchFamily="34" charset="0"/>
              </a:rPr>
              <a:t>Desde sus inicios en la década de 1960, el </a:t>
            </a:r>
            <a:r>
              <a:rPr lang="es-ES" b="1" dirty="0">
                <a:solidFill>
                  <a:schemeClr val="accent1">
                    <a:lumMod val="50000"/>
                  </a:schemeClr>
                </a:solidFill>
                <a:ea typeface="Times New Roman" panose="02020603050405020304" pitchFamily="18" charset="0"/>
                <a:cs typeface="Calibri" panose="020F0502020204030204" pitchFamily="34" charset="0"/>
              </a:rPr>
              <a:t>aprendizaje transformacional </a:t>
            </a:r>
            <a:r>
              <a:rPr lang="es-ES" dirty="0">
                <a:solidFill>
                  <a:prstClr val="black"/>
                </a:solidFill>
                <a:ea typeface="Times New Roman" panose="02020603050405020304" pitchFamily="18" charset="0"/>
                <a:cs typeface="Calibri" panose="020F0502020204030204" pitchFamily="34" charset="0"/>
              </a:rPr>
              <a:t>se ha relacionado frecuentemente con la educación para la sostenibilidad e ideas afines porque pretende modificar fundamentalmente nuestros puntos de vista, actitudes y comportamientos a través de la reflexión sobre lo que sabemos y lo que no sabemos.</a:t>
            </a:r>
            <a:r>
              <a:rPr lang="en-GB" dirty="0">
                <a:solidFill>
                  <a:prstClr val="black"/>
                </a:solidFill>
                <a:ea typeface="Times New Roman" panose="02020603050405020304" pitchFamily="18" charset="0"/>
                <a:cs typeface="Calibri" panose="020F0502020204030204" pitchFamily="34" charset="0"/>
              </a:rPr>
              <a:t> </a:t>
            </a:r>
          </a:p>
          <a:p>
            <a:pPr marL="285750" lvl="0" indent="-285750" algn="just" fontAlgn="base">
              <a:buFont typeface="Arial" panose="020B0604020202020204" pitchFamily="34" charset="0"/>
              <a:buChar char="•"/>
            </a:pPr>
            <a:endParaRPr lang="en-GB" dirty="0">
              <a:solidFill>
                <a:prstClr val="black"/>
              </a:solidFill>
              <a:ea typeface="Arial MT"/>
              <a:cs typeface="Calibri" panose="020F0502020204030204" pitchFamily="34" charset="0"/>
            </a:endParaRPr>
          </a:p>
          <a:p>
            <a:pPr lvl="0" algn="just" fontAlgn="base"/>
            <a:r>
              <a:rPr lang="es-ES" dirty="0">
                <a:solidFill>
                  <a:prstClr val="black"/>
                </a:solidFill>
                <a:ea typeface="Arial MT"/>
                <a:cs typeface="Arial MT"/>
              </a:rPr>
              <a:t>Nos desafía a pensar de forma crítica sobre cómo percibimos nuestro entorno y el papel que desempeñamos en él.</a:t>
            </a:r>
            <a:r>
              <a:rPr lang="en-GB" dirty="0">
                <a:solidFill>
                  <a:prstClr val="black"/>
                </a:solidFill>
                <a:ea typeface="Arial MT"/>
                <a:cs typeface="Arial MT"/>
              </a:rPr>
              <a:t> </a:t>
            </a:r>
          </a:p>
          <a:p>
            <a:pPr marL="285750" lvl="0" indent="-285750" algn="just" fontAlgn="base">
              <a:buFont typeface="Arial" panose="020B0604020202020204" pitchFamily="34" charset="0"/>
              <a:buChar char="•"/>
            </a:pPr>
            <a:endParaRPr lang="en-GB" dirty="0">
              <a:solidFill>
                <a:prstClr val="black"/>
              </a:solidFill>
              <a:ea typeface="Arial MT"/>
              <a:cs typeface="Arial MT"/>
            </a:endParaRPr>
          </a:p>
          <a:p>
            <a:pPr lvl="0" algn="just" fontAlgn="base"/>
            <a:r>
              <a:rPr lang="es-ES" dirty="0">
                <a:solidFill>
                  <a:prstClr val="black"/>
                </a:solidFill>
                <a:ea typeface="Arial MT"/>
                <a:cs typeface="Arial MT"/>
              </a:rPr>
              <a:t>Con el fin de reflejar y adoptar la sostenibilidad en sus funciones cotidianas como estudiantes, consumidores, productores, profesionales, activistas, responsables políticos, vecinos, empleados, profesores y formadores, organizaciones, comunidades y la sociedad en general, la educación para la sostenibilidad pretende dotar a los alumnos de las competencias necesarias.</a:t>
            </a:r>
            <a:endParaRPr lang="en-US" sz="1500" i="1" dirty="0">
              <a:solidFill>
                <a:prstClr val="black"/>
              </a:solidFill>
              <a:ea typeface="Arial MT"/>
              <a:cs typeface="Calibri" panose="020F0502020204030204" pitchFamily="34" charset="0"/>
            </a:endParaRPr>
          </a:p>
        </p:txBody>
      </p:sp>
      <p:sp>
        <p:nvSpPr>
          <p:cNvPr id="7" name="CuadroTexto 6">
            <a:extLst>
              <a:ext uri="{FF2B5EF4-FFF2-40B4-BE49-F238E27FC236}">
                <a16:creationId xmlns:a16="http://schemas.microsoft.com/office/drawing/2014/main" id="{618107C6-F71B-F849-B2D5-0DD0FE2EE875}"/>
              </a:ext>
            </a:extLst>
          </p:cNvPr>
          <p:cNvSpPr txBox="1"/>
          <p:nvPr/>
        </p:nvSpPr>
        <p:spPr>
          <a:xfrm>
            <a:off x="762530" y="1246054"/>
            <a:ext cx="9522373" cy="461665"/>
          </a:xfrm>
          <a:prstGeom prst="rect">
            <a:avLst/>
          </a:prstGeom>
          <a:noFill/>
        </p:spPr>
        <p:txBody>
          <a:bodyPr wrap="square" rtlCol="0">
            <a:spAutoFit/>
          </a:bodyPr>
          <a:lstStyle/>
          <a:p>
            <a:r>
              <a:rPr lang="en-GB" sz="2400" dirty="0">
                <a:solidFill>
                  <a:srgbClr val="21B4A9"/>
                </a:solidFill>
              </a:rPr>
              <a:t>Sección 2.2: </a:t>
            </a:r>
            <a:r>
              <a:rPr lang="es-ES" sz="2400" dirty="0">
                <a:solidFill>
                  <a:srgbClr val="21B4A9"/>
                </a:solidFill>
              </a:rPr>
              <a:t>Enseñanza y aprendizaje de las competencias de sostenibilidad</a:t>
            </a:r>
            <a:r>
              <a:rPr lang="en-GB" sz="2400" dirty="0">
                <a:solidFill>
                  <a:srgbClr val="21B4A9"/>
                </a:solidFill>
              </a:rPr>
              <a:t> </a:t>
            </a:r>
          </a:p>
        </p:txBody>
      </p:sp>
    </p:spTree>
    <p:extLst>
      <p:ext uri="{BB962C8B-B14F-4D97-AF65-F5344CB8AC3E}">
        <p14:creationId xmlns:p14="http://schemas.microsoft.com/office/powerpoint/2010/main" val="2367895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TextBox 11">
            <a:extLst>
              <a:ext uri="{FF2B5EF4-FFF2-40B4-BE49-F238E27FC236}">
                <a16:creationId xmlns:a16="http://schemas.microsoft.com/office/drawing/2014/main" id="{C8000CCF-7151-5E4F-ACFD-85821A54F968}"/>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Unidad 2: Competencias de sostenibilidad</a:t>
            </a:r>
          </a:p>
        </p:txBody>
      </p:sp>
      <p:sp>
        <p:nvSpPr>
          <p:cNvPr id="11" name="CasellaDiTesto 10">
            <a:extLst>
              <a:ext uri="{FF2B5EF4-FFF2-40B4-BE49-F238E27FC236}">
                <a16:creationId xmlns:a16="http://schemas.microsoft.com/office/drawing/2014/main" id="{07EDEC17-80B4-3D47-AD35-4DD516B871A2}"/>
              </a:ext>
            </a:extLst>
          </p:cNvPr>
          <p:cNvSpPr txBox="1"/>
          <p:nvPr/>
        </p:nvSpPr>
        <p:spPr>
          <a:xfrm>
            <a:off x="5402941" y="6453352"/>
            <a:ext cx="1231427" cy="246221"/>
          </a:xfrm>
          <a:prstGeom prst="rect">
            <a:avLst/>
          </a:prstGeom>
          <a:noFill/>
        </p:spPr>
        <p:txBody>
          <a:bodyPr wrap="none" rtlCol="0">
            <a:spAutoFit/>
          </a:bodyPr>
          <a:lstStyle/>
          <a:p>
            <a:r>
              <a:rPr lang="en-GB" sz="1000" dirty="0"/>
              <a:t>Source: GreenComp</a:t>
            </a:r>
          </a:p>
        </p:txBody>
      </p:sp>
      <p:sp>
        <p:nvSpPr>
          <p:cNvPr id="6" name="Rectángulo 7">
            <a:extLst>
              <a:ext uri="{FF2B5EF4-FFF2-40B4-BE49-F238E27FC236}">
                <a16:creationId xmlns:a16="http://schemas.microsoft.com/office/drawing/2014/main" id="{5542BDAC-D70D-C5EB-3F26-F9277DFF6C62}"/>
              </a:ext>
            </a:extLst>
          </p:cNvPr>
          <p:cNvSpPr/>
          <p:nvPr/>
        </p:nvSpPr>
        <p:spPr>
          <a:xfrm>
            <a:off x="762529" y="1871201"/>
            <a:ext cx="10648421" cy="2893100"/>
          </a:xfrm>
          <a:prstGeom prst="rect">
            <a:avLst/>
          </a:prstGeom>
        </p:spPr>
        <p:txBody>
          <a:bodyPr wrap="square">
            <a:spAutoFit/>
          </a:bodyPr>
          <a:lstStyle/>
          <a:p>
            <a:pPr lvl="0" algn="just"/>
            <a:r>
              <a:rPr lang="es-ES" dirty="0">
                <a:solidFill>
                  <a:prstClr val="black"/>
                </a:solidFill>
                <a:ea typeface="Arial MT"/>
                <a:cs typeface="Calibri" panose="020F0502020204030204" pitchFamily="34" charset="0"/>
              </a:rPr>
              <a:t>El objetivo último de la educación para la sostenibilidad es modificar a la persona y a la institución social a través de un enfoque holístico, por lo que se considera del mismo modo que el aprendizaje transformacional. Tanto la educación como la formación se incluyen en el aprendizaje. Es lo que definimos a continuación:</a:t>
            </a:r>
            <a:endParaRPr lang="it-IT" dirty="0">
              <a:solidFill>
                <a:prstClr val="black"/>
              </a:solidFill>
              <a:ea typeface="Arial MT"/>
              <a:cs typeface="Arial MT"/>
            </a:endParaRPr>
          </a:p>
          <a:p>
            <a:pPr lvl="0" algn="just"/>
            <a:r>
              <a:rPr lang="en-GB" dirty="0">
                <a:solidFill>
                  <a:prstClr val="black"/>
                </a:solidFill>
                <a:ea typeface="Arial MT"/>
                <a:cs typeface="Calibri" panose="020F0502020204030204" pitchFamily="34" charset="0"/>
              </a:rPr>
              <a:t> </a:t>
            </a:r>
            <a:endParaRPr lang="it-IT" dirty="0">
              <a:solidFill>
                <a:prstClr val="black"/>
              </a:solidFill>
              <a:ea typeface="Arial MT"/>
              <a:cs typeface="Arial MT"/>
            </a:endParaRPr>
          </a:p>
          <a:p>
            <a:pPr lvl="0" algn="just" fontAlgn="base"/>
            <a:r>
              <a:rPr lang="es-ES" sz="2200" i="1" dirty="0">
                <a:ea typeface="Times New Roman" panose="02020603050405020304" pitchFamily="18" charset="0"/>
                <a:cs typeface="Calibri" panose="020F0502020204030204" pitchFamily="34" charset="0"/>
              </a:rPr>
              <a:t>Aprender para la sostenibilidad medioambiental tiene como objetivo fomentar una </a:t>
            </a:r>
            <a:r>
              <a:rPr lang="es-ES" sz="2200" b="1" i="1" dirty="0">
                <a:solidFill>
                  <a:schemeClr val="accent1">
                    <a:lumMod val="50000"/>
                  </a:schemeClr>
                </a:solidFill>
                <a:ea typeface="Times New Roman" panose="02020603050405020304" pitchFamily="18" charset="0"/>
                <a:cs typeface="Calibri" panose="020F0502020204030204" pitchFamily="34" charset="0"/>
              </a:rPr>
              <a:t>mentalidad sostenible</a:t>
            </a:r>
            <a:r>
              <a:rPr lang="es-ES" sz="2200" i="1" dirty="0">
                <a:ea typeface="Times New Roman" panose="02020603050405020304" pitchFamily="18" charset="0"/>
                <a:cs typeface="Calibri" panose="020F0502020204030204" pitchFamily="34" charset="0"/>
              </a:rPr>
              <a:t> desde la infancia hasta la edad adulta, entendiendo que los seres humanos forman parte de la naturaleza y dependen de ella. Los alumnos adquieren conocimientos, aptitudes y actitudes que les ayudan a convertirse en </a:t>
            </a:r>
            <a:r>
              <a:rPr lang="es-ES" sz="2200" b="1" i="1" dirty="0">
                <a:solidFill>
                  <a:schemeClr val="accent1">
                    <a:lumMod val="50000"/>
                  </a:schemeClr>
                </a:solidFill>
                <a:ea typeface="Times New Roman" panose="02020603050405020304" pitchFamily="18" charset="0"/>
                <a:cs typeface="Calibri" panose="020F0502020204030204" pitchFamily="34" charset="0"/>
              </a:rPr>
              <a:t>agentes del cambio </a:t>
            </a:r>
            <a:r>
              <a:rPr lang="es-ES" sz="2200" i="1" dirty="0">
                <a:ea typeface="Times New Roman" panose="02020603050405020304" pitchFamily="18" charset="0"/>
                <a:cs typeface="Calibri" panose="020F0502020204030204" pitchFamily="34" charset="0"/>
              </a:rPr>
              <a:t>y a contribuir individual y colectivamente a forjar un futuro dentro de los límites del planeta.</a:t>
            </a:r>
          </a:p>
        </p:txBody>
      </p:sp>
      <p:sp>
        <p:nvSpPr>
          <p:cNvPr id="7" name="CuadroTexto 6">
            <a:extLst>
              <a:ext uri="{FF2B5EF4-FFF2-40B4-BE49-F238E27FC236}">
                <a16:creationId xmlns:a16="http://schemas.microsoft.com/office/drawing/2014/main" id="{618107C6-F71B-F849-B2D5-0DD0FE2EE875}"/>
              </a:ext>
            </a:extLst>
          </p:cNvPr>
          <p:cNvSpPr txBox="1"/>
          <p:nvPr/>
        </p:nvSpPr>
        <p:spPr>
          <a:xfrm>
            <a:off x="762530" y="1246054"/>
            <a:ext cx="9539151" cy="461665"/>
          </a:xfrm>
          <a:prstGeom prst="rect">
            <a:avLst/>
          </a:prstGeom>
          <a:noFill/>
        </p:spPr>
        <p:txBody>
          <a:bodyPr wrap="square" rtlCol="0">
            <a:spAutoFit/>
          </a:bodyPr>
          <a:lstStyle/>
          <a:p>
            <a:r>
              <a:rPr lang="en-GB" sz="2400" dirty="0">
                <a:solidFill>
                  <a:srgbClr val="21B4A9"/>
                </a:solidFill>
              </a:rPr>
              <a:t>Sección 2.2: </a:t>
            </a:r>
            <a:r>
              <a:rPr lang="es-ES" sz="2400" dirty="0">
                <a:solidFill>
                  <a:srgbClr val="21B4A9"/>
                </a:solidFill>
              </a:rPr>
              <a:t>Enseñanza y aprendizaje de las competencias de sostenibilidad</a:t>
            </a:r>
            <a:r>
              <a:rPr lang="en-GB" sz="2400" dirty="0">
                <a:solidFill>
                  <a:srgbClr val="21B4A9"/>
                </a:solidFill>
              </a:rPr>
              <a:t> </a:t>
            </a:r>
          </a:p>
        </p:txBody>
      </p:sp>
    </p:spTree>
    <p:extLst>
      <p:ext uri="{BB962C8B-B14F-4D97-AF65-F5344CB8AC3E}">
        <p14:creationId xmlns:p14="http://schemas.microsoft.com/office/powerpoint/2010/main" val="287033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57">
            <a:extLst>
              <a:ext uri="{FF2B5EF4-FFF2-40B4-BE49-F238E27FC236}">
                <a16:creationId xmlns:a16="http://schemas.microsoft.com/office/drawing/2014/main" id="{937ADA07-67DE-E5D0-B252-9995FF3ABB92}"/>
              </a:ext>
            </a:extLst>
          </p:cNvPr>
          <p:cNvSpPr txBox="1"/>
          <p:nvPr/>
        </p:nvSpPr>
        <p:spPr>
          <a:xfrm>
            <a:off x="912846" y="1602135"/>
            <a:ext cx="9833452" cy="338554"/>
          </a:xfrm>
          <a:prstGeom prst="rect">
            <a:avLst/>
          </a:prstGeom>
          <a:noFill/>
        </p:spPr>
        <p:txBody>
          <a:bodyPr wrap="square" rtlCol="0">
            <a:spAutoFit/>
          </a:bodyPr>
          <a:lstStyle/>
          <a:p>
            <a:pPr>
              <a:defRPr/>
            </a:pPr>
            <a:r>
              <a:rPr lang="es-ES" sz="1600" dirty="0">
                <a:effectLst/>
                <a:ea typeface="Times New Roman" panose="02020603050405020304" pitchFamily="18" charset="0"/>
                <a:cs typeface="Calibri" panose="020F0502020204030204" pitchFamily="34" charset="0"/>
              </a:rPr>
              <a:t>GreenComp especifica un conjunto de competencias sostenibles para alimentar los programas educativos.</a:t>
            </a:r>
          </a:p>
        </p:txBody>
      </p:sp>
      <p:sp>
        <p:nvSpPr>
          <p:cNvPr id="3" name="Rectangle 58">
            <a:extLst>
              <a:ext uri="{FF2B5EF4-FFF2-40B4-BE49-F238E27FC236}">
                <a16:creationId xmlns:a16="http://schemas.microsoft.com/office/drawing/2014/main" id="{6B319258-F16B-2EB0-0E29-9B57F9FAD53D}"/>
              </a:ext>
            </a:extLst>
          </p:cNvPr>
          <p:cNvSpPr/>
          <p:nvPr/>
        </p:nvSpPr>
        <p:spPr>
          <a:xfrm>
            <a:off x="912846" y="1243422"/>
            <a:ext cx="1454565" cy="400110"/>
          </a:xfrm>
          <a:prstGeom prst="rect">
            <a:avLst/>
          </a:prstGeom>
        </p:spPr>
        <p:txBody>
          <a:bodyPr wrap="none">
            <a:spAutoFit/>
          </a:bodyPr>
          <a:lstStyle/>
          <a:p>
            <a:pPr algn="ctr"/>
            <a:r>
              <a:rPr lang="es-ES" sz="2000" b="1">
                <a:solidFill>
                  <a:srgbClr val="FAB632"/>
                </a:solidFill>
                <a:ea typeface="Roboto" charset="0"/>
                <a:cs typeface="Poppins" pitchFamily="2" charset="77"/>
              </a:rPr>
              <a:t>GreenComp</a:t>
            </a:r>
          </a:p>
        </p:txBody>
      </p:sp>
      <p:sp>
        <p:nvSpPr>
          <p:cNvPr id="4" name="Rectangle 28">
            <a:extLst>
              <a:ext uri="{FF2B5EF4-FFF2-40B4-BE49-F238E27FC236}">
                <a16:creationId xmlns:a16="http://schemas.microsoft.com/office/drawing/2014/main" id="{95B9E180-2BEC-1766-D9F4-930972205FFC}"/>
              </a:ext>
            </a:extLst>
          </p:cNvPr>
          <p:cNvSpPr>
            <a:spLocks/>
          </p:cNvSpPr>
          <p:nvPr/>
        </p:nvSpPr>
        <p:spPr bwMode="auto">
          <a:xfrm>
            <a:off x="550864" y="563441"/>
            <a:ext cx="8245474"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square" lIns="0" tIns="0" rIns="0" bIns="0" anchor="ctr">
            <a:spAutoFit/>
          </a:bodyPr>
          <a:lstStyle/>
          <a:p>
            <a:r>
              <a:rPr lang="es-ES" sz="3600" b="1" dirty="0">
                <a:solidFill>
                  <a:srgbClr val="EA4E46"/>
                </a:solidFill>
                <a:ea typeface="Roboto" charset="0"/>
                <a:cs typeface="Poppins" pitchFamily="2" charset="77"/>
                <a:sym typeface="Bebas Neue" charset="0"/>
              </a:rPr>
              <a:t>Resumen</a:t>
            </a:r>
          </a:p>
        </p:txBody>
      </p:sp>
      <p:sp>
        <p:nvSpPr>
          <p:cNvPr id="7" name="CuadroTexto 6">
            <a:extLst>
              <a:ext uri="{FF2B5EF4-FFF2-40B4-BE49-F238E27FC236}">
                <a16:creationId xmlns:a16="http://schemas.microsoft.com/office/drawing/2014/main" id="{3D1A44CC-5B66-0C31-488E-20E25E214311}"/>
              </a:ext>
            </a:extLst>
          </p:cNvPr>
          <p:cNvSpPr txBox="1"/>
          <p:nvPr/>
        </p:nvSpPr>
        <p:spPr>
          <a:xfrm>
            <a:off x="750409" y="1117439"/>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8" name="TextBox 57">
            <a:extLst>
              <a:ext uri="{FF2B5EF4-FFF2-40B4-BE49-F238E27FC236}">
                <a16:creationId xmlns:a16="http://schemas.microsoft.com/office/drawing/2014/main" id="{BAAEBED9-E80A-3482-6CBD-7DD6EAF70752}"/>
              </a:ext>
            </a:extLst>
          </p:cNvPr>
          <p:cNvSpPr txBox="1"/>
          <p:nvPr/>
        </p:nvSpPr>
        <p:spPr>
          <a:xfrm>
            <a:off x="3194791" y="2618722"/>
            <a:ext cx="8081498" cy="656590"/>
          </a:xfrm>
          <a:prstGeom prst="rect">
            <a:avLst/>
          </a:prstGeom>
          <a:noFill/>
        </p:spPr>
        <p:txBody>
          <a:bodyPr wrap="square" rtlCol="0">
            <a:spAutoFit/>
          </a:bodyPr>
          <a:lstStyle/>
          <a:p>
            <a:pPr>
              <a:lnSpc>
                <a:spcPts val="2220"/>
              </a:lnSpc>
            </a:pPr>
            <a:r>
              <a:rPr lang="es-ES" altLang="es-ES" sz="1600" dirty="0">
                <a:cs typeface="Calibri" panose="020F0502020204030204" pitchFamily="34" charset="0"/>
              </a:rPr>
              <a:t>Integrar la sostenibilidad en nuestras instituciones educativas y de formación para salvaguardar el medio ambiente y la salud pública.</a:t>
            </a:r>
            <a:endParaRPr lang="es-ES" sz="1600" dirty="0">
              <a:ea typeface="Lato Light" charset="0"/>
              <a:cs typeface="Poppins" pitchFamily="2" charset="77"/>
            </a:endParaRPr>
          </a:p>
        </p:txBody>
      </p:sp>
      <p:sp>
        <p:nvSpPr>
          <p:cNvPr id="9" name="Rectangle 58">
            <a:extLst>
              <a:ext uri="{FF2B5EF4-FFF2-40B4-BE49-F238E27FC236}">
                <a16:creationId xmlns:a16="http://schemas.microsoft.com/office/drawing/2014/main" id="{0C877272-F220-4842-4D58-DD7C1CFC4750}"/>
              </a:ext>
            </a:extLst>
          </p:cNvPr>
          <p:cNvSpPr/>
          <p:nvPr/>
        </p:nvSpPr>
        <p:spPr>
          <a:xfrm>
            <a:off x="3159773" y="2302502"/>
            <a:ext cx="2527680" cy="400110"/>
          </a:xfrm>
          <a:prstGeom prst="rect">
            <a:avLst/>
          </a:prstGeom>
        </p:spPr>
        <p:txBody>
          <a:bodyPr wrap="square">
            <a:spAutoFit/>
          </a:bodyPr>
          <a:lstStyle/>
          <a:p>
            <a:pPr algn="ctr"/>
            <a:r>
              <a:rPr lang="es-ES" sz="2000" b="1">
                <a:solidFill>
                  <a:srgbClr val="FAB632"/>
                </a:solidFill>
                <a:ea typeface="Roboto" charset="0"/>
                <a:cs typeface="Poppins" pitchFamily="2" charset="77"/>
              </a:rPr>
              <a:t>GreenComp Objetivos</a:t>
            </a:r>
          </a:p>
        </p:txBody>
      </p:sp>
      <p:sp>
        <p:nvSpPr>
          <p:cNvPr id="10" name="CuadroTexto 9">
            <a:extLst>
              <a:ext uri="{FF2B5EF4-FFF2-40B4-BE49-F238E27FC236}">
                <a16:creationId xmlns:a16="http://schemas.microsoft.com/office/drawing/2014/main" id="{4247263D-2F68-6194-71DF-873CAFA5448C}"/>
              </a:ext>
            </a:extLst>
          </p:cNvPr>
          <p:cNvSpPr txBox="1"/>
          <p:nvPr/>
        </p:nvSpPr>
        <p:spPr>
          <a:xfrm>
            <a:off x="2994998" y="2158587"/>
            <a:ext cx="329551" cy="1015663"/>
          </a:xfrm>
          <a:prstGeom prst="rect">
            <a:avLst/>
          </a:prstGeom>
          <a:noFill/>
        </p:spPr>
        <p:txBody>
          <a:bodyPr wrap="square" rtlCol="0">
            <a:spAutoFit/>
          </a:bodyPr>
          <a:lstStyle/>
          <a:p>
            <a:r>
              <a:rPr lang="es-ES" sz="2000">
                <a:solidFill>
                  <a:srgbClr val="EA4E46"/>
                </a:solidFill>
              </a:rPr>
              <a:t>+</a:t>
            </a:r>
            <a:r>
              <a:rPr lang="es-ES" sz="2000">
                <a:solidFill>
                  <a:srgbClr val="FAB632"/>
                </a:solidFill>
              </a:rPr>
              <a:t>+</a:t>
            </a:r>
            <a:r>
              <a:rPr lang="es-ES" sz="2000">
                <a:solidFill>
                  <a:srgbClr val="21B4A9"/>
                </a:solidFill>
              </a:rPr>
              <a:t>+</a:t>
            </a:r>
          </a:p>
        </p:txBody>
      </p:sp>
      <p:sp>
        <p:nvSpPr>
          <p:cNvPr id="17" name="TextBox 57">
            <a:extLst>
              <a:ext uri="{FF2B5EF4-FFF2-40B4-BE49-F238E27FC236}">
                <a16:creationId xmlns:a16="http://schemas.microsoft.com/office/drawing/2014/main" id="{3613FFA6-CD4C-3149-E2EC-25BA75B76A3E}"/>
              </a:ext>
            </a:extLst>
          </p:cNvPr>
          <p:cNvSpPr txBox="1"/>
          <p:nvPr/>
        </p:nvSpPr>
        <p:spPr>
          <a:xfrm>
            <a:off x="5241833" y="3754226"/>
            <a:ext cx="6217818" cy="584775"/>
          </a:xfrm>
          <a:prstGeom prst="rect">
            <a:avLst/>
          </a:prstGeom>
          <a:noFill/>
        </p:spPr>
        <p:txBody>
          <a:bodyPr wrap="square" rtlCol="0">
            <a:spAutoFit/>
          </a:bodyPr>
          <a:lstStyle/>
          <a:p>
            <a:pPr fontAlgn="base"/>
            <a:r>
              <a:rPr lang="es-ES" sz="1600">
                <a:effectLst/>
                <a:ea typeface="Times New Roman" panose="02020603050405020304" pitchFamily="18" charset="0"/>
                <a:cs typeface="Calibri" panose="020F0502020204030204" pitchFamily="34" charset="0"/>
              </a:rPr>
              <a:t>Una competencia de sostenibilidad capacita a los alumnos para encarnar los valores de la sostenibilidad.</a:t>
            </a:r>
          </a:p>
        </p:txBody>
      </p:sp>
      <p:sp>
        <p:nvSpPr>
          <p:cNvPr id="18" name="Rectangle 58">
            <a:extLst>
              <a:ext uri="{FF2B5EF4-FFF2-40B4-BE49-F238E27FC236}">
                <a16:creationId xmlns:a16="http://schemas.microsoft.com/office/drawing/2014/main" id="{7FD63D42-58E3-1CA9-9C37-E9B4648A7975}"/>
              </a:ext>
            </a:extLst>
          </p:cNvPr>
          <p:cNvSpPr/>
          <p:nvPr/>
        </p:nvSpPr>
        <p:spPr>
          <a:xfrm>
            <a:off x="5241833" y="3396077"/>
            <a:ext cx="3551293" cy="400110"/>
          </a:xfrm>
          <a:prstGeom prst="rect">
            <a:avLst/>
          </a:prstGeom>
        </p:spPr>
        <p:txBody>
          <a:bodyPr wrap="none">
            <a:spAutoFit/>
          </a:bodyPr>
          <a:lstStyle/>
          <a:p>
            <a:pPr algn="ctr"/>
            <a:r>
              <a:rPr lang="es-ES" sz="2000" b="1">
                <a:solidFill>
                  <a:srgbClr val="FAB632"/>
                </a:solidFill>
                <a:ea typeface="Roboto" charset="0"/>
                <a:cs typeface="Poppins" pitchFamily="2" charset="77"/>
              </a:rPr>
              <a:t>Competencias de sostenibilidad</a:t>
            </a:r>
          </a:p>
        </p:txBody>
      </p:sp>
      <p:sp>
        <p:nvSpPr>
          <p:cNvPr id="19" name="CuadroTexto 18">
            <a:extLst>
              <a:ext uri="{FF2B5EF4-FFF2-40B4-BE49-F238E27FC236}">
                <a16:creationId xmlns:a16="http://schemas.microsoft.com/office/drawing/2014/main" id="{F83558B3-24CD-4182-C0A9-97857EB83CDA}"/>
              </a:ext>
            </a:extLst>
          </p:cNvPr>
          <p:cNvSpPr txBox="1"/>
          <p:nvPr/>
        </p:nvSpPr>
        <p:spPr>
          <a:xfrm>
            <a:off x="5079395" y="3266084"/>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20" name="TextBox 57">
            <a:extLst>
              <a:ext uri="{FF2B5EF4-FFF2-40B4-BE49-F238E27FC236}">
                <a16:creationId xmlns:a16="http://schemas.microsoft.com/office/drawing/2014/main" id="{336C45C5-EE40-869E-61C4-E725A323544C}"/>
              </a:ext>
            </a:extLst>
          </p:cNvPr>
          <p:cNvSpPr txBox="1"/>
          <p:nvPr/>
        </p:nvSpPr>
        <p:spPr>
          <a:xfrm>
            <a:off x="7397978" y="4843649"/>
            <a:ext cx="4061673" cy="1323439"/>
          </a:xfrm>
          <a:prstGeom prst="rect">
            <a:avLst/>
          </a:prstGeom>
          <a:noFill/>
        </p:spPr>
        <p:txBody>
          <a:bodyPr wrap="square" rtlCol="0">
            <a:spAutoFit/>
          </a:bodyPr>
          <a:lstStyle/>
          <a:p>
            <a:r>
              <a:rPr lang="es-ES" sz="1600" dirty="0">
                <a:effectLst/>
                <a:ea typeface="Arial MT"/>
                <a:cs typeface="Calibri" panose="020F0502020204030204" pitchFamily="34" charset="0"/>
              </a:rPr>
              <a:t>El aprendizaje para la sostenibilidad medioambiental pretende fomentar una mentalidad de sostenibilidad que comprenda que el ser humano forma parte de la naturaleza y depende de ella.</a:t>
            </a:r>
            <a:endParaRPr lang="es-ES" sz="1600" dirty="0">
              <a:ea typeface="Lato Light" charset="0"/>
              <a:cs typeface="Poppins" pitchFamily="2" charset="77"/>
            </a:endParaRPr>
          </a:p>
        </p:txBody>
      </p:sp>
      <p:sp>
        <p:nvSpPr>
          <p:cNvPr id="21" name="Rectangle 58">
            <a:extLst>
              <a:ext uri="{FF2B5EF4-FFF2-40B4-BE49-F238E27FC236}">
                <a16:creationId xmlns:a16="http://schemas.microsoft.com/office/drawing/2014/main" id="{5A5FAAA9-7316-ABD8-30B5-73E3456F8876}"/>
              </a:ext>
            </a:extLst>
          </p:cNvPr>
          <p:cNvSpPr/>
          <p:nvPr/>
        </p:nvSpPr>
        <p:spPr>
          <a:xfrm>
            <a:off x="7397978" y="4227386"/>
            <a:ext cx="3551293" cy="707886"/>
          </a:xfrm>
          <a:prstGeom prst="rect">
            <a:avLst/>
          </a:prstGeom>
        </p:spPr>
        <p:txBody>
          <a:bodyPr wrap="none">
            <a:spAutoFit/>
          </a:bodyPr>
          <a:lstStyle/>
          <a:p>
            <a:r>
              <a:rPr lang="es-ES" sz="2000" b="1">
                <a:solidFill>
                  <a:srgbClr val="FAB632"/>
                </a:solidFill>
                <a:ea typeface="Roboto" charset="0"/>
                <a:cs typeface="Poppins" pitchFamily="2" charset="77"/>
              </a:rPr>
              <a:t>Aprendizaje y enseñanza </a:t>
            </a:r>
          </a:p>
          <a:p>
            <a:r>
              <a:rPr lang="es-ES" sz="2000" b="1">
                <a:solidFill>
                  <a:srgbClr val="FAB632"/>
                </a:solidFill>
                <a:ea typeface="Roboto" charset="0"/>
                <a:cs typeface="Poppins" pitchFamily="2" charset="77"/>
              </a:rPr>
              <a:t>Competencias de sostenibilidad</a:t>
            </a:r>
          </a:p>
        </p:txBody>
      </p:sp>
      <p:sp>
        <p:nvSpPr>
          <p:cNvPr id="22" name="CuadroTexto 21">
            <a:extLst>
              <a:ext uri="{FF2B5EF4-FFF2-40B4-BE49-F238E27FC236}">
                <a16:creationId xmlns:a16="http://schemas.microsoft.com/office/drawing/2014/main" id="{71BFE534-9019-E1B9-2D08-AF217A517A4A}"/>
              </a:ext>
            </a:extLst>
          </p:cNvPr>
          <p:cNvSpPr txBox="1"/>
          <p:nvPr/>
        </p:nvSpPr>
        <p:spPr>
          <a:xfrm>
            <a:off x="7235540" y="4269563"/>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Tree>
    <p:extLst>
      <p:ext uri="{BB962C8B-B14F-4D97-AF65-F5344CB8AC3E}">
        <p14:creationId xmlns:p14="http://schemas.microsoft.com/office/powerpoint/2010/main" val="1117483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28">
            <a:extLst>
              <a:ext uri="{FF2B5EF4-FFF2-40B4-BE49-F238E27FC236}">
                <a16:creationId xmlns:a16="http://schemas.microsoft.com/office/drawing/2014/main" id="{A58BF713-33BB-FB57-9A14-44C3A15664BA}"/>
              </a:ext>
            </a:extLst>
          </p:cNvPr>
          <p:cNvSpPr>
            <a:spLocks/>
          </p:cNvSpPr>
          <p:nvPr/>
        </p:nvSpPr>
        <p:spPr bwMode="auto">
          <a:xfrm>
            <a:off x="550864" y="267874"/>
            <a:ext cx="8245474"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square" lIns="0" tIns="0" rIns="0" bIns="0" anchor="ctr">
            <a:spAutoFit/>
          </a:bodyPr>
          <a:lstStyle/>
          <a:p>
            <a:r>
              <a:rPr lang="es-ES" sz="3600" b="1" dirty="0">
                <a:solidFill>
                  <a:srgbClr val="21B4A9"/>
                </a:solidFill>
              </a:rPr>
              <a:t>Test de autoevaluación:</a:t>
            </a:r>
          </a:p>
        </p:txBody>
      </p:sp>
      <p:grpSp>
        <p:nvGrpSpPr>
          <p:cNvPr id="2" name="Gruppo 1"/>
          <p:cNvGrpSpPr/>
          <p:nvPr/>
        </p:nvGrpSpPr>
        <p:grpSpPr>
          <a:xfrm>
            <a:off x="1432736" y="821872"/>
            <a:ext cx="9326528" cy="5862645"/>
            <a:chOff x="1298411" y="821872"/>
            <a:chExt cx="9326528" cy="5862645"/>
          </a:xfrm>
        </p:grpSpPr>
        <p:sp>
          <p:nvSpPr>
            <p:cNvPr id="11" name="Rectángulo 10">
              <a:extLst>
                <a:ext uri="{FF2B5EF4-FFF2-40B4-BE49-F238E27FC236}">
                  <a16:creationId xmlns:a16="http://schemas.microsoft.com/office/drawing/2014/main" id="{48BD6354-DAE3-FDD2-9126-269674E76A8A}"/>
                </a:ext>
              </a:extLst>
            </p:cNvPr>
            <p:cNvSpPr/>
            <p:nvPr/>
          </p:nvSpPr>
          <p:spPr>
            <a:xfrm>
              <a:off x="1298411" y="821872"/>
              <a:ext cx="4518286" cy="1837678"/>
            </a:xfrm>
            <a:prstGeom prst="rect">
              <a:avLst/>
            </a:prstGeom>
            <a:no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Rectángulo redondeado 2">
              <a:extLst>
                <a:ext uri="{FF2B5EF4-FFF2-40B4-BE49-F238E27FC236}">
                  <a16:creationId xmlns:a16="http://schemas.microsoft.com/office/drawing/2014/main" id="{FD367A6C-EBA9-79A8-7837-B419AB6D5FF0}"/>
                </a:ext>
              </a:extLst>
            </p:cNvPr>
            <p:cNvSpPr/>
            <p:nvPr/>
          </p:nvSpPr>
          <p:spPr>
            <a:xfrm>
              <a:off x="1298411" y="821872"/>
              <a:ext cx="4518286" cy="422030"/>
            </a:xfrm>
            <a:prstGeom prst="roundRect">
              <a:avLst/>
            </a:prstGeom>
            <a:solidFill>
              <a:srgbClr val="21B4A9"/>
            </a:solid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El GreenComp fue requerido por el Green Deal</a:t>
              </a:r>
              <a:endParaRPr lang="en-GB" dirty="0"/>
            </a:p>
          </p:txBody>
        </p:sp>
        <p:sp>
          <p:nvSpPr>
            <p:cNvPr id="8" name="TextBox 59">
              <a:extLst>
                <a:ext uri="{FF2B5EF4-FFF2-40B4-BE49-F238E27FC236}">
                  <a16:creationId xmlns:a16="http://schemas.microsoft.com/office/drawing/2014/main" id="{36E3134E-5D90-7486-82EB-DDE31CCFC4A8}"/>
                </a:ext>
              </a:extLst>
            </p:cNvPr>
            <p:cNvSpPr txBox="1"/>
            <p:nvPr/>
          </p:nvSpPr>
          <p:spPr>
            <a:xfrm>
              <a:off x="1588367" y="1203953"/>
              <a:ext cx="2815751" cy="954364"/>
            </a:xfrm>
            <a:prstGeom prst="rect">
              <a:avLst/>
            </a:prstGeom>
            <a:noFill/>
          </p:spPr>
          <p:txBody>
            <a:bodyPr wrap="square" rtlCol="0">
              <a:spAutoFit/>
            </a:bodyPr>
            <a:lstStyle/>
            <a:p>
              <a:pPr marL="342900" indent="-342900">
                <a:lnSpc>
                  <a:spcPts val="3600"/>
                </a:lnSpc>
                <a:buAutoNum type="alphaLcPeriod"/>
              </a:pPr>
              <a:r>
                <a:rPr lang="es-ES" sz="1600" dirty="0">
                  <a:ea typeface="Lato Light" panose="020F0502020204030203" pitchFamily="34" charset="0"/>
                  <a:cs typeface="Abhaya Libre" panose="02000603000000000000" pitchFamily="2" charset="77"/>
                </a:rPr>
                <a:t>Verdadero</a:t>
              </a:r>
            </a:p>
            <a:p>
              <a:pPr marL="342900" indent="-342900">
                <a:lnSpc>
                  <a:spcPts val="3600"/>
                </a:lnSpc>
                <a:buAutoNum type="alphaLcPeriod"/>
              </a:pPr>
              <a:r>
                <a:rPr lang="es-ES" sz="1600" dirty="0">
                  <a:ea typeface="Lato Light" panose="020F0502020204030203" pitchFamily="34" charset="0"/>
                  <a:cs typeface="Abhaya Libre" panose="02000603000000000000" pitchFamily="2" charset="77"/>
                </a:rPr>
                <a:t>Falso</a:t>
              </a:r>
            </a:p>
          </p:txBody>
        </p:sp>
        <p:sp>
          <p:nvSpPr>
            <p:cNvPr id="12" name="Rectángulo 11">
              <a:extLst>
                <a:ext uri="{FF2B5EF4-FFF2-40B4-BE49-F238E27FC236}">
                  <a16:creationId xmlns:a16="http://schemas.microsoft.com/office/drawing/2014/main" id="{4E9A5348-FCF9-A995-E603-4FC64C50A981}"/>
                </a:ext>
              </a:extLst>
            </p:cNvPr>
            <p:cNvSpPr/>
            <p:nvPr/>
          </p:nvSpPr>
          <p:spPr>
            <a:xfrm>
              <a:off x="6106653" y="821872"/>
              <a:ext cx="4518286" cy="1837678"/>
            </a:xfrm>
            <a:prstGeom prst="rect">
              <a:avLst/>
            </a:prstGeom>
            <a:no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redondeado 2">
              <a:extLst>
                <a:ext uri="{FF2B5EF4-FFF2-40B4-BE49-F238E27FC236}">
                  <a16:creationId xmlns:a16="http://schemas.microsoft.com/office/drawing/2014/main" id="{1A53E313-0DC3-5B6E-338C-9BF294AE31D4}"/>
                </a:ext>
              </a:extLst>
            </p:cNvPr>
            <p:cNvSpPr/>
            <p:nvPr/>
          </p:nvSpPr>
          <p:spPr>
            <a:xfrm>
              <a:off x="6106653" y="821872"/>
              <a:ext cx="4518286" cy="553998"/>
            </a:xfrm>
            <a:prstGeom prst="roundRect">
              <a:avLst/>
            </a:prstGeom>
            <a:solidFill>
              <a:srgbClr val="FAB632"/>
            </a:solid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El aprendizaje de las competencias de sostenibilidad está relacionado con:</a:t>
              </a:r>
              <a:endParaRPr lang="en-GB" dirty="0"/>
            </a:p>
          </p:txBody>
        </p:sp>
        <p:sp>
          <p:nvSpPr>
            <p:cNvPr id="15" name="TextBox 59">
              <a:extLst>
                <a:ext uri="{FF2B5EF4-FFF2-40B4-BE49-F238E27FC236}">
                  <a16:creationId xmlns:a16="http://schemas.microsoft.com/office/drawing/2014/main" id="{9F684A7D-2502-889D-AD01-A82D5FD65C00}"/>
                </a:ext>
              </a:extLst>
            </p:cNvPr>
            <p:cNvSpPr txBox="1"/>
            <p:nvPr/>
          </p:nvSpPr>
          <p:spPr>
            <a:xfrm>
              <a:off x="6396609" y="1203953"/>
              <a:ext cx="3890315" cy="1416093"/>
            </a:xfrm>
            <a:prstGeom prst="rect">
              <a:avLst/>
            </a:prstGeom>
            <a:noFill/>
          </p:spPr>
          <p:txBody>
            <a:bodyPr wrap="square" rtlCol="0">
              <a:spAutoFit/>
            </a:bodyPr>
            <a:lstStyle/>
            <a:p>
              <a:pPr marL="342900" indent="-342900">
                <a:lnSpc>
                  <a:spcPts val="3600"/>
                </a:lnSpc>
                <a:buFont typeface="+mj-lt"/>
                <a:buAutoNum type="alphaLcPeriod"/>
              </a:pPr>
              <a:r>
                <a:rPr lang="es-ES" sz="1600" dirty="0">
                  <a:ea typeface="Lato Light" panose="020F0502020204030203" pitchFamily="34" charset="0"/>
                  <a:cs typeface="Abhaya Libre" panose="02000603000000000000" pitchFamily="2" charset="77"/>
                </a:rPr>
                <a:t>El aprendizaje transformacional</a:t>
              </a:r>
            </a:p>
            <a:p>
              <a:pPr marL="342900" indent="-342900">
                <a:lnSpc>
                  <a:spcPts val="3600"/>
                </a:lnSpc>
                <a:buFont typeface="+mj-lt"/>
                <a:buAutoNum type="alphaLcPeriod"/>
              </a:pPr>
              <a:r>
                <a:rPr lang="es-ES" sz="1600" dirty="0">
                  <a:ea typeface="Lato Light" panose="020F0502020204030203" pitchFamily="34" charset="0"/>
                  <a:cs typeface="Abhaya Libre" panose="02000603000000000000" pitchFamily="2" charset="77"/>
                </a:rPr>
                <a:t>Aprendizaje de co-creación</a:t>
              </a:r>
            </a:p>
            <a:p>
              <a:pPr marL="342900" indent="-342900">
                <a:lnSpc>
                  <a:spcPts val="3600"/>
                </a:lnSpc>
                <a:buFont typeface="+mj-lt"/>
                <a:buAutoNum type="alphaLcPeriod"/>
              </a:pPr>
              <a:r>
                <a:rPr lang="es-ES" sz="1600" dirty="0">
                  <a:ea typeface="Lato Light" panose="020F0502020204030203" pitchFamily="34" charset="0"/>
                  <a:cs typeface="Abhaya Libre" panose="02000603000000000000" pitchFamily="2" charset="77"/>
                </a:rPr>
                <a:t>Aprendizaje dual</a:t>
              </a:r>
            </a:p>
          </p:txBody>
        </p:sp>
        <p:sp>
          <p:nvSpPr>
            <p:cNvPr id="17" name="Rectángulo 16">
              <a:extLst>
                <a:ext uri="{FF2B5EF4-FFF2-40B4-BE49-F238E27FC236}">
                  <a16:creationId xmlns:a16="http://schemas.microsoft.com/office/drawing/2014/main" id="{CBA2D687-85CD-D36B-FF71-A9FBE53280CA}"/>
                </a:ext>
              </a:extLst>
            </p:cNvPr>
            <p:cNvSpPr/>
            <p:nvPr/>
          </p:nvSpPr>
          <p:spPr>
            <a:xfrm>
              <a:off x="1298411" y="2899425"/>
              <a:ext cx="4518286" cy="1837678"/>
            </a:xfrm>
            <a:prstGeom prst="rect">
              <a:avLst/>
            </a:prstGeom>
            <a:no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redondeado 2">
              <a:extLst>
                <a:ext uri="{FF2B5EF4-FFF2-40B4-BE49-F238E27FC236}">
                  <a16:creationId xmlns:a16="http://schemas.microsoft.com/office/drawing/2014/main" id="{9B376885-B5A0-0D84-31FF-068CA7DB7104}"/>
                </a:ext>
              </a:extLst>
            </p:cNvPr>
            <p:cNvSpPr/>
            <p:nvPr/>
          </p:nvSpPr>
          <p:spPr>
            <a:xfrm>
              <a:off x="1298411" y="2899425"/>
              <a:ext cx="4518286" cy="422030"/>
            </a:xfrm>
            <a:prstGeom prst="roundRect">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¿Cuántas competencias tiene el marco?</a:t>
              </a:r>
              <a:endParaRPr lang="en-GB" dirty="0"/>
            </a:p>
          </p:txBody>
        </p:sp>
        <p:sp>
          <p:nvSpPr>
            <p:cNvPr id="20" name="TextBox 59">
              <a:extLst>
                <a:ext uri="{FF2B5EF4-FFF2-40B4-BE49-F238E27FC236}">
                  <a16:creationId xmlns:a16="http://schemas.microsoft.com/office/drawing/2014/main" id="{4F0CB8F7-6904-7B27-42F0-BE74C5AF6A24}"/>
                </a:ext>
              </a:extLst>
            </p:cNvPr>
            <p:cNvSpPr txBox="1"/>
            <p:nvPr/>
          </p:nvSpPr>
          <p:spPr>
            <a:xfrm>
              <a:off x="1588368" y="3281506"/>
              <a:ext cx="1035444" cy="1416093"/>
            </a:xfrm>
            <a:prstGeom prst="rect">
              <a:avLst/>
            </a:prstGeom>
            <a:noFill/>
          </p:spPr>
          <p:txBody>
            <a:bodyPr wrap="square" rtlCol="0">
              <a:spAutoFit/>
            </a:bodyPr>
            <a:lstStyle/>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10</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11</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12</a:t>
              </a:r>
            </a:p>
          </p:txBody>
        </p:sp>
        <p:sp>
          <p:nvSpPr>
            <p:cNvPr id="22" name="Rectángulo 21">
              <a:extLst>
                <a:ext uri="{FF2B5EF4-FFF2-40B4-BE49-F238E27FC236}">
                  <a16:creationId xmlns:a16="http://schemas.microsoft.com/office/drawing/2014/main" id="{E3AFAB4E-158C-AA74-7C67-3431439FBF02}"/>
                </a:ext>
              </a:extLst>
            </p:cNvPr>
            <p:cNvSpPr/>
            <p:nvPr/>
          </p:nvSpPr>
          <p:spPr>
            <a:xfrm>
              <a:off x="6106653" y="2919221"/>
              <a:ext cx="4518286" cy="1837678"/>
            </a:xfrm>
            <a:prstGeom prst="rect">
              <a:avLst/>
            </a:prstGeom>
            <a:no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Rectángulo redondeado 2">
              <a:extLst>
                <a:ext uri="{FF2B5EF4-FFF2-40B4-BE49-F238E27FC236}">
                  <a16:creationId xmlns:a16="http://schemas.microsoft.com/office/drawing/2014/main" id="{7AA4056B-DE9C-25A0-B7EA-7CC004411C2D}"/>
                </a:ext>
              </a:extLst>
            </p:cNvPr>
            <p:cNvSpPr/>
            <p:nvPr/>
          </p:nvSpPr>
          <p:spPr>
            <a:xfrm>
              <a:off x="6106653" y="2919221"/>
              <a:ext cx="4518286" cy="422030"/>
            </a:xfrm>
            <a:prstGeom prst="roundRect">
              <a:avLst/>
            </a:prstGeom>
            <a:solidFill>
              <a:srgbClr val="21B4A9"/>
            </a:solid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¿Cuántas áreas tiene el marco?</a:t>
              </a:r>
              <a:endParaRPr lang="en-GB" dirty="0"/>
            </a:p>
          </p:txBody>
        </p:sp>
        <p:sp>
          <p:nvSpPr>
            <p:cNvPr id="25" name="TextBox 59">
              <a:extLst>
                <a:ext uri="{FF2B5EF4-FFF2-40B4-BE49-F238E27FC236}">
                  <a16:creationId xmlns:a16="http://schemas.microsoft.com/office/drawing/2014/main" id="{7CED6AEE-1E23-0C4B-58E9-5C8E82CB90C4}"/>
                </a:ext>
              </a:extLst>
            </p:cNvPr>
            <p:cNvSpPr txBox="1"/>
            <p:nvPr/>
          </p:nvSpPr>
          <p:spPr>
            <a:xfrm>
              <a:off x="6396610" y="3301302"/>
              <a:ext cx="1035444" cy="1416093"/>
            </a:xfrm>
            <a:prstGeom prst="rect">
              <a:avLst/>
            </a:prstGeom>
            <a:noFill/>
          </p:spPr>
          <p:txBody>
            <a:bodyPr wrap="square" rtlCol="0">
              <a:spAutoFit/>
            </a:bodyPr>
            <a:lstStyle/>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3</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4</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5</a:t>
              </a:r>
            </a:p>
          </p:txBody>
        </p:sp>
        <p:sp>
          <p:nvSpPr>
            <p:cNvPr id="32" name="Rectángulo 31">
              <a:extLst>
                <a:ext uri="{FF2B5EF4-FFF2-40B4-BE49-F238E27FC236}">
                  <a16:creationId xmlns:a16="http://schemas.microsoft.com/office/drawing/2014/main" id="{7FD24C3A-1E71-1242-AB69-73DE74EC3031}"/>
                </a:ext>
              </a:extLst>
            </p:cNvPr>
            <p:cNvSpPr/>
            <p:nvPr/>
          </p:nvSpPr>
          <p:spPr>
            <a:xfrm>
              <a:off x="3730048" y="4846839"/>
              <a:ext cx="4518286" cy="1837678"/>
            </a:xfrm>
            <a:prstGeom prst="rect">
              <a:avLst/>
            </a:prstGeom>
            <a:no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Rectángulo redondeado 2">
              <a:extLst>
                <a:ext uri="{FF2B5EF4-FFF2-40B4-BE49-F238E27FC236}">
                  <a16:creationId xmlns:a16="http://schemas.microsoft.com/office/drawing/2014/main" id="{F874651E-567B-3E48-135B-076292839DE2}"/>
                </a:ext>
              </a:extLst>
            </p:cNvPr>
            <p:cNvSpPr/>
            <p:nvPr/>
          </p:nvSpPr>
          <p:spPr>
            <a:xfrm>
              <a:off x="3736590" y="4847730"/>
              <a:ext cx="4518286" cy="523588"/>
            </a:xfrm>
            <a:prstGeom prst="roundRect">
              <a:avLst/>
            </a:prstGeom>
            <a:solidFill>
              <a:srgbClr val="FAB632"/>
            </a:solid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¿Qué ODS es crucial para el desarrollo sostenible?</a:t>
              </a:r>
              <a:endParaRPr lang="en-GB" dirty="0"/>
            </a:p>
          </p:txBody>
        </p:sp>
        <p:sp>
          <p:nvSpPr>
            <p:cNvPr id="35" name="TextBox 59">
              <a:extLst>
                <a:ext uri="{FF2B5EF4-FFF2-40B4-BE49-F238E27FC236}">
                  <a16:creationId xmlns:a16="http://schemas.microsoft.com/office/drawing/2014/main" id="{674A5952-A0EB-9863-C11F-8431C65043C7}"/>
                </a:ext>
              </a:extLst>
            </p:cNvPr>
            <p:cNvSpPr txBox="1"/>
            <p:nvPr/>
          </p:nvSpPr>
          <p:spPr>
            <a:xfrm>
              <a:off x="4020005" y="5228920"/>
              <a:ext cx="1035444" cy="1416093"/>
            </a:xfrm>
            <a:prstGeom prst="rect">
              <a:avLst/>
            </a:prstGeom>
            <a:noFill/>
          </p:spPr>
          <p:txBody>
            <a:bodyPr wrap="square" rtlCol="0">
              <a:spAutoFit/>
            </a:bodyPr>
            <a:lstStyle/>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SDG 3</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SDG 4</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SDG 5</a:t>
              </a:r>
            </a:p>
          </p:txBody>
        </p:sp>
      </p:grpSp>
    </p:spTree>
    <p:extLst>
      <p:ext uri="{BB962C8B-B14F-4D97-AF65-F5344CB8AC3E}">
        <p14:creationId xmlns:p14="http://schemas.microsoft.com/office/powerpoint/2010/main" val="3371436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5253372E-8299-CFC5-ECA7-F43CCA02F264}"/>
              </a:ext>
            </a:extLst>
          </p:cNvPr>
          <p:cNvSpPr txBox="1"/>
          <p:nvPr/>
        </p:nvSpPr>
        <p:spPr>
          <a:xfrm>
            <a:off x="4513866" y="3652157"/>
            <a:ext cx="1950869" cy="400110"/>
          </a:xfrm>
          <a:prstGeom prst="rect">
            <a:avLst/>
          </a:prstGeom>
          <a:noFill/>
        </p:spPr>
        <p:txBody>
          <a:bodyPr wrap="square">
            <a:spAutoFit/>
          </a:bodyPr>
          <a:lstStyle/>
          <a:p>
            <a:r>
              <a:rPr lang="es-ES" sz="2000" b="1" dirty="0">
                <a:solidFill>
                  <a:srgbClr val="EA4E46"/>
                </a:solidFill>
              </a:rPr>
              <a:t>moreproject.eu</a:t>
            </a:r>
          </a:p>
        </p:txBody>
      </p:sp>
      <p:pic>
        <p:nvPicPr>
          <p:cNvPr id="6" name="Imagen 5">
            <a:extLst>
              <a:ext uri="{FF2B5EF4-FFF2-40B4-BE49-F238E27FC236}">
                <a16:creationId xmlns:a16="http://schemas.microsoft.com/office/drawing/2014/main" id="{11ACDBC3-9678-20DC-880B-3CFA0228D875}"/>
              </a:ext>
            </a:extLst>
          </p:cNvPr>
          <p:cNvPicPr>
            <a:picLocks noChangeAspect="1"/>
          </p:cNvPicPr>
          <p:nvPr/>
        </p:nvPicPr>
        <p:blipFill rotWithShape="1">
          <a:blip r:embed="rId2">
            <a:extLst>
              <a:ext uri="{28A0092B-C50C-407E-A947-70E740481C1C}">
                <a14:useLocalDpi xmlns:a14="http://schemas.microsoft.com/office/drawing/2010/main" val="0"/>
              </a:ext>
            </a:extLst>
          </a:blip>
          <a:srcRect l="17326" t="38447" r="19050" b="33333"/>
          <a:stretch/>
        </p:blipFill>
        <p:spPr>
          <a:xfrm>
            <a:off x="9123889" y="327888"/>
            <a:ext cx="2766269" cy="1225704"/>
          </a:xfrm>
          <a:prstGeom prst="rect">
            <a:avLst/>
          </a:prstGeom>
        </p:spPr>
      </p:pic>
      <p:sp>
        <p:nvSpPr>
          <p:cNvPr id="4" name="CuadroTexto 4">
            <a:extLst>
              <a:ext uri="{FF2B5EF4-FFF2-40B4-BE49-F238E27FC236}">
                <a16:creationId xmlns:a16="http://schemas.microsoft.com/office/drawing/2014/main" id="{5253372E-8299-CFC5-ECA7-F43CCA02F264}"/>
              </a:ext>
            </a:extLst>
          </p:cNvPr>
          <p:cNvSpPr txBox="1"/>
          <p:nvPr/>
        </p:nvSpPr>
        <p:spPr>
          <a:xfrm>
            <a:off x="3857820" y="2635392"/>
            <a:ext cx="3262960" cy="907941"/>
          </a:xfrm>
          <a:prstGeom prst="rect">
            <a:avLst/>
          </a:prstGeom>
          <a:noFill/>
        </p:spPr>
        <p:txBody>
          <a:bodyPr wrap="square">
            <a:spAutoFit/>
          </a:bodyPr>
          <a:lstStyle/>
          <a:p>
            <a:r>
              <a:rPr lang="es-ES" sz="5300" b="1" dirty="0"/>
              <a:t>GRACIAS!!</a:t>
            </a:r>
          </a:p>
        </p:txBody>
      </p:sp>
    </p:spTree>
    <p:extLst>
      <p:ext uri="{BB962C8B-B14F-4D97-AF65-F5344CB8AC3E}">
        <p14:creationId xmlns:p14="http://schemas.microsoft.com/office/powerpoint/2010/main" val="3131914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CA1A93D8-94C5-0D15-38A4-0363CD976E15}"/>
              </a:ext>
            </a:extLst>
          </p:cNvPr>
          <p:cNvSpPr/>
          <p:nvPr/>
        </p:nvSpPr>
        <p:spPr>
          <a:xfrm>
            <a:off x="953546" y="1428954"/>
            <a:ext cx="3814955" cy="369332"/>
          </a:xfrm>
          <a:prstGeom prst="rect">
            <a:avLst/>
          </a:prstGeom>
        </p:spPr>
        <p:txBody>
          <a:bodyPr wrap="none">
            <a:spAutoFit/>
          </a:bodyPr>
          <a:lstStyle/>
          <a:p>
            <a:pPr algn="just"/>
            <a:r>
              <a:rPr lang="es-ES" dirty="0">
                <a:ea typeface="Calibri" panose="020F0502020204030204" pitchFamily="34" charset="0"/>
                <a:cs typeface="Times New Roman" panose="02020603050405020304" pitchFamily="18" charset="0"/>
              </a:rPr>
              <a:t>Al final de este módulo serás capaz de:</a:t>
            </a:r>
          </a:p>
        </p:txBody>
      </p:sp>
      <p:sp>
        <p:nvSpPr>
          <p:cNvPr id="7" name="CuadroTexto 6">
            <a:extLst>
              <a:ext uri="{FF2B5EF4-FFF2-40B4-BE49-F238E27FC236}">
                <a16:creationId xmlns:a16="http://schemas.microsoft.com/office/drawing/2014/main" id="{9075F4DA-1D2D-2E85-798B-2E20901FABB7}"/>
              </a:ext>
            </a:extLst>
          </p:cNvPr>
          <p:cNvSpPr txBox="1"/>
          <p:nvPr/>
        </p:nvSpPr>
        <p:spPr>
          <a:xfrm>
            <a:off x="925734" y="1998079"/>
            <a:ext cx="8277074" cy="369332"/>
          </a:xfrm>
          <a:prstGeom prst="rect">
            <a:avLst/>
          </a:prstGeom>
          <a:noFill/>
        </p:spPr>
        <p:txBody>
          <a:bodyPr wrap="none" rtlCol="0">
            <a:spAutoFit/>
          </a:bodyPr>
          <a:lstStyle/>
          <a:p>
            <a:r>
              <a:rPr lang="en-GB" b="1" dirty="0">
                <a:solidFill>
                  <a:srgbClr val="21B4A9"/>
                </a:solidFill>
              </a:rPr>
              <a:t>Objetivo 1:	</a:t>
            </a:r>
            <a:r>
              <a:rPr lang="es-ES" b="1" dirty="0">
                <a:solidFill>
                  <a:srgbClr val="21B4A9"/>
                </a:solidFill>
              </a:rPr>
              <a:t>Comprender los antecedentes y la relación del marco GreenComp</a:t>
            </a:r>
          </a:p>
        </p:txBody>
      </p:sp>
      <p:sp>
        <p:nvSpPr>
          <p:cNvPr id="8" name="CuadroTexto 7">
            <a:extLst>
              <a:ext uri="{FF2B5EF4-FFF2-40B4-BE49-F238E27FC236}">
                <a16:creationId xmlns:a16="http://schemas.microsoft.com/office/drawing/2014/main" id="{85ED44BF-40AF-2BEE-0357-B22F72454536}"/>
              </a:ext>
            </a:extLst>
          </p:cNvPr>
          <p:cNvSpPr txBox="1"/>
          <p:nvPr/>
        </p:nvSpPr>
        <p:spPr>
          <a:xfrm>
            <a:off x="925733" y="2714175"/>
            <a:ext cx="8268546" cy="369332"/>
          </a:xfrm>
          <a:prstGeom prst="rect">
            <a:avLst/>
          </a:prstGeom>
          <a:noFill/>
        </p:spPr>
        <p:txBody>
          <a:bodyPr wrap="none" rtlCol="0">
            <a:spAutoFit/>
          </a:bodyPr>
          <a:lstStyle/>
          <a:p>
            <a:r>
              <a:rPr lang="en-GB" b="1" dirty="0">
                <a:solidFill>
                  <a:srgbClr val="FAB632"/>
                </a:solidFill>
              </a:rPr>
              <a:t>Objetivo 2:	</a:t>
            </a:r>
            <a:r>
              <a:rPr lang="es-ES" b="1" dirty="0">
                <a:solidFill>
                  <a:srgbClr val="FAB632"/>
                </a:solidFill>
              </a:rPr>
              <a:t>Familiarizarse con el concepto de Competencias de Sostenibilidad</a:t>
            </a:r>
            <a:endParaRPr lang="en-GB" b="1" dirty="0">
              <a:solidFill>
                <a:srgbClr val="FAB632"/>
              </a:solidFill>
            </a:endParaRPr>
          </a:p>
        </p:txBody>
      </p:sp>
      <p:sp>
        <p:nvSpPr>
          <p:cNvPr id="9" name="CuadroTexto 8">
            <a:extLst>
              <a:ext uri="{FF2B5EF4-FFF2-40B4-BE49-F238E27FC236}">
                <a16:creationId xmlns:a16="http://schemas.microsoft.com/office/drawing/2014/main" id="{F344EB84-98E8-0309-1362-1627A0474B0A}"/>
              </a:ext>
            </a:extLst>
          </p:cNvPr>
          <p:cNvSpPr txBox="1"/>
          <p:nvPr/>
        </p:nvSpPr>
        <p:spPr>
          <a:xfrm>
            <a:off x="916116" y="3468332"/>
            <a:ext cx="8214365" cy="369332"/>
          </a:xfrm>
          <a:prstGeom prst="rect">
            <a:avLst/>
          </a:prstGeom>
          <a:noFill/>
        </p:spPr>
        <p:txBody>
          <a:bodyPr wrap="none" rtlCol="0">
            <a:spAutoFit/>
          </a:bodyPr>
          <a:lstStyle/>
          <a:p>
            <a:r>
              <a:rPr lang="en-GB" b="1" dirty="0">
                <a:solidFill>
                  <a:srgbClr val="EA4E46"/>
                </a:solidFill>
              </a:rPr>
              <a:t>Objetivo 3:	</a:t>
            </a:r>
            <a:r>
              <a:rPr lang="es-ES" b="1" dirty="0">
                <a:solidFill>
                  <a:srgbClr val="EA4E46"/>
                </a:solidFill>
              </a:rPr>
              <a:t>Adquirir los fundamentos de las Competencias de Sostenibilidad</a:t>
            </a:r>
            <a:r>
              <a:rPr lang="en-GB" b="1" dirty="0">
                <a:solidFill>
                  <a:srgbClr val="EA4E46"/>
                </a:solidFill>
              </a:rPr>
              <a:t> </a:t>
            </a:r>
          </a:p>
        </p:txBody>
      </p:sp>
      <p:sp>
        <p:nvSpPr>
          <p:cNvPr id="12" name="CuadroTexto 11">
            <a:extLst>
              <a:ext uri="{FF2B5EF4-FFF2-40B4-BE49-F238E27FC236}">
                <a16:creationId xmlns:a16="http://schemas.microsoft.com/office/drawing/2014/main" id="{09AB429A-ED9C-DFC4-79F0-9A10ADFDBA4D}"/>
              </a:ext>
            </a:extLst>
          </p:cNvPr>
          <p:cNvSpPr txBox="1"/>
          <p:nvPr/>
        </p:nvSpPr>
        <p:spPr>
          <a:xfrm>
            <a:off x="599478" y="585038"/>
            <a:ext cx="4576204" cy="791307"/>
          </a:xfrm>
          <a:prstGeom prst="rect">
            <a:avLst/>
          </a:prstGeom>
          <a:noFill/>
        </p:spPr>
        <p:txBody>
          <a:bodyPr wrap="square">
            <a:spAutoFit/>
          </a:bodyPr>
          <a:lstStyle/>
          <a:p>
            <a:pPr>
              <a:lnSpc>
                <a:spcPts val="6000"/>
              </a:lnSpc>
            </a:pPr>
            <a:r>
              <a:rPr lang="en-US" sz="3600" b="1" dirty="0">
                <a:solidFill>
                  <a:srgbClr val="FAB632"/>
                </a:solidFill>
                <a:cs typeface="Arima Madurai Semi" pitchFamily="2" charset="77"/>
              </a:rPr>
              <a:t>Objetivos y </a:t>
            </a:r>
            <a:r>
              <a:rPr lang="en-US" sz="3600" b="1" dirty="0" err="1">
                <a:solidFill>
                  <a:srgbClr val="FAB632"/>
                </a:solidFill>
                <a:cs typeface="Arima Madurai Semi" pitchFamily="2" charset="77"/>
              </a:rPr>
              <a:t>metas</a:t>
            </a:r>
            <a:r>
              <a:rPr lang="en-US" sz="3600" b="1" dirty="0">
                <a:solidFill>
                  <a:srgbClr val="FAB632"/>
                </a:solidFill>
                <a:cs typeface="Arima Madurai Semi" pitchFamily="2" charset="77"/>
              </a:rPr>
              <a:t>:</a:t>
            </a:r>
          </a:p>
        </p:txBody>
      </p:sp>
      <p:sp>
        <p:nvSpPr>
          <p:cNvPr id="14" name="Hexágono 13">
            <a:extLst>
              <a:ext uri="{FF2B5EF4-FFF2-40B4-BE49-F238E27FC236}">
                <a16:creationId xmlns:a16="http://schemas.microsoft.com/office/drawing/2014/main" id="{0E8A8AD6-1489-684A-6482-F07AB13B34F3}"/>
              </a:ext>
            </a:extLst>
          </p:cNvPr>
          <p:cNvSpPr/>
          <p:nvPr/>
        </p:nvSpPr>
        <p:spPr>
          <a:xfrm>
            <a:off x="615376" y="2781968"/>
            <a:ext cx="284085" cy="233746"/>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5" name="Hexágono 14">
            <a:extLst>
              <a:ext uri="{FF2B5EF4-FFF2-40B4-BE49-F238E27FC236}">
                <a16:creationId xmlns:a16="http://schemas.microsoft.com/office/drawing/2014/main" id="{7E426769-34E4-624B-CB35-98F1820F97A5}"/>
              </a:ext>
            </a:extLst>
          </p:cNvPr>
          <p:cNvSpPr/>
          <p:nvPr/>
        </p:nvSpPr>
        <p:spPr>
          <a:xfrm>
            <a:off x="615376" y="3536125"/>
            <a:ext cx="284085" cy="233746"/>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6" name="Hexágono 15">
            <a:extLst>
              <a:ext uri="{FF2B5EF4-FFF2-40B4-BE49-F238E27FC236}">
                <a16:creationId xmlns:a16="http://schemas.microsoft.com/office/drawing/2014/main" id="{1F308F90-D007-A240-4700-CA2C63F00806}"/>
              </a:ext>
            </a:extLst>
          </p:cNvPr>
          <p:cNvSpPr/>
          <p:nvPr/>
        </p:nvSpPr>
        <p:spPr>
          <a:xfrm>
            <a:off x="601557" y="2058938"/>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Tree>
    <p:extLst>
      <p:ext uri="{BB962C8B-B14F-4D97-AF65-F5344CB8AC3E}">
        <p14:creationId xmlns:p14="http://schemas.microsoft.com/office/powerpoint/2010/main" val="4008914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uppo 1"/>
          <p:cNvGrpSpPr/>
          <p:nvPr/>
        </p:nvGrpSpPr>
        <p:grpSpPr>
          <a:xfrm>
            <a:off x="1499539" y="1591104"/>
            <a:ext cx="2987045" cy="3524420"/>
            <a:chOff x="1499539" y="1591104"/>
            <a:chExt cx="2987045" cy="3524420"/>
          </a:xfrm>
        </p:grpSpPr>
        <p:sp>
          <p:nvSpPr>
            <p:cNvPr id="6" name="TextBox 30">
              <a:extLst>
                <a:ext uri="{FF2B5EF4-FFF2-40B4-BE49-F238E27FC236}">
                  <a16:creationId xmlns:a16="http://schemas.microsoft.com/office/drawing/2014/main" id="{77A485F4-3CA6-79D5-696A-6130E70FADCD}"/>
                </a:ext>
              </a:extLst>
            </p:cNvPr>
            <p:cNvSpPr txBox="1"/>
            <p:nvPr/>
          </p:nvSpPr>
          <p:spPr>
            <a:xfrm>
              <a:off x="2086417" y="2974660"/>
              <a:ext cx="2400167" cy="1054135"/>
            </a:xfrm>
            <a:prstGeom prst="rect">
              <a:avLst/>
            </a:prstGeom>
            <a:noFill/>
          </p:spPr>
          <p:txBody>
            <a:bodyPr wrap="square" rtlCol="0">
              <a:spAutoFit/>
            </a:bodyPr>
            <a:lstStyle/>
            <a:p>
              <a:pPr marL="0" marR="0" lvl="0" indent="0" algn="l" defTabSz="914400" rtl="0" eaLnBrk="1" fontAlgn="auto" latinLnBrk="0" hangingPunct="1">
                <a:lnSpc>
                  <a:spcPts val="25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ea typeface="Lato Light" panose="020F0502020204030203" pitchFamily="34" charset="0"/>
                  <a:cs typeface="Abhaya Libre" panose="02000603000000000000" pitchFamily="2" charset="77"/>
                </a:rPr>
                <a:t>GreenComp: ¿</a:t>
              </a:r>
              <a:r>
                <a:rPr kumimoji="0" lang="en-US" sz="1400" b="0" i="0" u="none" strike="noStrike" kern="1200" cap="none" spc="0" normalizeH="0" baseline="0" noProof="0" dirty="0" err="1">
                  <a:ln>
                    <a:noFill/>
                  </a:ln>
                  <a:solidFill>
                    <a:prstClr val="black"/>
                  </a:solidFill>
                  <a:effectLst/>
                  <a:uLnTx/>
                  <a:uFillTx/>
                  <a:ea typeface="Lato Light" panose="020F0502020204030203" pitchFamily="34" charset="0"/>
                  <a:cs typeface="Abhaya Libre" panose="02000603000000000000" pitchFamily="2" charset="77"/>
                </a:rPr>
                <a:t>Qué</a:t>
              </a:r>
              <a:r>
                <a:rPr kumimoji="0" lang="en-US" sz="1400" b="0" i="0" u="none" strike="noStrike" kern="1200" cap="none" spc="0" normalizeH="0" baseline="0" noProof="0" dirty="0">
                  <a:ln>
                    <a:noFill/>
                  </a:ln>
                  <a:solidFill>
                    <a:prstClr val="black"/>
                  </a:solidFill>
                  <a:effectLst/>
                  <a:uLnTx/>
                  <a:uFillTx/>
                  <a:ea typeface="Lato Light" panose="020F0502020204030203" pitchFamily="34" charset="0"/>
                  <a:cs typeface="Abhaya Libre" panose="02000603000000000000" pitchFamily="2" charset="77"/>
                </a:rPr>
                <a:t> es?</a:t>
              </a:r>
            </a:p>
            <a:p>
              <a:pPr marL="0" marR="0" lvl="0" indent="0" algn="l" defTabSz="914400" rtl="0" eaLnBrk="1" fontAlgn="auto" latinLnBrk="0" hangingPunct="1">
                <a:lnSpc>
                  <a:spcPts val="25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ea typeface="Lato Light" panose="020F0502020204030203" pitchFamily="34" charset="0"/>
                  <a:cs typeface="Abhaya Libre" panose="02000603000000000000" pitchFamily="2" charset="77"/>
                </a:rPr>
                <a:t>GreenComp:</a:t>
              </a:r>
              <a:r>
                <a:rPr kumimoji="0" lang="en-US" sz="1400" b="0" i="0" u="none" strike="noStrike" kern="1200" cap="none" spc="0" normalizeH="0" noProof="0" dirty="0">
                  <a:ln>
                    <a:noFill/>
                  </a:ln>
                  <a:solidFill>
                    <a:prstClr val="black"/>
                  </a:solidFill>
                  <a:effectLst/>
                  <a:uLnTx/>
                  <a:uFillTx/>
                  <a:ea typeface="Lato Light" panose="020F0502020204030203" pitchFamily="34" charset="0"/>
                  <a:cs typeface="Abhaya Libre" panose="02000603000000000000" pitchFamily="2" charset="77"/>
                </a:rPr>
                <a:t> </a:t>
              </a:r>
              <a:r>
                <a:rPr lang="en-US" sz="1400" dirty="0" err="1">
                  <a:solidFill>
                    <a:prstClr val="black"/>
                  </a:solidFill>
                  <a:ea typeface="Lato Light" panose="020F0502020204030203" pitchFamily="34" charset="0"/>
                  <a:cs typeface="Abhaya Libre" panose="02000603000000000000" pitchFamily="2" charset="77"/>
                </a:rPr>
                <a:t>Objetivo</a:t>
              </a:r>
              <a:endParaRPr kumimoji="0" lang="en-US" sz="1400" b="0" i="0" u="none" strike="noStrike" kern="1200" cap="none" spc="0" normalizeH="0" baseline="0" noProof="0" dirty="0">
                <a:ln>
                  <a:noFill/>
                </a:ln>
                <a:solidFill>
                  <a:prstClr val="black"/>
                </a:solidFill>
                <a:effectLst/>
                <a:uLnTx/>
                <a:uFillTx/>
                <a:ea typeface="Lato Light" panose="020F0502020204030203" pitchFamily="34" charset="0"/>
                <a:cs typeface="Abhaya Libre" panose="02000603000000000000" pitchFamily="2" charset="77"/>
              </a:endParaRPr>
            </a:p>
            <a:p>
              <a:pPr marL="0" marR="0" lvl="0" indent="0" algn="l" defTabSz="914400" rtl="0" eaLnBrk="1" fontAlgn="auto" latinLnBrk="0" hangingPunct="1">
                <a:lnSpc>
                  <a:spcPts val="2500"/>
                </a:lnSpc>
                <a:spcBef>
                  <a:spcPts val="0"/>
                </a:spcBef>
                <a:spcAft>
                  <a:spcPts val="0"/>
                </a:spcAft>
                <a:buClrTx/>
                <a:buSzTx/>
                <a:buFontTx/>
                <a:buNone/>
                <a:tabLst/>
                <a:defRPr/>
              </a:pPr>
              <a:r>
                <a:rPr lang="en-US" sz="1400" dirty="0">
                  <a:solidFill>
                    <a:prstClr val="black"/>
                  </a:solidFill>
                  <a:ea typeface="Lato Light" panose="020F0502020204030203" pitchFamily="34" charset="0"/>
                  <a:cs typeface="Abhaya Libre" panose="02000603000000000000" pitchFamily="2" charset="77"/>
                </a:rPr>
                <a:t>GreenComp: </a:t>
              </a:r>
              <a:r>
                <a:rPr lang="en-US" sz="1400" dirty="0" err="1">
                  <a:solidFill>
                    <a:prstClr val="black"/>
                  </a:solidFill>
                  <a:ea typeface="Lato Light" panose="020F0502020204030203" pitchFamily="34" charset="0"/>
                  <a:cs typeface="Abhaya Libre" panose="02000603000000000000" pitchFamily="2" charset="77"/>
                </a:rPr>
                <a:t>Metodología</a:t>
              </a:r>
              <a:endParaRPr kumimoji="0" lang="en-US" sz="1400" b="0" i="0" u="none" strike="noStrike" kern="1200" cap="none" spc="0" normalizeH="0" baseline="0" noProof="0" dirty="0">
                <a:ln>
                  <a:noFill/>
                </a:ln>
                <a:solidFill>
                  <a:prstClr val="black"/>
                </a:solidFill>
                <a:effectLst/>
                <a:uLnTx/>
                <a:uFillTx/>
                <a:ea typeface="Lato Light" panose="020F0502020204030203" pitchFamily="34" charset="0"/>
                <a:cs typeface="Abhaya Libre" panose="02000603000000000000" pitchFamily="2" charset="77"/>
              </a:endParaRPr>
            </a:p>
          </p:txBody>
        </p:sp>
        <p:sp>
          <p:nvSpPr>
            <p:cNvPr id="7" name="TextBox 31">
              <a:extLst>
                <a:ext uri="{FF2B5EF4-FFF2-40B4-BE49-F238E27FC236}">
                  <a16:creationId xmlns:a16="http://schemas.microsoft.com/office/drawing/2014/main" id="{8E8AC566-283A-0A1B-78D2-D3D0C0AD36C3}"/>
                </a:ext>
              </a:extLst>
            </p:cNvPr>
            <p:cNvSpPr txBox="1"/>
            <p:nvPr/>
          </p:nvSpPr>
          <p:spPr>
            <a:xfrm>
              <a:off x="2183453" y="2654600"/>
              <a:ext cx="220586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rgbClr val="21B4A9"/>
                  </a:solidFill>
                  <a:ea typeface="Nunito Bold" charset="0"/>
                  <a:cs typeface="Abhaya Libre SemiBold" panose="02000603000000000000" pitchFamily="2" charset="77"/>
                </a:rPr>
                <a:t>GreenComp</a:t>
              </a:r>
              <a:endParaRPr kumimoji="0" lang="en-US" sz="1600" b="1" i="0" u="none" strike="noStrike" kern="1200" cap="none" spc="0" normalizeH="0" baseline="0" noProof="0" dirty="0">
                <a:ln>
                  <a:noFill/>
                </a:ln>
                <a:solidFill>
                  <a:srgbClr val="21B4A9"/>
                </a:solidFill>
                <a:effectLst/>
                <a:uLnTx/>
                <a:uFillTx/>
                <a:ea typeface="Nunito Bold" charset="0"/>
                <a:cs typeface="Abhaya Libre SemiBold" panose="02000603000000000000" pitchFamily="2" charset="77"/>
              </a:endParaRPr>
            </a:p>
          </p:txBody>
        </p:sp>
        <p:sp>
          <p:nvSpPr>
            <p:cNvPr id="12" name="Hexágono 11">
              <a:extLst>
                <a:ext uri="{FF2B5EF4-FFF2-40B4-BE49-F238E27FC236}">
                  <a16:creationId xmlns:a16="http://schemas.microsoft.com/office/drawing/2014/main" id="{A1520AF7-7D75-4A99-4098-DF0F175E1FA0}"/>
                </a:ext>
              </a:extLst>
            </p:cNvPr>
            <p:cNvSpPr/>
            <p:nvPr/>
          </p:nvSpPr>
          <p:spPr>
            <a:xfrm>
              <a:off x="1802332" y="2707004"/>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ea typeface="+mn-ea"/>
                <a:cs typeface="+mn-cs"/>
              </a:endParaRPr>
            </a:p>
          </p:txBody>
        </p:sp>
        <p:sp>
          <p:nvSpPr>
            <p:cNvPr id="17" name="Hexágono 16">
              <a:extLst>
                <a:ext uri="{FF2B5EF4-FFF2-40B4-BE49-F238E27FC236}">
                  <a16:creationId xmlns:a16="http://schemas.microsoft.com/office/drawing/2014/main" id="{B46DE24D-9478-920F-864E-C09D9DEBE847}"/>
                </a:ext>
              </a:extLst>
            </p:cNvPr>
            <p:cNvSpPr/>
            <p:nvPr/>
          </p:nvSpPr>
          <p:spPr>
            <a:xfrm rot="5400000">
              <a:off x="1298380" y="1927554"/>
              <a:ext cx="3389129" cy="2986811"/>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ea typeface="+mn-ea"/>
                <a:cs typeface="+mn-cs"/>
              </a:endParaRPr>
            </a:p>
          </p:txBody>
        </p:sp>
        <p:sp>
          <p:nvSpPr>
            <p:cNvPr id="20" name="CuadroTexto 19">
              <a:extLst>
                <a:ext uri="{FF2B5EF4-FFF2-40B4-BE49-F238E27FC236}">
                  <a16:creationId xmlns:a16="http://schemas.microsoft.com/office/drawing/2014/main" id="{0A38A549-76FD-6E57-D291-B6EED3BA8E98}"/>
                </a:ext>
              </a:extLst>
            </p:cNvPr>
            <p:cNvSpPr txBox="1"/>
            <p:nvPr/>
          </p:nvSpPr>
          <p:spPr>
            <a:xfrm>
              <a:off x="1745857" y="2998163"/>
              <a:ext cx="270419"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srgbClr val="FAB632"/>
                  </a:solidFill>
                  <a:effectLst/>
                  <a:uLnTx/>
                  <a:uFillTx/>
                  <a:ea typeface="+mn-ea"/>
                  <a:cs typeface="+mn-cs"/>
                </a:rPr>
                <a:t>+</a:t>
              </a:r>
              <a:r>
                <a:rPr kumimoji="0" lang="es-ES" sz="2000" b="0" i="0" u="none" strike="noStrike" kern="1200" cap="none" spc="0" normalizeH="0" baseline="0" noProof="0" dirty="0">
                  <a:ln>
                    <a:noFill/>
                  </a:ln>
                  <a:solidFill>
                    <a:srgbClr val="21B4A9"/>
                  </a:solidFill>
                  <a:effectLst/>
                  <a:uLnTx/>
                  <a:uFillTx/>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srgbClr val="EA4E46"/>
                  </a:solidFill>
                  <a:effectLst/>
                  <a:uLnTx/>
                  <a:uFillTx/>
                  <a:ea typeface="+mn-ea"/>
                  <a:cs typeface="+mn-cs"/>
                </a:rPr>
                <a:t>+</a:t>
              </a:r>
              <a:endParaRPr kumimoji="0" lang="es-ES" sz="2000" b="0" i="0" u="none" strike="noStrike" kern="1200" cap="none" spc="0" normalizeH="0" baseline="0" noProof="0" dirty="0">
                <a:ln>
                  <a:noFill/>
                </a:ln>
                <a:solidFill>
                  <a:srgbClr val="21B4A9"/>
                </a:solidFill>
                <a:effectLst/>
                <a:uLnTx/>
                <a:uFillTx/>
                <a:ea typeface="+mn-ea"/>
                <a:cs typeface="+mn-cs"/>
              </a:endParaRPr>
            </a:p>
          </p:txBody>
        </p:sp>
        <p:sp>
          <p:nvSpPr>
            <p:cNvPr id="27" name="CuadroTexto 26">
              <a:extLst>
                <a:ext uri="{FF2B5EF4-FFF2-40B4-BE49-F238E27FC236}">
                  <a16:creationId xmlns:a16="http://schemas.microsoft.com/office/drawing/2014/main" id="{776D0560-21FD-4276-CEF9-64B27A0DAB74}"/>
                </a:ext>
              </a:extLst>
            </p:cNvPr>
            <p:cNvSpPr txBox="1"/>
            <p:nvPr/>
          </p:nvSpPr>
          <p:spPr>
            <a:xfrm rot="17798017">
              <a:off x="3555231" y="1278832"/>
              <a:ext cx="391119"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srgbClr val="EA4E46"/>
                  </a:solidFill>
                  <a:effectLst/>
                  <a:uLnTx/>
                  <a:uFillTx/>
                  <a:ea typeface="+mn-ea"/>
                  <a:cs typeface="+mn-cs"/>
                </a:rPr>
                <a:t>+</a:t>
              </a:r>
              <a:r>
                <a:rPr kumimoji="0" lang="es-ES" sz="2000" b="0" i="0" u="none" strike="noStrike" kern="1200" cap="none" spc="0" normalizeH="0" baseline="0" noProof="0" dirty="0">
                  <a:ln>
                    <a:noFill/>
                  </a:ln>
                  <a:solidFill>
                    <a:srgbClr val="FAB632"/>
                  </a:solidFill>
                  <a:effectLst/>
                  <a:uLnTx/>
                  <a:uFillTx/>
                  <a:ea typeface="+mn-ea"/>
                  <a:cs typeface="+mn-cs"/>
                </a:rPr>
                <a:t>+</a:t>
              </a:r>
              <a:r>
                <a:rPr kumimoji="0" lang="es-ES" sz="2000" b="0" i="0" u="none" strike="noStrike" kern="1200" cap="none" spc="0" normalizeH="0" baseline="0" noProof="0" dirty="0">
                  <a:ln>
                    <a:noFill/>
                  </a:ln>
                  <a:solidFill>
                    <a:srgbClr val="21B4A9"/>
                  </a:solidFill>
                  <a:effectLst/>
                  <a:uLnTx/>
                  <a:uFillTx/>
                  <a:ea typeface="+mn-ea"/>
                  <a:cs typeface="+mn-cs"/>
                </a:rPr>
                <a:t>+</a:t>
              </a:r>
            </a:p>
          </p:txBody>
        </p:sp>
      </p:grpSp>
      <p:sp>
        <p:nvSpPr>
          <p:cNvPr id="8" name="TextBox 21">
            <a:extLst>
              <a:ext uri="{FF2B5EF4-FFF2-40B4-BE49-F238E27FC236}">
                <a16:creationId xmlns:a16="http://schemas.microsoft.com/office/drawing/2014/main" id="{C775DD3A-1C18-934A-44D8-CABE89914C88}"/>
              </a:ext>
            </a:extLst>
          </p:cNvPr>
          <p:cNvSpPr txBox="1"/>
          <p:nvPr/>
        </p:nvSpPr>
        <p:spPr>
          <a:xfrm>
            <a:off x="7559112" y="2993154"/>
            <a:ext cx="2130173" cy="1662571"/>
          </a:xfrm>
          <a:prstGeom prst="rect">
            <a:avLst/>
          </a:prstGeom>
          <a:noFill/>
        </p:spPr>
        <p:txBody>
          <a:bodyPr wrap="square" rtlCol="0">
            <a:spAutoFit/>
          </a:bodyPr>
          <a:lstStyle/>
          <a:p>
            <a:pPr marL="0" marR="0" lvl="0" indent="0" algn="l" defTabSz="914400" rtl="0" eaLnBrk="1" fontAlgn="auto" latinLnBrk="0" hangingPunct="1">
              <a:lnSpc>
                <a:spcPts val="2500"/>
              </a:lnSpc>
              <a:spcBef>
                <a:spcPts val="0"/>
              </a:spcBef>
              <a:spcAft>
                <a:spcPts val="0"/>
              </a:spcAft>
              <a:buClrTx/>
              <a:buSzTx/>
              <a:buFontTx/>
              <a:buNone/>
              <a:tabLst/>
              <a:defRPr/>
            </a:pPr>
            <a:r>
              <a:rPr kumimoji="0" lang="es-ES" sz="1400" b="0" i="0" u="none" strike="noStrike" kern="1200" cap="none" spc="0" normalizeH="0" baseline="0" noProof="0" dirty="0">
                <a:ln>
                  <a:noFill/>
                </a:ln>
                <a:solidFill>
                  <a:prstClr val="black"/>
                </a:solidFill>
                <a:effectLst/>
                <a:uLnTx/>
                <a:uFillTx/>
                <a:ea typeface="Lato Light" panose="020F0502020204030203" pitchFamily="34" charset="0"/>
                <a:cs typeface="Abhaya Libre" panose="02000603000000000000" pitchFamily="2" charset="77"/>
              </a:rPr>
              <a:t>Qué son las Competencias de sostenibilidad</a:t>
            </a:r>
            <a:endParaRPr kumimoji="0" lang="en-US" sz="1400" b="0" i="0" u="none" strike="noStrike" kern="1200" cap="none" spc="0" normalizeH="0" baseline="0" noProof="0" dirty="0">
              <a:ln>
                <a:noFill/>
              </a:ln>
              <a:solidFill>
                <a:prstClr val="black"/>
              </a:solidFill>
              <a:effectLst/>
              <a:uLnTx/>
              <a:uFillTx/>
              <a:ea typeface="Lato Light" panose="020F0502020204030203" pitchFamily="34" charset="0"/>
              <a:cs typeface="Abhaya Libre" panose="02000603000000000000" pitchFamily="2" charset="77"/>
            </a:endParaRPr>
          </a:p>
          <a:p>
            <a:pPr marL="0" marR="0" lvl="0" indent="0" algn="l" defTabSz="914400" rtl="0" eaLnBrk="1" fontAlgn="auto" latinLnBrk="0" hangingPunct="1">
              <a:lnSpc>
                <a:spcPts val="2500"/>
              </a:lnSpc>
              <a:spcBef>
                <a:spcPts val="0"/>
              </a:spcBef>
              <a:spcAft>
                <a:spcPts val="0"/>
              </a:spcAft>
              <a:buClrTx/>
              <a:buSzTx/>
              <a:buFontTx/>
              <a:buNone/>
              <a:tabLst/>
              <a:defRPr/>
            </a:pPr>
            <a:r>
              <a:rPr kumimoji="0" lang="es-ES" sz="1400" b="0" i="0" u="none" strike="noStrike" kern="1200" cap="none" spc="0" normalizeH="0" baseline="0" noProof="0" dirty="0">
                <a:ln>
                  <a:noFill/>
                </a:ln>
                <a:solidFill>
                  <a:prstClr val="black"/>
                </a:solidFill>
                <a:effectLst/>
                <a:uLnTx/>
                <a:uFillTx/>
                <a:ea typeface="Lato Light" panose="020F0502020204030203" pitchFamily="34" charset="0"/>
                <a:cs typeface="Abhaya Libre" panose="02000603000000000000" pitchFamily="2" charset="77"/>
              </a:rPr>
              <a:t>Enseñanza y aprendizaje de las competencias de sostenibilidad</a:t>
            </a:r>
            <a:r>
              <a:rPr kumimoji="0" lang="en-US" sz="1400" b="0" i="0" u="none" strike="noStrike" kern="1200" cap="none" spc="0" normalizeH="0" baseline="0" noProof="0" dirty="0">
                <a:ln>
                  <a:noFill/>
                </a:ln>
                <a:solidFill>
                  <a:prstClr val="black"/>
                </a:solidFill>
                <a:effectLst/>
                <a:uLnTx/>
                <a:uFillTx/>
                <a:ea typeface="Lato Light" panose="020F0502020204030203" pitchFamily="34" charset="0"/>
                <a:cs typeface="Abhaya Libre" panose="02000603000000000000" pitchFamily="2" charset="77"/>
              </a:rPr>
              <a:t> </a:t>
            </a:r>
          </a:p>
        </p:txBody>
      </p:sp>
      <p:sp>
        <p:nvSpPr>
          <p:cNvPr id="9" name="TextBox 22">
            <a:extLst>
              <a:ext uri="{FF2B5EF4-FFF2-40B4-BE49-F238E27FC236}">
                <a16:creationId xmlns:a16="http://schemas.microsoft.com/office/drawing/2014/main" id="{C2F0F6C9-72D9-2CD8-3E03-942BD3E33F65}"/>
              </a:ext>
            </a:extLst>
          </p:cNvPr>
          <p:cNvSpPr txBox="1"/>
          <p:nvPr/>
        </p:nvSpPr>
        <p:spPr>
          <a:xfrm>
            <a:off x="7615245" y="2506142"/>
            <a:ext cx="228796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AB632"/>
                </a:solidFill>
                <a:effectLst/>
                <a:uLnTx/>
                <a:uFillTx/>
                <a:ea typeface="Nunito Bold" charset="0"/>
                <a:cs typeface="Abhaya Libre SemiBold" panose="02000603000000000000" pitchFamily="2" charset="77"/>
              </a:rPr>
              <a:t>Competencias de sostenibilidad</a:t>
            </a:r>
          </a:p>
        </p:txBody>
      </p:sp>
      <p:sp>
        <p:nvSpPr>
          <p:cNvPr id="10" name="Hexágono 9">
            <a:extLst>
              <a:ext uri="{FF2B5EF4-FFF2-40B4-BE49-F238E27FC236}">
                <a16:creationId xmlns:a16="http://schemas.microsoft.com/office/drawing/2014/main" id="{700DD875-2451-F87D-A0F3-872600E8B8B5}"/>
              </a:ext>
            </a:extLst>
          </p:cNvPr>
          <p:cNvSpPr/>
          <p:nvPr/>
        </p:nvSpPr>
        <p:spPr>
          <a:xfrm>
            <a:off x="7218962" y="2613908"/>
            <a:ext cx="284085" cy="233746"/>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ea typeface="+mn-ea"/>
              <a:cs typeface="+mn-cs"/>
            </a:endParaRPr>
          </a:p>
        </p:txBody>
      </p:sp>
      <p:sp>
        <p:nvSpPr>
          <p:cNvPr id="16" name="Hexágono 15">
            <a:extLst>
              <a:ext uri="{FF2B5EF4-FFF2-40B4-BE49-F238E27FC236}">
                <a16:creationId xmlns:a16="http://schemas.microsoft.com/office/drawing/2014/main" id="{2373009D-8EAD-DE54-C1F0-681E2DF05650}"/>
              </a:ext>
            </a:extLst>
          </p:cNvPr>
          <p:cNvSpPr/>
          <p:nvPr/>
        </p:nvSpPr>
        <p:spPr>
          <a:xfrm rot="5400000">
            <a:off x="6715244" y="1927555"/>
            <a:ext cx="3389129" cy="2986810"/>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ea typeface="+mn-ea"/>
              <a:cs typeface="+mn-cs"/>
            </a:endParaRPr>
          </a:p>
        </p:txBody>
      </p:sp>
      <p:sp>
        <p:nvSpPr>
          <p:cNvPr id="22" name="CuadroTexto 21">
            <a:extLst>
              <a:ext uri="{FF2B5EF4-FFF2-40B4-BE49-F238E27FC236}">
                <a16:creationId xmlns:a16="http://schemas.microsoft.com/office/drawing/2014/main" id="{8A7A2897-4C93-375F-D330-11BDCA564025}"/>
              </a:ext>
            </a:extLst>
          </p:cNvPr>
          <p:cNvSpPr txBox="1"/>
          <p:nvPr/>
        </p:nvSpPr>
        <p:spPr>
          <a:xfrm>
            <a:off x="7218962" y="3099539"/>
            <a:ext cx="284085"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srgbClr val="EA4E46"/>
                </a:solidFill>
                <a:effectLst/>
                <a:uLnTx/>
                <a:uFillTx/>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2000" dirty="0">
              <a:solidFill>
                <a:srgbClr val="EA4E46"/>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srgbClr val="FAB632"/>
                </a:solidFill>
                <a:effectLst/>
                <a:uLnTx/>
                <a:uFillTx/>
              </a:rPr>
              <a:t>+</a:t>
            </a:r>
            <a:endParaRPr kumimoji="0" lang="es-ES" sz="2000" b="0" i="0" u="none" strike="noStrike" kern="1200" cap="none" spc="0" normalizeH="0" baseline="0" noProof="0" dirty="0">
              <a:ln>
                <a:noFill/>
              </a:ln>
              <a:solidFill>
                <a:srgbClr val="21B4A9"/>
              </a:solidFill>
              <a:effectLst/>
              <a:uLnTx/>
              <a:uFillTx/>
            </a:endParaRPr>
          </a:p>
        </p:txBody>
      </p:sp>
      <p:sp>
        <p:nvSpPr>
          <p:cNvPr id="30" name="CuadroTexto 29">
            <a:extLst>
              <a:ext uri="{FF2B5EF4-FFF2-40B4-BE49-F238E27FC236}">
                <a16:creationId xmlns:a16="http://schemas.microsoft.com/office/drawing/2014/main" id="{7901F1E1-1534-B3D9-62CB-D79BF5A9D49F}"/>
              </a:ext>
            </a:extLst>
          </p:cNvPr>
          <p:cNvSpPr txBox="1"/>
          <p:nvPr/>
        </p:nvSpPr>
        <p:spPr>
          <a:xfrm rot="17903584">
            <a:off x="7260578" y="4341628"/>
            <a:ext cx="391119"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srgbClr val="EA4E46"/>
                </a:solidFill>
                <a:effectLst/>
                <a:uLnTx/>
                <a:uFillTx/>
                <a:ea typeface="+mn-ea"/>
                <a:cs typeface="+mn-cs"/>
              </a:rPr>
              <a:t>+</a:t>
            </a:r>
            <a:r>
              <a:rPr kumimoji="0" lang="es-ES" sz="2000" b="0" i="0" u="none" strike="noStrike" kern="1200" cap="none" spc="0" normalizeH="0" baseline="0" noProof="0" dirty="0">
                <a:ln>
                  <a:noFill/>
                </a:ln>
                <a:solidFill>
                  <a:srgbClr val="FAB632"/>
                </a:solidFill>
                <a:effectLst/>
                <a:uLnTx/>
                <a:uFillTx/>
                <a:ea typeface="+mn-ea"/>
                <a:cs typeface="+mn-cs"/>
              </a:rPr>
              <a:t>+</a:t>
            </a:r>
            <a:r>
              <a:rPr kumimoji="0" lang="es-ES" sz="2000" b="0" i="0" u="none" strike="noStrike" kern="1200" cap="none" spc="0" normalizeH="0" baseline="0" noProof="0" dirty="0">
                <a:ln>
                  <a:noFill/>
                </a:ln>
                <a:solidFill>
                  <a:srgbClr val="21B4A9"/>
                </a:solidFill>
                <a:effectLst/>
                <a:uLnTx/>
                <a:uFillTx/>
                <a:ea typeface="+mn-ea"/>
                <a:cs typeface="+mn-cs"/>
              </a:rPr>
              <a:t>+</a:t>
            </a:r>
          </a:p>
        </p:txBody>
      </p:sp>
    </p:spTree>
    <p:extLst>
      <p:ext uri="{BB962C8B-B14F-4D97-AF65-F5344CB8AC3E}">
        <p14:creationId xmlns:p14="http://schemas.microsoft.com/office/powerpoint/2010/main" val="1755064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Unidad 1: Marco GreenComp</a:t>
            </a: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7693324" cy="461665"/>
          </a:xfrm>
          <a:prstGeom prst="rect">
            <a:avLst/>
          </a:prstGeom>
          <a:noFill/>
        </p:spPr>
        <p:txBody>
          <a:bodyPr wrap="square" rtlCol="0">
            <a:spAutoFit/>
          </a:bodyPr>
          <a:lstStyle/>
          <a:p>
            <a:r>
              <a:rPr lang="es-ES" sz="2400" dirty="0">
                <a:solidFill>
                  <a:srgbClr val="21B4A9"/>
                </a:solidFill>
              </a:rPr>
              <a:t>El marco europeo de competencias sobre sostenibilidad</a:t>
            </a:r>
            <a:r>
              <a:rPr lang="en-GB" sz="2400" dirty="0">
                <a:solidFill>
                  <a:srgbClr val="21B4A9"/>
                </a:solidFill>
              </a:rPr>
              <a:t> </a:t>
            </a:r>
          </a:p>
        </p:txBody>
      </p:sp>
      <p:sp>
        <p:nvSpPr>
          <p:cNvPr id="8" name="Rectángulo 7">
            <a:extLst>
              <a:ext uri="{FF2B5EF4-FFF2-40B4-BE49-F238E27FC236}">
                <a16:creationId xmlns:a16="http://schemas.microsoft.com/office/drawing/2014/main" id="{5542BDAC-D70D-C5EB-3F26-F9277DFF6C62}"/>
              </a:ext>
            </a:extLst>
          </p:cNvPr>
          <p:cNvSpPr/>
          <p:nvPr/>
        </p:nvSpPr>
        <p:spPr>
          <a:xfrm>
            <a:off x="762529" y="1871201"/>
            <a:ext cx="7273107" cy="4708981"/>
          </a:xfrm>
          <a:prstGeom prst="rect">
            <a:avLst/>
          </a:prstGeom>
        </p:spPr>
        <p:txBody>
          <a:bodyPr wrap="square">
            <a:spAutoFit/>
          </a:bodyPr>
          <a:lstStyle/>
          <a:p>
            <a:pPr algn="just">
              <a:defRPr/>
            </a:pPr>
            <a:r>
              <a:rPr lang="es-ES" altLang="es-ES" dirty="0">
                <a:cs typeface="Calibri" panose="020F0502020204030204" pitchFamily="34" charset="0"/>
              </a:rPr>
              <a:t>Integrar la sostenibilidad en nuestras instituciones educativas y de formación es esencial para salvaguardar tanto el medio ambiente como la salud pública.</a:t>
            </a:r>
            <a:r>
              <a:rPr lang="en-GB" altLang="es-ES" dirty="0">
                <a:cs typeface="Calibri" panose="020F0502020204030204" pitchFamily="34" charset="0"/>
              </a:rPr>
              <a:t> </a:t>
            </a:r>
          </a:p>
          <a:p>
            <a:pPr marL="285750" indent="-285750" algn="just">
              <a:buFont typeface="Arial" panose="020B0604020202020204" pitchFamily="34" charset="0"/>
              <a:buChar char="•"/>
              <a:defRPr/>
            </a:pPr>
            <a:endParaRPr lang="en-GB" altLang="es-ES" dirty="0">
              <a:cs typeface="Calibri" panose="020F0502020204030204" pitchFamily="34" charset="0"/>
            </a:endParaRPr>
          </a:p>
          <a:p>
            <a:pPr algn="just">
              <a:defRPr/>
            </a:pPr>
            <a:r>
              <a:rPr lang="es-ES" altLang="es-ES" dirty="0">
                <a:cs typeface="Calibri" panose="020F0502020204030204" pitchFamily="34" charset="0"/>
              </a:rPr>
              <a:t>La educación y la formación permiten desarrollar competencias y adquirir la información, las aptitudes y las actitudes necesarias para apreciar realmente nuestro planeta y aplicar medidas de protección.</a:t>
            </a:r>
            <a:r>
              <a:rPr lang="en-GB" altLang="es-ES" dirty="0">
                <a:cs typeface="Calibri" panose="020F0502020204030204" pitchFamily="34" charset="0"/>
              </a:rPr>
              <a:t> </a:t>
            </a:r>
          </a:p>
          <a:p>
            <a:pPr marL="285750" indent="-285750" algn="just">
              <a:buFont typeface="Arial" panose="020B0604020202020204" pitchFamily="34" charset="0"/>
              <a:buChar char="•"/>
              <a:defRPr/>
            </a:pPr>
            <a:endParaRPr lang="en-GB" altLang="es-ES" dirty="0">
              <a:cs typeface="Calibri" panose="020F0502020204030204" pitchFamily="34" charset="0"/>
            </a:endParaRPr>
          </a:p>
          <a:p>
            <a:pPr algn="just">
              <a:defRPr/>
            </a:pPr>
            <a:r>
              <a:rPr lang="es-ES" altLang="es-ES" dirty="0">
                <a:cs typeface="Calibri" panose="020F0502020204030204" pitchFamily="34" charset="0"/>
              </a:rPr>
              <a:t>Esto facilitará el cambio hacia una economía y una sociedad equitativa y respetuosa con el medio ambiente.</a:t>
            </a:r>
            <a:endParaRPr lang="en-GB" altLang="es-ES" dirty="0">
              <a:cs typeface="Calibri" panose="020F0502020204030204" pitchFamily="34" charset="0"/>
            </a:endParaRPr>
          </a:p>
          <a:p>
            <a:pPr algn="just">
              <a:defRPr/>
            </a:pPr>
            <a:endParaRPr lang="en-GB" altLang="es-ES" dirty="0">
              <a:cs typeface="Calibri" panose="020F0502020204030204" pitchFamily="34" charset="0"/>
            </a:endParaRPr>
          </a:p>
          <a:p>
            <a:pPr algn="just">
              <a:defRPr/>
            </a:pPr>
            <a:r>
              <a:rPr lang="es-ES" altLang="es-ES" dirty="0">
                <a:cs typeface="Calibri" panose="020F0502020204030204" pitchFamily="34" charset="0"/>
              </a:rPr>
              <a:t>La Comisión Europea ha fijado el aprendizaje para la sostenibilidad medioambiental como una de sus principales metas para los próximos años, además de otros objetivos.</a:t>
            </a:r>
            <a:endParaRPr lang="en-GB" altLang="es-ES" dirty="0">
              <a:cs typeface="Calibri" panose="020F0502020204030204" pitchFamily="34" charset="0"/>
            </a:endParaRPr>
          </a:p>
          <a:p>
            <a:pPr algn="just">
              <a:defRPr/>
            </a:pPr>
            <a:endParaRPr lang="it-IT" altLang="es-ES" dirty="0">
              <a:cs typeface="Calibri" panose="020F0502020204030204" pitchFamily="34" charset="0"/>
            </a:endParaRPr>
          </a:p>
          <a:p>
            <a:pPr algn="just">
              <a:defRPr/>
            </a:pPr>
            <a:r>
              <a:rPr lang="en-US" altLang="es-ES" sz="1500" i="1" dirty="0">
                <a:cs typeface="Calibri" panose="020F0502020204030204" pitchFamily="34" charset="0"/>
              </a:rPr>
              <a:t>Para saber </a:t>
            </a:r>
            <a:r>
              <a:rPr lang="en-US" altLang="es-ES" sz="1500" i="1" dirty="0" err="1">
                <a:cs typeface="Calibri" panose="020F0502020204030204" pitchFamily="34" charset="0"/>
              </a:rPr>
              <a:t>más</a:t>
            </a:r>
            <a:r>
              <a:rPr lang="en-US" altLang="es-ES" sz="1500" i="1" dirty="0">
                <a:cs typeface="Calibri" panose="020F0502020204030204" pitchFamily="34" charset="0"/>
              </a:rPr>
              <a:t>: </a:t>
            </a:r>
            <a:r>
              <a:rPr lang="en-US" altLang="es-ES" sz="1500" i="1" dirty="0">
                <a:cs typeface="Calibri" panose="020F0502020204030204" pitchFamily="34" charset="0"/>
                <a:hlinkClick r:id="rId2"/>
              </a:rPr>
              <a:t>GreenComp: the European sustainability competence framework</a:t>
            </a:r>
            <a:endParaRPr lang="en-US" altLang="es-ES" sz="1500" i="1" dirty="0">
              <a:cs typeface="Calibri" panose="020F0502020204030204" pitchFamily="34" charset="0"/>
            </a:endParaRPr>
          </a:p>
          <a:p>
            <a:pPr algn="just">
              <a:defRPr/>
            </a:pPr>
            <a:endParaRPr lang="en-US" altLang="es-ES" sz="1500" i="1" dirty="0">
              <a:cs typeface="Calibri" panose="020F0502020204030204" pitchFamily="34" charset="0"/>
            </a:endParaRPr>
          </a:p>
        </p:txBody>
      </p:sp>
      <p:pic>
        <p:nvPicPr>
          <p:cNvPr id="2" name="Immagine 1"/>
          <p:cNvPicPr>
            <a:picLocks noChangeAspect="1"/>
          </p:cNvPicPr>
          <p:nvPr/>
        </p:nvPicPr>
        <p:blipFill>
          <a:blip r:embed="rId3"/>
          <a:stretch>
            <a:fillRect/>
          </a:stretch>
        </p:blipFill>
        <p:spPr>
          <a:xfrm>
            <a:off x="8282152" y="816855"/>
            <a:ext cx="3665431" cy="5224291"/>
          </a:xfrm>
          <a:prstGeom prst="rect">
            <a:avLst/>
          </a:prstGeom>
          <a:ln>
            <a:solidFill>
              <a:schemeClr val="accent6"/>
            </a:solidFill>
          </a:ln>
        </p:spPr>
      </p:pic>
    </p:spTree>
    <p:extLst>
      <p:ext uri="{BB962C8B-B14F-4D97-AF65-F5344CB8AC3E}">
        <p14:creationId xmlns:p14="http://schemas.microsoft.com/office/powerpoint/2010/main" val="3612033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Unidad 1: Marco GreenComp</a:t>
            </a: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29" y="1246054"/>
            <a:ext cx="8316815" cy="461665"/>
          </a:xfrm>
          <a:prstGeom prst="rect">
            <a:avLst/>
          </a:prstGeom>
          <a:noFill/>
        </p:spPr>
        <p:txBody>
          <a:bodyPr wrap="square" rtlCol="0">
            <a:spAutoFit/>
          </a:bodyPr>
          <a:lstStyle/>
          <a:p>
            <a:r>
              <a:rPr lang="es-ES" sz="2400" dirty="0">
                <a:solidFill>
                  <a:srgbClr val="21B4A9"/>
                </a:solidFill>
              </a:rPr>
              <a:t>Contexto político del marco de competencias sobre sostenibilidad </a:t>
            </a:r>
          </a:p>
        </p:txBody>
      </p:sp>
      <p:sp>
        <p:nvSpPr>
          <p:cNvPr id="8" name="Rectángulo 7">
            <a:extLst>
              <a:ext uri="{FF2B5EF4-FFF2-40B4-BE49-F238E27FC236}">
                <a16:creationId xmlns:a16="http://schemas.microsoft.com/office/drawing/2014/main" id="{5542BDAC-D70D-C5EB-3F26-F9277DFF6C62}"/>
              </a:ext>
            </a:extLst>
          </p:cNvPr>
          <p:cNvSpPr/>
          <p:nvPr/>
        </p:nvSpPr>
        <p:spPr>
          <a:xfrm>
            <a:off x="762529" y="1871201"/>
            <a:ext cx="7273107" cy="3416320"/>
          </a:xfrm>
          <a:prstGeom prst="rect">
            <a:avLst/>
          </a:prstGeom>
        </p:spPr>
        <p:txBody>
          <a:bodyPr wrap="square">
            <a:spAutoFit/>
          </a:bodyPr>
          <a:lstStyle/>
          <a:p>
            <a:pPr algn="just">
              <a:defRPr/>
            </a:pPr>
            <a:r>
              <a:rPr lang="es-ES" dirty="0">
                <a:ea typeface="Times New Roman" panose="02020603050405020304" pitchFamily="18" charset="0"/>
                <a:cs typeface="Calibri" panose="020F0502020204030204" pitchFamily="34" charset="0"/>
              </a:rPr>
              <a:t>Como se indica en el Pacto Verde Europeo, la Comisión ha creado este Marco Europeo de Competencias para la Sostenibilidad, GreenComp, en respuesta a anteriores iniciativas de éxito para promover la educación basada en competencias para el aprendizaje permanente. </a:t>
            </a:r>
          </a:p>
          <a:p>
            <a:pPr algn="just">
              <a:defRPr/>
            </a:pPr>
            <a:endParaRPr lang="es-ES" dirty="0">
              <a:ea typeface="Times New Roman" panose="02020603050405020304" pitchFamily="18" charset="0"/>
              <a:cs typeface="Calibri" panose="020F0502020204030204" pitchFamily="34" charset="0"/>
            </a:endParaRPr>
          </a:p>
          <a:p>
            <a:pPr algn="just">
              <a:defRPr/>
            </a:pPr>
            <a:r>
              <a:rPr lang="es-ES" dirty="0">
                <a:ea typeface="Times New Roman" panose="02020603050405020304" pitchFamily="18" charset="0"/>
                <a:cs typeface="Calibri" panose="020F0502020204030204" pitchFamily="34" charset="0"/>
              </a:rPr>
              <a:t>Los Estados miembros de la UE ya han empezado a integrar las ideas de sostenibilidad en los cursos académicos y profesionales.  </a:t>
            </a:r>
          </a:p>
          <a:p>
            <a:pPr algn="just">
              <a:defRPr/>
            </a:pPr>
            <a:endParaRPr lang="es-ES" dirty="0">
              <a:ea typeface="Times New Roman" panose="02020603050405020304" pitchFamily="18" charset="0"/>
              <a:cs typeface="Calibri" panose="020F0502020204030204" pitchFamily="34" charset="0"/>
            </a:endParaRPr>
          </a:p>
          <a:p>
            <a:pPr algn="just">
              <a:defRPr/>
            </a:pPr>
            <a:r>
              <a:rPr lang="es-ES" dirty="0">
                <a:ea typeface="Times New Roman" panose="02020603050405020304" pitchFamily="18" charset="0"/>
                <a:cs typeface="Calibri" panose="020F0502020204030204" pitchFamily="34" charset="0"/>
              </a:rPr>
              <a:t>GreenComp puede ayudar a todos los educadores y estudiantes de los Estados miembros a integrar los conceptos de sostenibilidad medioambiental en todos los sistemas educativos y planes de estudios basándose en este esfuerzo.</a:t>
            </a:r>
          </a:p>
        </p:txBody>
      </p:sp>
      <p:pic>
        <p:nvPicPr>
          <p:cNvPr id="3" name="Immagine 2"/>
          <p:cNvPicPr>
            <a:picLocks noChangeAspect="1"/>
          </p:cNvPicPr>
          <p:nvPr/>
        </p:nvPicPr>
        <p:blipFill>
          <a:blip r:embed="rId2"/>
          <a:stretch>
            <a:fillRect/>
          </a:stretch>
        </p:blipFill>
        <p:spPr>
          <a:xfrm>
            <a:off x="8035636" y="2373221"/>
            <a:ext cx="3620681" cy="2412279"/>
          </a:xfrm>
          <a:prstGeom prst="rect">
            <a:avLst/>
          </a:prstGeom>
        </p:spPr>
      </p:pic>
    </p:spTree>
    <p:extLst>
      <p:ext uri="{BB962C8B-B14F-4D97-AF65-F5344CB8AC3E}">
        <p14:creationId xmlns:p14="http://schemas.microsoft.com/office/powerpoint/2010/main" val="3409038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Unidad 1: Marco GreenComp</a:t>
            </a: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7693324" cy="461665"/>
          </a:xfrm>
          <a:prstGeom prst="rect">
            <a:avLst/>
          </a:prstGeom>
          <a:noFill/>
        </p:spPr>
        <p:txBody>
          <a:bodyPr wrap="square" rtlCol="0">
            <a:spAutoFit/>
          </a:bodyPr>
          <a:lstStyle/>
          <a:p>
            <a:r>
              <a:rPr lang="es-ES" sz="2400" dirty="0">
                <a:solidFill>
                  <a:srgbClr val="21B4A9"/>
                </a:solidFill>
              </a:rPr>
              <a:t>Sección 1.1: GreenComp – ¿Qué es?</a:t>
            </a:r>
          </a:p>
        </p:txBody>
      </p:sp>
      <p:sp>
        <p:nvSpPr>
          <p:cNvPr id="8" name="Rectángulo 7">
            <a:extLst>
              <a:ext uri="{FF2B5EF4-FFF2-40B4-BE49-F238E27FC236}">
                <a16:creationId xmlns:a16="http://schemas.microsoft.com/office/drawing/2014/main" id="{5542BDAC-D70D-C5EB-3F26-F9277DFF6C62}"/>
              </a:ext>
            </a:extLst>
          </p:cNvPr>
          <p:cNvSpPr/>
          <p:nvPr/>
        </p:nvSpPr>
        <p:spPr>
          <a:xfrm>
            <a:off x="762529" y="1871201"/>
            <a:ext cx="10648421" cy="4770537"/>
          </a:xfrm>
          <a:prstGeom prst="rect">
            <a:avLst/>
          </a:prstGeom>
        </p:spPr>
        <p:txBody>
          <a:bodyPr wrap="square">
            <a:spAutoFit/>
          </a:bodyPr>
          <a:lstStyle/>
          <a:p>
            <a:pPr algn="just">
              <a:defRPr/>
            </a:pPr>
            <a:r>
              <a:rPr lang="es-ES" sz="1800" dirty="0">
                <a:effectLst/>
                <a:ea typeface="Times New Roman" panose="02020603050405020304" pitchFamily="18" charset="0"/>
                <a:cs typeface="Calibri" panose="020F0502020204030204" pitchFamily="34" charset="0"/>
              </a:rPr>
              <a:t>Con el fin de apoyar a los estudiantes en la adquisición de información, habilidades y actitudes que fomenten formas de pensar, planificar y actuar con empatía, responsabilidad y cuidado de nuestro planeta y de la salud pública, GreenComp especifica un conjunto de competencias sostenibles para alimentar los programas educativos.</a:t>
            </a:r>
          </a:p>
          <a:p>
            <a:pPr algn="just">
              <a:defRPr/>
            </a:pPr>
            <a:endParaRPr lang="es-ES" dirty="0">
              <a:ea typeface="Times New Roman" panose="02020603050405020304" pitchFamily="18" charset="0"/>
              <a:cs typeface="Calibri" panose="020F0502020204030204" pitchFamily="34" charset="0"/>
            </a:endParaRPr>
          </a:p>
          <a:p>
            <a:pPr algn="just">
              <a:defRPr/>
            </a:pPr>
            <a:r>
              <a:rPr lang="es-ES" sz="1800" dirty="0">
                <a:effectLst/>
                <a:ea typeface="Times New Roman" panose="02020603050405020304" pitchFamily="18" charset="0"/>
                <a:cs typeface="Calibri" panose="020F0502020204030204" pitchFamily="34" charset="0"/>
              </a:rPr>
              <a:t>GreenComp consta de cuatro áreas de </a:t>
            </a:r>
            <a:r>
              <a:rPr lang="es-ES" sz="1800" i="1" dirty="0">
                <a:effectLst/>
                <a:ea typeface="Times New Roman" panose="02020603050405020304" pitchFamily="18" charset="0"/>
                <a:cs typeface="Calibri" panose="020F0502020204030204" pitchFamily="34" charset="0"/>
              </a:rPr>
              <a:t>Formación</a:t>
            </a:r>
            <a:r>
              <a:rPr lang="es-ES" sz="1800" dirty="0">
                <a:effectLst/>
                <a:ea typeface="Times New Roman" panose="02020603050405020304" pitchFamily="18" charset="0"/>
                <a:cs typeface="Calibri" panose="020F0502020204030204" pitchFamily="34" charset="0"/>
              </a:rPr>
              <a:t> interconectadas:</a:t>
            </a:r>
          </a:p>
          <a:p>
            <a:pPr algn="just">
              <a:defRPr/>
            </a:pPr>
            <a:endParaRPr lang="es-ES" sz="1000" dirty="0">
              <a:effectLst/>
              <a:ea typeface="Times New Roman" panose="02020603050405020304" pitchFamily="18" charset="0"/>
              <a:cs typeface="Calibri" panose="020F0502020204030204" pitchFamily="34" charset="0"/>
            </a:endParaRPr>
          </a:p>
          <a:p>
            <a:pPr marL="800100" lvl="1" indent="-342900" algn="just">
              <a:buFont typeface="+mj-lt"/>
              <a:buAutoNum type="arabicPeriod"/>
              <a:defRPr/>
            </a:pPr>
            <a:r>
              <a:rPr lang="es-ES" b="1" dirty="0">
                <a:solidFill>
                  <a:srgbClr val="002060"/>
                </a:solidFill>
                <a:ea typeface="Times New Roman" panose="02020603050405020304" pitchFamily="18" charset="0"/>
                <a:cs typeface="Calibri" panose="020F0502020204030204" pitchFamily="34" charset="0"/>
              </a:rPr>
              <a:t>Actuar para la sostenibilidad</a:t>
            </a:r>
            <a:endParaRPr lang="es-ES" b="1" dirty="0">
              <a:solidFill>
                <a:srgbClr val="002060"/>
              </a:solidFill>
              <a:effectLst/>
              <a:ea typeface="Times New Roman" panose="02020603050405020304" pitchFamily="18" charset="0"/>
              <a:cs typeface="Calibri" panose="020F0502020204030204" pitchFamily="34" charset="0"/>
            </a:endParaRPr>
          </a:p>
          <a:p>
            <a:pPr marL="800100" lvl="1" indent="-342900" algn="just">
              <a:buFont typeface="+mj-lt"/>
              <a:buAutoNum type="arabicPeriod"/>
              <a:defRPr/>
            </a:pPr>
            <a:endParaRPr lang="es-ES" sz="1000" b="1" dirty="0">
              <a:solidFill>
                <a:srgbClr val="002060"/>
              </a:solidFill>
              <a:effectLst/>
              <a:ea typeface="Times New Roman" panose="02020603050405020304" pitchFamily="18" charset="0"/>
              <a:cs typeface="Calibri" panose="020F0502020204030204" pitchFamily="34" charset="0"/>
            </a:endParaRPr>
          </a:p>
          <a:p>
            <a:pPr marL="800100" lvl="1" indent="-342900" algn="just">
              <a:buFont typeface="+mj-lt"/>
              <a:buAutoNum type="arabicPeriod"/>
              <a:defRPr/>
            </a:pPr>
            <a:r>
              <a:rPr lang="es-ES" b="1" dirty="0">
                <a:solidFill>
                  <a:srgbClr val="002060"/>
                </a:solidFill>
                <a:ea typeface="Times New Roman" panose="02020603050405020304" pitchFamily="18" charset="0"/>
                <a:cs typeface="Calibri" panose="020F0502020204030204" pitchFamily="34" charset="0"/>
              </a:rPr>
              <a:t>Imaginar futuros sostenibles</a:t>
            </a:r>
            <a:endParaRPr lang="es-ES" b="1" dirty="0">
              <a:solidFill>
                <a:srgbClr val="002060"/>
              </a:solidFill>
              <a:effectLst/>
              <a:ea typeface="Times New Roman" panose="02020603050405020304" pitchFamily="18" charset="0"/>
              <a:cs typeface="Calibri" panose="020F0502020204030204" pitchFamily="34" charset="0"/>
            </a:endParaRPr>
          </a:p>
          <a:p>
            <a:pPr marL="800100" lvl="1" indent="-342900" algn="just">
              <a:buFont typeface="+mj-lt"/>
              <a:buAutoNum type="arabicPeriod"/>
              <a:defRPr/>
            </a:pPr>
            <a:endParaRPr lang="es-ES" sz="1000" b="1" dirty="0">
              <a:solidFill>
                <a:srgbClr val="002060"/>
              </a:solidFill>
              <a:effectLst/>
              <a:ea typeface="Times New Roman" panose="02020603050405020304" pitchFamily="18" charset="0"/>
              <a:cs typeface="Calibri" panose="020F0502020204030204" pitchFamily="34" charset="0"/>
            </a:endParaRPr>
          </a:p>
          <a:p>
            <a:pPr marL="800100" lvl="1" indent="-342900" algn="just">
              <a:buFont typeface="+mj-lt"/>
              <a:buAutoNum type="arabicPeriod"/>
              <a:defRPr/>
            </a:pPr>
            <a:r>
              <a:rPr lang="es-ES" b="1" dirty="0">
                <a:solidFill>
                  <a:srgbClr val="002060"/>
                </a:solidFill>
                <a:ea typeface="Times New Roman" panose="02020603050405020304" pitchFamily="18" charset="0"/>
                <a:cs typeface="Calibri" panose="020F0502020204030204" pitchFamily="34" charset="0"/>
              </a:rPr>
              <a:t>Asumir la complejidad en la sostenibilidad</a:t>
            </a:r>
            <a:endParaRPr lang="es-ES" b="1" dirty="0">
              <a:solidFill>
                <a:srgbClr val="002060"/>
              </a:solidFill>
              <a:effectLst/>
              <a:ea typeface="Times New Roman" panose="02020603050405020304" pitchFamily="18" charset="0"/>
              <a:cs typeface="Calibri" panose="020F0502020204030204" pitchFamily="34" charset="0"/>
            </a:endParaRPr>
          </a:p>
          <a:p>
            <a:pPr marL="800100" lvl="1" indent="-342900" algn="just">
              <a:buFont typeface="+mj-lt"/>
              <a:buAutoNum type="arabicPeriod"/>
              <a:defRPr/>
            </a:pPr>
            <a:endParaRPr lang="es-ES" sz="1000" b="1" dirty="0">
              <a:solidFill>
                <a:srgbClr val="002060"/>
              </a:solidFill>
              <a:effectLst/>
              <a:ea typeface="Times New Roman" panose="02020603050405020304" pitchFamily="18" charset="0"/>
              <a:cs typeface="Calibri" panose="020F0502020204030204" pitchFamily="34" charset="0"/>
            </a:endParaRPr>
          </a:p>
          <a:p>
            <a:pPr marL="800100" lvl="1" indent="-342900" algn="just">
              <a:buFont typeface="+mj-lt"/>
              <a:buAutoNum type="arabicPeriod"/>
              <a:defRPr/>
            </a:pPr>
            <a:r>
              <a:rPr lang="es-ES" b="1" dirty="0">
                <a:solidFill>
                  <a:srgbClr val="002060"/>
                </a:solidFill>
                <a:ea typeface="Times New Roman" panose="02020603050405020304" pitchFamily="18" charset="0"/>
                <a:cs typeface="Calibri" panose="020F0502020204030204" pitchFamily="34" charset="0"/>
              </a:rPr>
              <a:t>Incorporar los principios de la sostenibilidad</a:t>
            </a:r>
            <a:endParaRPr lang="es-ES" b="1" dirty="0">
              <a:solidFill>
                <a:srgbClr val="002060"/>
              </a:solidFill>
              <a:effectLst/>
              <a:ea typeface="Times New Roman" panose="02020603050405020304" pitchFamily="18" charset="0"/>
              <a:cs typeface="Calibri" panose="020F0502020204030204" pitchFamily="34" charset="0"/>
            </a:endParaRPr>
          </a:p>
          <a:p>
            <a:pPr algn="just">
              <a:defRPr/>
            </a:pPr>
            <a:endParaRPr lang="es-ES" dirty="0">
              <a:ea typeface="Times New Roman" panose="02020603050405020304" pitchFamily="18" charset="0"/>
              <a:cs typeface="Calibri" panose="020F0502020204030204" pitchFamily="34" charset="0"/>
            </a:endParaRPr>
          </a:p>
          <a:p>
            <a:pPr algn="just">
              <a:defRPr/>
            </a:pPr>
            <a:r>
              <a:rPr lang="es-ES" dirty="0">
                <a:ea typeface="Times New Roman" panose="02020603050405020304" pitchFamily="18" charset="0"/>
                <a:cs typeface="Calibri" panose="020F0502020204030204" pitchFamily="34" charset="0"/>
              </a:rPr>
              <a:t>...para cada una de las cuales disponemos de un conjunto de tres competencias interrelacionadas*.</a:t>
            </a:r>
          </a:p>
          <a:p>
            <a:pPr algn="just">
              <a:defRPr/>
            </a:pPr>
            <a:endParaRPr lang="es-ES" dirty="0">
              <a:ea typeface="Times New Roman" panose="02020603050405020304" pitchFamily="18" charset="0"/>
              <a:cs typeface="Calibri" panose="020F0502020204030204" pitchFamily="34" charset="0"/>
            </a:endParaRPr>
          </a:p>
          <a:p>
            <a:pPr algn="just">
              <a:defRPr/>
            </a:pPr>
            <a:r>
              <a:rPr lang="es-ES" sz="1500" i="1" dirty="0">
                <a:ea typeface="Times New Roman" panose="02020603050405020304" pitchFamily="18" charset="0"/>
                <a:cs typeface="Calibri" panose="020F0502020204030204" pitchFamily="34" charset="0"/>
              </a:rPr>
              <a:t>*competencias en el sentido de combinación de: conocimientos (lo que sabes), habilidades (lo que puedes hacer), actitudes (cómo lo haces)</a:t>
            </a:r>
          </a:p>
        </p:txBody>
      </p:sp>
    </p:spTree>
    <p:extLst>
      <p:ext uri="{BB962C8B-B14F-4D97-AF65-F5344CB8AC3E}">
        <p14:creationId xmlns:p14="http://schemas.microsoft.com/office/powerpoint/2010/main" val="1524607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s-ES" sz="3600" b="1" dirty="0">
                <a:solidFill>
                  <a:srgbClr val="FAB632"/>
                </a:solidFill>
                <a:ea typeface="Nunito Bold" charset="0"/>
                <a:cs typeface="Arima Madurai Semi" pitchFamily="2" charset="77"/>
              </a:rPr>
              <a:t>Área de formación nº1 </a:t>
            </a: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7693324" cy="830997"/>
          </a:xfrm>
          <a:prstGeom prst="rect">
            <a:avLst/>
          </a:prstGeom>
          <a:noFill/>
        </p:spPr>
        <p:txBody>
          <a:bodyPr wrap="square" rtlCol="0">
            <a:spAutoFit/>
          </a:bodyPr>
          <a:lstStyle/>
          <a:p>
            <a:r>
              <a:rPr lang="es-ES" sz="2400" b="1" dirty="0">
                <a:solidFill>
                  <a:srgbClr val="21B4A9"/>
                </a:solidFill>
              </a:rPr>
              <a:t>Incorporar los valores de la sostenibilidad</a:t>
            </a:r>
          </a:p>
          <a:p>
            <a:endParaRPr lang="en-US" sz="2400" b="1" dirty="0">
              <a:solidFill>
                <a:srgbClr val="21B4A9"/>
              </a:solidFill>
            </a:endParaRPr>
          </a:p>
        </p:txBody>
      </p:sp>
      <p:graphicFrame>
        <p:nvGraphicFramePr>
          <p:cNvPr id="5" name="Tabella 4"/>
          <p:cNvGraphicFramePr>
            <a:graphicFrameLocks noGrp="1"/>
          </p:cNvGraphicFramePr>
          <p:nvPr>
            <p:extLst>
              <p:ext uri="{D42A27DB-BD31-4B8C-83A1-F6EECF244321}">
                <p14:modId xmlns:p14="http://schemas.microsoft.com/office/powerpoint/2010/main" val="1332775732"/>
              </p:ext>
            </p:extLst>
          </p:nvPr>
        </p:nvGraphicFramePr>
        <p:xfrm>
          <a:off x="866775" y="1727502"/>
          <a:ext cx="10115549" cy="4244292"/>
        </p:xfrm>
        <a:graphic>
          <a:graphicData uri="http://schemas.openxmlformats.org/drawingml/2006/table">
            <a:tbl>
              <a:tblPr firstRow="1" firstCol="1" bandRow="1"/>
              <a:tblGrid>
                <a:gridCol w="2456119">
                  <a:extLst>
                    <a:ext uri="{9D8B030D-6E8A-4147-A177-3AD203B41FA5}">
                      <a16:colId xmlns:a16="http://schemas.microsoft.com/office/drawing/2014/main" val="2376685690"/>
                    </a:ext>
                  </a:extLst>
                </a:gridCol>
                <a:gridCol w="3829715">
                  <a:extLst>
                    <a:ext uri="{9D8B030D-6E8A-4147-A177-3AD203B41FA5}">
                      <a16:colId xmlns:a16="http://schemas.microsoft.com/office/drawing/2014/main" val="62534691"/>
                    </a:ext>
                  </a:extLst>
                </a:gridCol>
                <a:gridCol w="3829715">
                  <a:extLst>
                    <a:ext uri="{9D8B030D-6E8A-4147-A177-3AD203B41FA5}">
                      <a16:colId xmlns:a16="http://schemas.microsoft.com/office/drawing/2014/main" val="2283746989"/>
                    </a:ext>
                  </a:extLst>
                </a:gridCol>
              </a:tblGrid>
              <a:tr h="377523">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Área</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Competencia</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Descripción</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89713690"/>
                  </a:ext>
                </a:extLst>
              </a:tr>
              <a:tr h="1009139">
                <a:tc rowSpan="3">
                  <a:txBody>
                    <a:bodyPr/>
                    <a:lstStyle/>
                    <a:p>
                      <a:pPr algn="just">
                        <a:lnSpc>
                          <a:spcPct val="106000"/>
                        </a:lnSpc>
                        <a:spcAft>
                          <a:spcPts val="0"/>
                        </a:spcAft>
                      </a:pPr>
                      <a:r>
                        <a:rPr lang="en-GB" sz="2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1.</a:t>
                      </a:r>
                      <a:r>
                        <a:rPr lang="es-ES" sz="2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Incorporar los valores de la sostenibilidad</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just">
                        <a:lnSpc>
                          <a:spcPct val="106000"/>
                        </a:lnSpc>
                        <a:spcAft>
                          <a:spcPts val="0"/>
                        </a:spcAft>
                      </a:pPr>
                      <a:r>
                        <a:rPr lang="es-ES" sz="2200" b="1" i="1" noProof="0">
                          <a:effectLst/>
                          <a:latin typeface="Calibri" panose="020F0502020204030204" pitchFamily="34" charset="0"/>
                          <a:ea typeface="Calibri" panose="020F0502020204030204" pitchFamily="34" charset="0"/>
                          <a:cs typeface="Times New Roman" panose="02020603050405020304" pitchFamily="18" charset="0"/>
                        </a:rPr>
                        <a:t>1.1 Valorar la sostenibilidad</a:t>
                      </a:r>
                      <a:endParaRPr lang="es-ES" sz="2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just">
                        <a:lnSpc>
                          <a:spcPct val="106000"/>
                        </a:lnSpc>
                        <a:spcAft>
                          <a:spcPts val="0"/>
                        </a:spcAft>
                      </a:pPr>
                      <a:endParaRPr lang="es-ES_tradnl" sz="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 sz="1500" dirty="0">
                          <a:effectLst/>
                          <a:latin typeface="Calibri" panose="020F0502020204030204" pitchFamily="34" charset="0"/>
                          <a:ea typeface="Calibri" panose="020F0502020204030204" pitchFamily="34" charset="0"/>
                          <a:cs typeface="Times New Roman" panose="02020603050405020304" pitchFamily="18" charset="0"/>
                        </a:rPr>
                        <a:t>Reflexionar sobre los valores personales; identificar y explicar cómo varían los valores entre las personas y a lo largo del tiempo, al tiempo que se evalúa críticamente cómo se alinean con los valores de sostenibilidad.</a:t>
                      </a:r>
                      <a:endParaRPr lang="es-ES_tradnl"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7842296"/>
                  </a:ext>
                </a:extLst>
              </a:tr>
              <a:tr h="756855">
                <a:tc vMerge="1">
                  <a:txBody>
                    <a:bodyPr/>
                    <a:lstStyle/>
                    <a:p>
                      <a:endParaRPr lang="en-GB"/>
                    </a:p>
                  </a:txBody>
                  <a:tcPr/>
                </a:tc>
                <a:tc>
                  <a:txBody>
                    <a:bodyPr/>
                    <a:lstStyle/>
                    <a:p>
                      <a:pPr algn="just">
                        <a:lnSpc>
                          <a:spcPct val="106000"/>
                        </a:lnSpc>
                        <a:spcAft>
                          <a:spcPts val="0"/>
                        </a:spcAft>
                      </a:pPr>
                      <a:r>
                        <a:rPr lang="es-ES" sz="2200" b="1" i="1" noProof="0" dirty="0">
                          <a:effectLst/>
                          <a:latin typeface="Calibri" panose="020F0502020204030204" pitchFamily="34" charset="0"/>
                          <a:ea typeface="Calibri" panose="020F0502020204030204" pitchFamily="34" charset="0"/>
                          <a:cs typeface="Times New Roman" panose="02020603050405020304" pitchFamily="18" charset="0"/>
                        </a:rPr>
                        <a:t>1.2 Apoyar la equidad</a:t>
                      </a:r>
                      <a:endParaRPr lang="es-ES" sz="22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just">
                        <a:lnSpc>
                          <a:spcPct val="106000"/>
                        </a:lnSpc>
                        <a:spcAft>
                          <a:spcPts val="0"/>
                        </a:spcAft>
                      </a:pPr>
                      <a:endParaRPr lang="es-ES_tradnl" sz="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 sz="1500" dirty="0">
                          <a:effectLst/>
                          <a:latin typeface="Calibri" panose="020F0502020204030204" pitchFamily="34" charset="0"/>
                          <a:ea typeface="Calibri" panose="020F0502020204030204" pitchFamily="34" charset="0"/>
                          <a:cs typeface="Times New Roman" panose="02020603050405020304" pitchFamily="18" charset="0"/>
                        </a:rPr>
                        <a:t>Apoyar la equidad y la justicia para las generaciones actuales y futuras y aprender de las generaciones anteriores para la sostenibilidad.</a:t>
                      </a:r>
                      <a:endParaRPr lang="es-ES_tradnl"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4005376"/>
                  </a:ext>
                </a:extLst>
              </a:tr>
              <a:tr h="1140544">
                <a:tc vMerge="1">
                  <a:txBody>
                    <a:bodyPr/>
                    <a:lstStyle/>
                    <a:p>
                      <a:endParaRPr lang="en-GB"/>
                    </a:p>
                  </a:txBody>
                  <a:tcPr/>
                </a:tc>
                <a:tc>
                  <a:txBody>
                    <a:bodyPr/>
                    <a:lstStyle/>
                    <a:p>
                      <a:pPr algn="just">
                        <a:lnSpc>
                          <a:spcPct val="106000"/>
                        </a:lnSpc>
                        <a:spcAft>
                          <a:spcPts val="0"/>
                        </a:spcAft>
                      </a:pPr>
                      <a:r>
                        <a:rPr lang="es-ES" sz="2200" b="1" i="1" noProof="0" dirty="0">
                          <a:effectLst/>
                          <a:latin typeface="Calibri" panose="020F0502020204030204" pitchFamily="34" charset="0"/>
                          <a:ea typeface="Calibri" panose="020F0502020204030204" pitchFamily="34" charset="0"/>
                          <a:cs typeface="Times New Roman" panose="02020603050405020304" pitchFamily="18" charset="0"/>
                        </a:rPr>
                        <a:t>1.3 Promover la naturaleza</a:t>
                      </a:r>
                      <a:endParaRPr lang="es-ES" sz="22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just">
                        <a:lnSpc>
                          <a:spcPct val="106000"/>
                        </a:lnSpc>
                        <a:spcAft>
                          <a:spcPts val="0"/>
                        </a:spcAft>
                      </a:pPr>
                      <a:endParaRPr lang="es-ES_tradnl" sz="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 sz="1500" dirty="0">
                          <a:effectLst/>
                          <a:latin typeface="Calibri" panose="020F0502020204030204" pitchFamily="34" charset="0"/>
                          <a:ea typeface="Calibri" panose="020F0502020204030204" pitchFamily="34" charset="0"/>
                          <a:cs typeface="Times New Roman" panose="02020603050405020304" pitchFamily="18" charset="0"/>
                        </a:rPr>
                        <a:t>Reconocer que los seres humanos forman parte de la naturaleza; y respetar las necesidades y derechos de otras especies y de la propia naturaleza para restaurar y regenerar ecosistemas sanos y resistentes.</a:t>
                      </a:r>
                      <a:endParaRPr lang="es-ES_tradnl"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3087545"/>
                  </a:ext>
                </a:extLst>
              </a:tr>
            </a:tbl>
          </a:graphicData>
        </a:graphic>
      </p:graphicFrame>
    </p:spTree>
    <p:extLst>
      <p:ext uri="{BB962C8B-B14F-4D97-AF65-F5344CB8AC3E}">
        <p14:creationId xmlns:p14="http://schemas.microsoft.com/office/powerpoint/2010/main" val="49268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7693324" cy="461665"/>
          </a:xfrm>
          <a:prstGeom prst="rect">
            <a:avLst/>
          </a:prstGeom>
          <a:noFill/>
        </p:spPr>
        <p:txBody>
          <a:bodyPr wrap="square" rtlCol="0">
            <a:spAutoFit/>
          </a:bodyPr>
          <a:lstStyle/>
          <a:p>
            <a:r>
              <a:rPr lang="es-ES" sz="2400" b="1" dirty="0">
                <a:solidFill>
                  <a:srgbClr val="21B4A9"/>
                </a:solidFill>
              </a:rPr>
              <a:t>Aceptar la complejidad en la sostenibilidad</a:t>
            </a:r>
            <a:endParaRPr lang="en-GB" sz="2400" b="1" dirty="0">
              <a:solidFill>
                <a:srgbClr val="21B4A9"/>
              </a:solidFill>
            </a:endParaRPr>
          </a:p>
        </p:txBody>
      </p:sp>
      <p:sp>
        <p:nvSpPr>
          <p:cNvPr id="5"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Área de formación nº2 </a:t>
            </a:r>
          </a:p>
        </p:txBody>
      </p:sp>
      <p:graphicFrame>
        <p:nvGraphicFramePr>
          <p:cNvPr id="8" name="Tabella 7"/>
          <p:cNvGraphicFramePr>
            <a:graphicFrameLocks noGrp="1"/>
          </p:cNvGraphicFramePr>
          <p:nvPr>
            <p:extLst>
              <p:ext uri="{D42A27DB-BD31-4B8C-83A1-F6EECF244321}">
                <p14:modId xmlns:p14="http://schemas.microsoft.com/office/powerpoint/2010/main" val="796637530"/>
              </p:ext>
            </p:extLst>
          </p:nvPr>
        </p:nvGraphicFramePr>
        <p:xfrm>
          <a:off x="867306" y="2093131"/>
          <a:ext cx="10096499" cy="4593717"/>
        </p:xfrm>
        <a:graphic>
          <a:graphicData uri="http://schemas.openxmlformats.org/drawingml/2006/table">
            <a:tbl>
              <a:tblPr firstRow="1" firstCol="1" bandRow="1"/>
              <a:tblGrid>
                <a:gridCol w="2451493">
                  <a:extLst>
                    <a:ext uri="{9D8B030D-6E8A-4147-A177-3AD203B41FA5}">
                      <a16:colId xmlns:a16="http://schemas.microsoft.com/office/drawing/2014/main" val="1361003750"/>
                    </a:ext>
                  </a:extLst>
                </a:gridCol>
                <a:gridCol w="3822503">
                  <a:extLst>
                    <a:ext uri="{9D8B030D-6E8A-4147-A177-3AD203B41FA5}">
                      <a16:colId xmlns:a16="http://schemas.microsoft.com/office/drawing/2014/main" val="3085643771"/>
                    </a:ext>
                  </a:extLst>
                </a:gridCol>
                <a:gridCol w="3822503">
                  <a:extLst>
                    <a:ext uri="{9D8B030D-6E8A-4147-A177-3AD203B41FA5}">
                      <a16:colId xmlns:a16="http://schemas.microsoft.com/office/drawing/2014/main" val="3700049955"/>
                    </a:ext>
                  </a:extLst>
                </a:gridCol>
              </a:tblGrid>
              <a:tr h="882420">
                <a:tc rowSpan="3">
                  <a:txBody>
                    <a:bodyPr/>
                    <a:lstStyle/>
                    <a:p>
                      <a:pPr algn="l">
                        <a:lnSpc>
                          <a:spcPct val="106000"/>
                        </a:lnSpc>
                        <a:spcAft>
                          <a:spcPts val="0"/>
                        </a:spcAft>
                      </a:pPr>
                      <a:r>
                        <a:rPr lang="en-GB" sz="2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a:t>
                      </a:r>
                      <a:r>
                        <a:rPr lang="es-ES" sz="2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Aceptar la complejidad en la sostenibilidad</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a:lnSpc>
                          <a:spcPct val="106000"/>
                        </a:lnSpc>
                        <a:spcAft>
                          <a:spcPts val="0"/>
                        </a:spcAft>
                      </a:pPr>
                      <a:r>
                        <a:rPr lang="es-ES" sz="2200" b="1" i="1" noProof="0">
                          <a:effectLst/>
                          <a:latin typeface="Calibri" panose="020F0502020204030204" pitchFamily="34" charset="0"/>
                          <a:ea typeface="Calibri" panose="020F0502020204030204" pitchFamily="34" charset="0"/>
                          <a:cs typeface="Times New Roman" panose="02020603050405020304" pitchFamily="18" charset="0"/>
                        </a:rPr>
                        <a:t>2.1 Pensamiento sistémico</a:t>
                      </a:r>
                      <a:endParaRPr lang="es-ES" sz="2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just">
                        <a:lnSpc>
                          <a:spcPct val="106000"/>
                        </a:lnSpc>
                        <a:spcAft>
                          <a:spcPts val="0"/>
                        </a:spcAft>
                      </a:pPr>
                      <a:endParaRPr lang="es-ES_tradnl" sz="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 sz="1500" dirty="0">
                          <a:effectLst/>
                          <a:latin typeface="Calibri" panose="020F0502020204030204" pitchFamily="34" charset="0"/>
                          <a:ea typeface="Calibri" panose="020F0502020204030204" pitchFamily="34" charset="0"/>
                          <a:cs typeface="Times New Roman" panose="02020603050405020304" pitchFamily="18" charset="0"/>
                        </a:rPr>
                        <a:t>Abordar un problema de sostenibilidad desde todos los ángulos; tener en cuenta el tiempo, el espacio y el contexto para comprender cómo interactúan los elementos dentro de los sistemas y entre ellos.</a:t>
                      </a:r>
                      <a:endParaRPr lang="es-ES_tradnl"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2456563"/>
                  </a:ext>
                </a:extLst>
              </a:tr>
              <a:tr h="882420">
                <a:tc vMerge="1">
                  <a:txBody>
                    <a:bodyPr/>
                    <a:lstStyle/>
                    <a:p>
                      <a:endParaRPr lang="en-GB"/>
                    </a:p>
                  </a:txBody>
                  <a:tcPr/>
                </a:tc>
                <a:tc>
                  <a:txBody>
                    <a:bodyPr/>
                    <a:lstStyle/>
                    <a:p>
                      <a:pPr algn="just">
                        <a:lnSpc>
                          <a:spcPct val="106000"/>
                        </a:lnSpc>
                        <a:spcAft>
                          <a:spcPts val="0"/>
                        </a:spcAft>
                      </a:pPr>
                      <a:r>
                        <a:rPr lang="es-ES" sz="2200" b="1" i="1" noProof="0" dirty="0">
                          <a:effectLst/>
                          <a:latin typeface="Calibri" panose="020F0502020204030204" pitchFamily="34" charset="0"/>
                          <a:ea typeface="Calibri" panose="020F0502020204030204" pitchFamily="34" charset="0"/>
                          <a:cs typeface="Times New Roman" panose="02020603050405020304" pitchFamily="18" charset="0"/>
                        </a:rPr>
                        <a:t>2.2 Pensamiento crítico</a:t>
                      </a:r>
                      <a:endParaRPr lang="es-ES" sz="22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just">
                        <a:lnSpc>
                          <a:spcPct val="106000"/>
                        </a:lnSpc>
                        <a:spcAft>
                          <a:spcPts val="0"/>
                        </a:spcAft>
                      </a:pPr>
                      <a:endParaRPr lang="es-ES_tradnl" sz="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 sz="1500" dirty="0">
                          <a:effectLst/>
                          <a:latin typeface="Calibri" panose="020F0502020204030204" pitchFamily="34" charset="0"/>
                          <a:ea typeface="Calibri" panose="020F0502020204030204" pitchFamily="34" charset="0"/>
                          <a:cs typeface="Times New Roman" panose="02020603050405020304" pitchFamily="18" charset="0"/>
                        </a:rPr>
                        <a:t>Evaluar información y argumentos, identificar suposiciones, cuestionar el statu quo y reflexionar sobre cómo influyen los antecedentes personales, sociales y culturales en el pensamiento y las conclusiones.</a:t>
                      </a:r>
                      <a:endParaRPr lang="es-ES_tradnl"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0387550"/>
                  </a:ext>
                </a:extLst>
              </a:tr>
              <a:tr h="1323629">
                <a:tc vMerge="1">
                  <a:txBody>
                    <a:bodyPr/>
                    <a:lstStyle/>
                    <a:p>
                      <a:endParaRPr lang="en-GB"/>
                    </a:p>
                  </a:txBody>
                  <a:tcPr/>
                </a:tc>
                <a:tc>
                  <a:txBody>
                    <a:bodyPr/>
                    <a:lstStyle/>
                    <a:p>
                      <a:pPr algn="just">
                        <a:lnSpc>
                          <a:spcPct val="106000"/>
                        </a:lnSpc>
                        <a:spcAft>
                          <a:spcPts val="0"/>
                        </a:spcAft>
                      </a:pPr>
                      <a:r>
                        <a:rPr lang="es-ES" sz="2200" b="1" i="1" noProof="0" dirty="0">
                          <a:effectLst/>
                          <a:latin typeface="Calibri" panose="020F0502020204030204" pitchFamily="34" charset="0"/>
                          <a:ea typeface="Calibri" panose="020F0502020204030204" pitchFamily="34" charset="0"/>
                          <a:cs typeface="Times New Roman" panose="02020603050405020304" pitchFamily="18" charset="0"/>
                        </a:rPr>
                        <a:t>2.3 Encuadre del problema</a:t>
                      </a:r>
                      <a:endParaRPr lang="es-ES" sz="22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just">
                        <a:lnSpc>
                          <a:spcPct val="106000"/>
                        </a:lnSpc>
                        <a:spcAft>
                          <a:spcPts val="0"/>
                        </a:spcAft>
                      </a:pPr>
                      <a:endParaRPr lang="es-ES_tradnl" sz="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 sz="1500" dirty="0">
                          <a:effectLst/>
                          <a:latin typeface="Calibri" panose="020F0502020204030204" pitchFamily="34" charset="0"/>
                          <a:ea typeface="Calibri" panose="020F0502020204030204" pitchFamily="34" charset="0"/>
                          <a:cs typeface="Times New Roman" panose="02020603050405020304" pitchFamily="18" charset="0"/>
                        </a:rPr>
                        <a:t>Formular los retos actuales o potenciales como un problema de sostenibilidad en términos de dificultad, personas implicadas, tiempo y alcance geográfico, con el fin de identificar enfoques adecuados para anticipar y prevenir problemas, y para mitigar y adaptarse a los problemas ya existentes.</a:t>
                      </a:r>
                      <a:endParaRPr lang="es-ES_tradnl"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9874106"/>
                  </a:ext>
                </a:extLst>
              </a:tr>
            </a:tbl>
          </a:graphicData>
        </a:graphic>
      </p:graphicFrame>
      <p:graphicFrame>
        <p:nvGraphicFramePr>
          <p:cNvPr id="9" name="Tabella 8"/>
          <p:cNvGraphicFramePr>
            <a:graphicFrameLocks noGrp="1"/>
          </p:cNvGraphicFramePr>
          <p:nvPr>
            <p:extLst>
              <p:ext uri="{D42A27DB-BD31-4B8C-83A1-F6EECF244321}">
                <p14:modId xmlns:p14="http://schemas.microsoft.com/office/powerpoint/2010/main" val="2639066261"/>
              </p:ext>
            </p:extLst>
          </p:nvPr>
        </p:nvGraphicFramePr>
        <p:xfrm>
          <a:off x="867304" y="1727502"/>
          <a:ext cx="10096499" cy="365629"/>
        </p:xfrm>
        <a:graphic>
          <a:graphicData uri="http://schemas.openxmlformats.org/drawingml/2006/table">
            <a:tbl>
              <a:tblPr firstRow="1" firstCol="1" bandRow="1"/>
              <a:tblGrid>
                <a:gridCol w="2451493">
                  <a:extLst>
                    <a:ext uri="{9D8B030D-6E8A-4147-A177-3AD203B41FA5}">
                      <a16:colId xmlns:a16="http://schemas.microsoft.com/office/drawing/2014/main" val="294820531"/>
                    </a:ext>
                  </a:extLst>
                </a:gridCol>
                <a:gridCol w="3822503">
                  <a:extLst>
                    <a:ext uri="{9D8B030D-6E8A-4147-A177-3AD203B41FA5}">
                      <a16:colId xmlns:a16="http://schemas.microsoft.com/office/drawing/2014/main" val="1602106758"/>
                    </a:ext>
                  </a:extLst>
                </a:gridCol>
                <a:gridCol w="3822503">
                  <a:extLst>
                    <a:ext uri="{9D8B030D-6E8A-4147-A177-3AD203B41FA5}">
                      <a16:colId xmlns:a16="http://schemas.microsoft.com/office/drawing/2014/main" val="3491599563"/>
                    </a:ext>
                  </a:extLst>
                </a:gridCol>
              </a:tblGrid>
              <a:tr h="365629">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Área</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Competencia</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Descripción</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836329287"/>
                  </a:ext>
                </a:extLst>
              </a:tr>
            </a:tbl>
          </a:graphicData>
        </a:graphic>
      </p:graphicFrame>
    </p:spTree>
    <p:extLst>
      <p:ext uri="{BB962C8B-B14F-4D97-AF65-F5344CB8AC3E}">
        <p14:creationId xmlns:p14="http://schemas.microsoft.com/office/powerpoint/2010/main" val="845553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7693324" cy="461665"/>
          </a:xfrm>
          <a:prstGeom prst="rect">
            <a:avLst/>
          </a:prstGeom>
          <a:noFill/>
        </p:spPr>
        <p:txBody>
          <a:bodyPr wrap="square" rtlCol="0">
            <a:spAutoFit/>
          </a:bodyPr>
          <a:lstStyle/>
          <a:p>
            <a:r>
              <a:rPr lang="es-ES" sz="2400" b="1" dirty="0">
                <a:solidFill>
                  <a:srgbClr val="21B4A9"/>
                </a:solidFill>
              </a:rPr>
              <a:t>Imaginando futuros sostenibles </a:t>
            </a:r>
          </a:p>
        </p:txBody>
      </p:sp>
      <p:sp>
        <p:nvSpPr>
          <p:cNvPr id="5"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Área de formación nº3 </a:t>
            </a:r>
          </a:p>
        </p:txBody>
      </p:sp>
      <p:graphicFrame>
        <p:nvGraphicFramePr>
          <p:cNvPr id="6" name="Tabella 5"/>
          <p:cNvGraphicFramePr>
            <a:graphicFrameLocks noGrp="1"/>
          </p:cNvGraphicFramePr>
          <p:nvPr>
            <p:extLst>
              <p:ext uri="{D42A27DB-BD31-4B8C-83A1-F6EECF244321}">
                <p14:modId xmlns:p14="http://schemas.microsoft.com/office/powerpoint/2010/main" val="3628227035"/>
              </p:ext>
            </p:extLst>
          </p:nvPr>
        </p:nvGraphicFramePr>
        <p:xfrm>
          <a:off x="867304" y="1727502"/>
          <a:ext cx="10096499" cy="365629"/>
        </p:xfrm>
        <a:graphic>
          <a:graphicData uri="http://schemas.openxmlformats.org/drawingml/2006/table">
            <a:tbl>
              <a:tblPr firstRow="1" firstCol="1" bandRow="1"/>
              <a:tblGrid>
                <a:gridCol w="2451493">
                  <a:extLst>
                    <a:ext uri="{9D8B030D-6E8A-4147-A177-3AD203B41FA5}">
                      <a16:colId xmlns:a16="http://schemas.microsoft.com/office/drawing/2014/main" val="294820531"/>
                    </a:ext>
                  </a:extLst>
                </a:gridCol>
                <a:gridCol w="3822503">
                  <a:extLst>
                    <a:ext uri="{9D8B030D-6E8A-4147-A177-3AD203B41FA5}">
                      <a16:colId xmlns:a16="http://schemas.microsoft.com/office/drawing/2014/main" val="1602106758"/>
                    </a:ext>
                  </a:extLst>
                </a:gridCol>
                <a:gridCol w="3822503">
                  <a:extLst>
                    <a:ext uri="{9D8B030D-6E8A-4147-A177-3AD203B41FA5}">
                      <a16:colId xmlns:a16="http://schemas.microsoft.com/office/drawing/2014/main" val="3491599563"/>
                    </a:ext>
                  </a:extLst>
                </a:gridCol>
              </a:tblGrid>
              <a:tr h="365629">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Área</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Competencia</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Descripción</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836329287"/>
                  </a:ext>
                </a:extLst>
              </a:tr>
            </a:tbl>
          </a:graphicData>
        </a:graphic>
      </p:graphicFrame>
      <p:graphicFrame>
        <p:nvGraphicFramePr>
          <p:cNvPr id="8" name="Tabella 7"/>
          <p:cNvGraphicFramePr>
            <a:graphicFrameLocks noGrp="1"/>
          </p:cNvGraphicFramePr>
          <p:nvPr>
            <p:extLst>
              <p:ext uri="{D42A27DB-BD31-4B8C-83A1-F6EECF244321}">
                <p14:modId xmlns:p14="http://schemas.microsoft.com/office/powerpoint/2010/main" val="576528648"/>
              </p:ext>
            </p:extLst>
          </p:nvPr>
        </p:nvGraphicFramePr>
        <p:xfrm>
          <a:off x="867305" y="2093132"/>
          <a:ext cx="10096499" cy="3193295"/>
        </p:xfrm>
        <a:graphic>
          <a:graphicData uri="http://schemas.openxmlformats.org/drawingml/2006/table">
            <a:tbl>
              <a:tblPr firstRow="1" firstCol="1" bandRow="1"/>
              <a:tblGrid>
                <a:gridCol w="2451493">
                  <a:extLst>
                    <a:ext uri="{9D8B030D-6E8A-4147-A177-3AD203B41FA5}">
                      <a16:colId xmlns:a16="http://schemas.microsoft.com/office/drawing/2014/main" val="3372173147"/>
                    </a:ext>
                  </a:extLst>
                </a:gridCol>
                <a:gridCol w="3822503">
                  <a:extLst>
                    <a:ext uri="{9D8B030D-6E8A-4147-A177-3AD203B41FA5}">
                      <a16:colId xmlns:a16="http://schemas.microsoft.com/office/drawing/2014/main" val="2085167348"/>
                    </a:ext>
                  </a:extLst>
                </a:gridCol>
                <a:gridCol w="3822503">
                  <a:extLst>
                    <a:ext uri="{9D8B030D-6E8A-4147-A177-3AD203B41FA5}">
                      <a16:colId xmlns:a16="http://schemas.microsoft.com/office/drawing/2014/main" val="2100798174"/>
                    </a:ext>
                  </a:extLst>
                </a:gridCol>
              </a:tblGrid>
              <a:tr h="1033025">
                <a:tc rowSpan="3">
                  <a:txBody>
                    <a:bodyPr/>
                    <a:lstStyle/>
                    <a:p>
                      <a:pPr algn="just">
                        <a:lnSpc>
                          <a:spcPct val="106000"/>
                        </a:lnSpc>
                        <a:spcAft>
                          <a:spcPts val="0"/>
                        </a:spcAft>
                      </a:pPr>
                      <a:r>
                        <a:rPr lang="es-ES" sz="2200" b="1" noProof="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3.Imaginando futuros sostenibles</a:t>
                      </a:r>
                      <a:endParaRPr lang="es-ES" sz="22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algn="l">
                        <a:lnSpc>
                          <a:spcPct val="106000"/>
                        </a:lnSpc>
                        <a:spcAft>
                          <a:spcPts val="0"/>
                        </a:spcAft>
                      </a:pPr>
                      <a:r>
                        <a:rPr lang="es-ES" sz="2200" b="1" i="1" noProof="0" dirty="0">
                          <a:effectLst/>
                          <a:latin typeface="Calibri" panose="020F0502020204030204" pitchFamily="34" charset="0"/>
                          <a:ea typeface="Calibri" panose="020F0502020204030204" pitchFamily="34" charset="0"/>
                          <a:cs typeface="Times New Roman" panose="02020603050405020304" pitchFamily="18" charset="0"/>
                        </a:rPr>
                        <a:t>3.1 Alfabetización para el futuro</a:t>
                      </a:r>
                      <a:endParaRPr lang="es-ES" sz="22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just">
                        <a:lnSpc>
                          <a:spcPct val="106000"/>
                        </a:lnSpc>
                        <a:spcAft>
                          <a:spcPts val="0"/>
                        </a:spcAft>
                      </a:pPr>
                      <a:r>
                        <a:rPr lang="es-ES" sz="1500" dirty="0">
                          <a:effectLst/>
                          <a:latin typeface="Calibri" panose="020F0502020204030204" pitchFamily="34" charset="0"/>
                          <a:ea typeface="Calibri" panose="020F0502020204030204" pitchFamily="34" charset="0"/>
                          <a:cs typeface="Times New Roman" panose="02020603050405020304" pitchFamily="18" charset="0"/>
                        </a:rPr>
                        <a:t>Prever futuros sostenibles alternativos imaginando y desarrollando escenarios alternativos e identificando los pasos necesarios para alcanzar el futuro sostenible preferido.</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5196589"/>
                  </a:ext>
                </a:extLst>
              </a:tr>
              <a:tr h="1033025">
                <a:tc vMerge="1">
                  <a:txBody>
                    <a:bodyPr/>
                    <a:lstStyle/>
                    <a:p>
                      <a:endParaRPr lang="en-GB"/>
                    </a:p>
                  </a:txBody>
                  <a:tcPr/>
                </a:tc>
                <a:tc>
                  <a:txBody>
                    <a:bodyPr/>
                    <a:lstStyle/>
                    <a:p>
                      <a:pPr algn="just">
                        <a:lnSpc>
                          <a:spcPct val="106000"/>
                        </a:lnSpc>
                        <a:spcAft>
                          <a:spcPts val="0"/>
                        </a:spcAft>
                      </a:pPr>
                      <a:r>
                        <a:rPr lang="es-ES_tradnl" sz="2200" b="1" i="1" dirty="0">
                          <a:effectLst/>
                          <a:latin typeface="Calibri" panose="020F0502020204030204" pitchFamily="34" charset="0"/>
                          <a:ea typeface="Calibri" panose="020F0502020204030204" pitchFamily="34" charset="0"/>
                          <a:cs typeface="Times New Roman" panose="02020603050405020304" pitchFamily="18" charset="0"/>
                        </a:rPr>
                        <a:t>3.2 Adaptabilidad</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just">
                        <a:lnSpc>
                          <a:spcPct val="106000"/>
                        </a:lnSpc>
                        <a:spcAft>
                          <a:spcPts val="0"/>
                        </a:spcAft>
                      </a:pPr>
                      <a:r>
                        <a:rPr lang="es-ES" sz="1500" dirty="0">
                          <a:effectLst/>
                          <a:latin typeface="Calibri" panose="020F0502020204030204" pitchFamily="34" charset="0"/>
                          <a:ea typeface="Calibri" panose="020F0502020204030204" pitchFamily="34" charset="0"/>
                          <a:cs typeface="Times New Roman" panose="02020603050405020304" pitchFamily="18" charset="0"/>
                        </a:rPr>
                        <a:t>Gestionar transiciones y retos en situaciones complejas de sostenibilidad y tomar decisiones relacionadas con el futuro ante la incertidumbre, la ambigüedad y el riesgo.</a:t>
                      </a: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3968737"/>
                  </a:ext>
                </a:extLst>
              </a:tr>
              <a:tr h="774768">
                <a:tc vMerge="1">
                  <a:txBody>
                    <a:bodyPr/>
                    <a:lstStyle/>
                    <a:p>
                      <a:endParaRPr lang="en-GB"/>
                    </a:p>
                  </a:txBody>
                  <a:tcPr/>
                </a:tc>
                <a:tc>
                  <a:txBody>
                    <a:bodyPr/>
                    <a:lstStyle/>
                    <a:p>
                      <a:pPr algn="just">
                        <a:lnSpc>
                          <a:spcPct val="106000"/>
                        </a:lnSpc>
                        <a:spcAft>
                          <a:spcPts val="0"/>
                        </a:spcAft>
                      </a:pPr>
                      <a:r>
                        <a:rPr lang="es-ES_tradnl" sz="2200" b="1" i="1" dirty="0">
                          <a:effectLst/>
                          <a:latin typeface="Calibri" panose="020F0502020204030204" pitchFamily="34" charset="0"/>
                          <a:ea typeface="Calibri" panose="020F0502020204030204" pitchFamily="34" charset="0"/>
                          <a:cs typeface="Times New Roman" panose="02020603050405020304" pitchFamily="18" charset="0"/>
                        </a:rPr>
                        <a:t>3.3 Pensamiento exploratorio</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just">
                        <a:lnSpc>
                          <a:spcPct val="106000"/>
                        </a:lnSpc>
                        <a:spcAft>
                          <a:spcPts val="0"/>
                        </a:spcAft>
                      </a:pPr>
                      <a:r>
                        <a:rPr lang="es-ES" sz="1500" dirty="0">
                          <a:effectLst/>
                          <a:latin typeface="Calibri" panose="020F0502020204030204" pitchFamily="34" charset="0"/>
                          <a:ea typeface="Calibri" panose="020F0502020204030204" pitchFamily="34" charset="0"/>
                          <a:cs typeface="Times New Roman" panose="02020603050405020304" pitchFamily="18" charset="0"/>
                        </a:rPr>
                        <a:t>Adoptar un modo de pensar relacional explorando y relacionando distintas disciplinas, utilizando la creatividad y la experimentación con ideas o métodos novedosos.</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4605684"/>
                  </a:ext>
                </a:extLst>
              </a:tr>
            </a:tbl>
          </a:graphicData>
        </a:graphic>
      </p:graphicFrame>
    </p:spTree>
    <p:extLst>
      <p:ext uri="{BB962C8B-B14F-4D97-AF65-F5344CB8AC3E}">
        <p14:creationId xmlns:p14="http://schemas.microsoft.com/office/powerpoint/2010/main" val="135749896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TotalTime>
  <Words>1786</Words>
  <Application>Microsoft Office PowerPoint</Application>
  <PresentationFormat>Panorámica</PresentationFormat>
  <Paragraphs>196</Paragraphs>
  <Slides>18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18</vt:i4>
      </vt:variant>
    </vt:vector>
  </HeadingPairs>
  <TitlesOfParts>
    <vt:vector size="22"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Álvarez Bordón</dc:creator>
  <cp:lastModifiedBy>Bárbara Brenda Starck Carlós</cp:lastModifiedBy>
  <cp:revision>48</cp:revision>
  <dcterms:created xsi:type="dcterms:W3CDTF">2022-05-18T10:18:40Z</dcterms:created>
  <dcterms:modified xsi:type="dcterms:W3CDTF">2023-02-14T09:20:24Z</dcterms:modified>
</cp:coreProperties>
</file>