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78" r:id="rId7"/>
    <p:sldId id="279" r:id="rId8"/>
    <p:sldId id="280" r:id="rId9"/>
    <p:sldId id="281" r:id="rId10"/>
    <p:sldId id="282" r:id="rId11"/>
    <p:sldId id="283" r:id="rId12"/>
    <p:sldId id="284" r:id="rId13"/>
    <p:sldId id="263" r:id="rId14"/>
    <p:sldId id="264" r:id="rId15"/>
    <p:sldId id="258"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E46"/>
    <a:srgbClr val="21B4A9"/>
    <a:srgbClr val="FAB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81FF41-CD1A-8140-38A8-572B0505D0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C7E8A41-8D12-4539-35E4-635E19424B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FA9EFB6-6F28-2CE7-DA39-9FFB932F7E53}"/>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D7156F0B-2503-DACE-9A78-B7717E954C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A23397C-7557-BA3D-4CCD-330BF8225DE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8980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E56A9-3A7D-837B-E334-C06309C88E7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B3C8221-C4EC-C575-DDBD-3012EF7EBC2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EB7EB1-E743-1CCC-C888-344B6C1B1E74}"/>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C2A10AFD-106C-213A-7F13-0EDE7BE16DC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FD57F49-D922-1509-32DB-005AC297AC6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976354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CF18F1B-5E1B-B194-76D9-C18C263FCDD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520537-3A41-9DAD-C8AE-3565DE29A5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6062325-E1F6-2444-08BE-1A5B241CB7D1}"/>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0965E179-655C-55CF-FD8E-321C0BE69B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7EBE69-3E0A-4C22-3987-9A0310171530}"/>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404721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0EF0D9-250D-B173-CA20-513647115EC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A249E9-112F-85CE-D7F7-93C1BA2216D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73E16C8-EB9E-D857-3C35-AECC06B643D7}"/>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1A00D4AA-8E48-6479-2182-4CB677EBCD4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E5CA5DE-D531-5C96-8B8B-70826F5B0DD4}"/>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1646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50390-62C4-734D-4F29-FFB0E699F5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AA7923-5505-9F8E-462B-ACAB1BA23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A4B2E3-5ABD-E26F-E1FA-5E9F17FC0C34}"/>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82222184-63A7-631D-8138-92E801AEBF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FA11C42-6B8A-B438-CA1F-5AFC653FE76C}"/>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5908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E0AF0-E528-1E31-6A16-C7D01A207DB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AD0778F-A471-4E5B-3BA1-04DD0588CD7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0A77CB8-6FD1-FA4B-C1ED-7190CFD9D82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156CC7DE-FDC1-FB71-FAAB-7AB3971965AE}"/>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6EB6352F-02B0-AC04-FEFE-BC4629022AE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D59EBA2-1FB1-18A6-8343-8D1355025613}"/>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1518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4FBD4-C478-AEAE-721F-AD6C27DB6B6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A8A5093-657F-AA02-BA4D-D5009BF0F4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62F366-F4FA-B081-DA47-044D010101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5E9DF89-4E73-E541-8346-180BAEFA18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E0C52CF-BFAA-2E2A-245F-BF3A83FA41D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99816C6-8177-13EA-13E7-CC7E9518E8A6}"/>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8" name="Marcador de pie de página 7">
            <a:extLst>
              <a:ext uri="{FF2B5EF4-FFF2-40B4-BE49-F238E27FC236}">
                <a16:creationId xmlns:a16="http://schemas.microsoft.com/office/drawing/2014/main" id="{B4431091-B52F-3975-06DC-56D7827A6D5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A207E81-7918-9E06-E62A-FF8563CB05F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7144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EB3FDE-6754-7569-C0C2-851C9815A2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8D933CE4-76CD-41E4-CF39-CC81ED549BCA}"/>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4" name="Marcador de pie de página 3">
            <a:extLst>
              <a:ext uri="{FF2B5EF4-FFF2-40B4-BE49-F238E27FC236}">
                <a16:creationId xmlns:a16="http://schemas.microsoft.com/office/drawing/2014/main" id="{D16E2EA3-8C4A-4F2C-D155-DC2ADD9A2DA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8DBB076-1F4F-9D8A-AABF-E8431C364F29}"/>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333325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AB3B8DA-C1E6-104C-83BC-13F150067A2D}"/>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3" name="Marcador de pie de página 2">
            <a:extLst>
              <a:ext uri="{FF2B5EF4-FFF2-40B4-BE49-F238E27FC236}">
                <a16:creationId xmlns:a16="http://schemas.microsoft.com/office/drawing/2014/main" id="{CEA57610-854E-FB9D-60E9-1B8C090668F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C1F6286-88AC-F677-86E9-4534E35A5518}"/>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200796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4088E-1158-6A83-EF0D-373F27B5D7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15DE7E-F3BE-9513-0A5C-AA4AC2E479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794873D-EADE-016F-8045-F0D38C5815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C24C1D-7304-1205-B58E-CB30CC5319C8}"/>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F9B59429-599C-0D64-61D8-2EB3A9E2627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B363417-DB7C-0722-2DFE-9B633EB625A1}"/>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63037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1DF33C-1354-3A0C-3F14-50010CA93FB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164D6AA-2847-F54E-3837-627D806CC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135EABF-0BAE-ABC3-4927-8A27E272C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4161638-C472-B280-513F-C14C24CF5CCC}"/>
              </a:ext>
            </a:extLst>
          </p:cNvPr>
          <p:cNvSpPr>
            <a:spLocks noGrp="1"/>
          </p:cNvSpPr>
          <p:nvPr>
            <p:ph type="dt" sz="half" idx="10"/>
          </p:nvPr>
        </p:nvSpPr>
        <p:spPr/>
        <p:txBody>
          <a:bodyPr/>
          <a:lstStyle/>
          <a:p>
            <a:fld id="{42C1B662-0D75-408A-B909-E625DE7528A1}" type="datetimeFigureOut">
              <a:rPr lang="es-ES" smtClean="0"/>
              <a:t>14/02/2023</a:t>
            </a:fld>
            <a:endParaRPr lang="es-ES"/>
          </a:p>
        </p:txBody>
      </p:sp>
      <p:sp>
        <p:nvSpPr>
          <p:cNvPr id="6" name="Marcador de pie de página 5">
            <a:extLst>
              <a:ext uri="{FF2B5EF4-FFF2-40B4-BE49-F238E27FC236}">
                <a16:creationId xmlns:a16="http://schemas.microsoft.com/office/drawing/2014/main" id="{B8B740C8-1EB5-246C-52C0-C53F4D95E8A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CDD635-69EE-ED03-E4FE-72C43CDD7007}"/>
              </a:ext>
            </a:extLst>
          </p:cNvPr>
          <p:cNvSpPr>
            <a:spLocks noGrp="1"/>
          </p:cNvSpPr>
          <p:nvPr>
            <p:ph type="sldNum" sz="quarter" idx="12"/>
          </p:nvPr>
        </p:nvSpPr>
        <p:spPr/>
        <p:txBody>
          <a:bodyPr/>
          <a:lstStyle/>
          <a:p>
            <a:fld id="{74EE8679-D357-4C18-9F7A-49E39F9DFD3F}" type="slidenum">
              <a:rPr lang="es-ES" smtClean="0"/>
              <a:t>‹Nº›</a:t>
            </a:fld>
            <a:endParaRPr lang="es-ES"/>
          </a:p>
        </p:txBody>
      </p:sp>
    </p:spTree>
    <p:extLst>
      <p:ext uri="{BB962C8B-B14F-4D97-AF65-F5344CB8AC3E}">
        <p14:creationId xmlns:p14="http://schemas.microsoft.com/office/powerpoint/2010/main" val="1988005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95F1F94-1803-93D3-800C-629F062AA3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B75A4B6-58CB-1944-3657-914A85C71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6486349-1140-5853-0BA4-9B46551BB5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1B662-0D75-408A-B909-E625DE7528A1}" type="datetimeFigureOut">
              <a:rPr lang="es-ES" smtClean="0"/>
              <a:t>14/02/2023</a:t>
            </a:fld>
            <a:endParaRPr lang="es-ES"/>
          </a:p>
        </p:txBody>
      </p:sp>
      <p:sp>
        <p:nvSpPr>
          <p:cNvPr id="5" name="Marcador de pie de página 4">
            <a:extLst>
              <a:ext uri="{FF2B5EF4-FFF2-40B4-BE49-F238E27FC236}">
                <a16:creationId xmlns:a16="http://schemas.microsoft.com/office/drawing/2014/main" id="{B5B98254-A69D-45D8-7EDA-1CDF7A871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BB3F86D-EDE9-9542-1E5A-9A896EC06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E8679-D357-4C18-9F7A-49E39F9DFD3F}" type="slidenum">
              <a:rPr lang="es-ES" smtClean="0"/>
              <a:t>‹Nº›</a:t>
            </a:fld>
            <a:endParaRPr lang="es-ES"/>
          </a:p>
        </p:txBody>
      </p:sp>
    </p:spTree>
    <p:extLst>
      <p:ext uri="{BB962C8B-B14F-4D97-AF65-F5344CB8AC3E}">
        <p14:creationId xmlns:p14="http://schemas.microsoft.com/office/powerpoint/2010/main" val="3432570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c.europa.eu/european-social-fund-plus/en" TargetMode="External"/><Relationship Id="rId2" Type="http://schemas.openxmlformats.org/officeDocument/2006/relationships/hyperlink" Target="https://ec.europa.eu/regional_policy/en/funding/erdf/" TargetMode="External"/><Relationship Id="rId1" Type="http://schemas.openxmlformats.org/officeDocument/2006/relationships/slideLayout" Target="../slideLayouts/slideLayout2.xml"/><Relationship Id="rId6" Type="http://schemas.openxmlformats.org/officeDocument/2006/relationships/hyperlink" Target="https://oceans-and-fisheries.ec.europa.eu/funding/european-maritime-and-fisheries-fund-emff_en" TargetMode="External"/><Relationship Id="rId5" Type="http://schemas.openxmlformats.org/officeDocument/2006/relationships/hyperlink" Target="https://agriculture.ec.europa.eu/common-agricultural-policy/rural-development_en" TargetMode="External"/><Relationship Id="rId4" Type="http://schemas.openxmlformats.org/officeDocument/2006/relationships/hyperlink" Target="https://ec.europa.eu/regional_policy/en/funding/cohesion-fun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FAA5355-FA6D-9289-CF05-E411C729EFEC}"/>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3912093" y="1074198"/>
            <a:ext cx="4367813" cy="1935331"/>
          </a:xfrm>
          <a:prstGeom prst="rect">
            <a:avLst/>
          </a:prstGeom>
        </p:spPr>
      </p:pic>
      <p:sp>
        <p:nvSpPr>
          <p:cNvPr id="6" name="CuadroTexto 5">
            <a:extLst>
              <a:ext uri="{FF2B5EF4-FFF2-40B4-BE49-F238E27FC236}">
                <a16:creationId xmlns:a16="http://schemas.microsoft.com/office/drawing/2014/main" id="{24D1AB93-D818-3BBD-F46C-A8E4FA4304AE}"/>
              </a:ext>
            </a:extLst>
          </p:cNvPr>
          <p:cNvSpPr txBox="1"/>
          <p:nvPr/>
        </p:nvSpPr>
        <p:spPr>
          <a:xfrm>
            <a:off x="1056324" y="3848472"/>
            <a:ext cx="9646510" cy="1077218"/>
          </a:xfrm>
          <a:prstGeom prst="rect">
            <a:avLst/>
          </a:prstGeom>
          <a:noFill/>
        </p:spPr>
        <p:txBody>
          <a:bodyPr wrap="square" rtlCol="0">
            <a:spAutoFit/>
          </a:bodyPr>
          <a:lstStyle/>
          <a:p>
            <a:r>
              <a:rPr lang="es-ES" sz="3200" b="1">
                <a:solidFill>
                  <a:srgbClr val="EA4E46"/>
                </a:solidFill>
              </a:rPr>
              <a:t>Oportunidades de crédito y financiación de la UE para mujeres empresarias</a:t>
            </a:r>
            <a:endParaRPr lang="en-GB" sz="3200" dirty="0">
              <a:solidFill>
                <a:srgbClr val="EA4E46"/>
              </a:solidFill>
            </a:endParaRPr>
          </a:p>
        </p:txBody>
      </p:sp>
      <p:sp>
        <p:nvSpPr>
          <p:cNvPr id="8" name="CuadroTexto 7">
            <a:extLst>
              <a:ext uri="{FF2B5EF4-FFF2-40B4-BE49-F238E27FC236}">
                <a16:creationId xmlns:a16="http://schemas.microsoft.com/office/drawing/2014/main" id="{76511FC4-99E8-5FDC-25E3-0930F60300A2}"/>
              </a:ext>
            </a:extLst>
          </p:cNvPr>
          <p:cNvSpPr txBox="1"/>
          <p:nvPr/>
        </p:nvSpPr>
        <p:spPr>
          <a:xfrm>
            <a:off x="1056324" y="4995454"/>
            <a:ext cx="6094520" cy="369332"/>
          </a:xfrm>
          <a:prstGeom prst="rect">
            <a:avLst/>
          </a:prstGeom>
          <a:noFill/>
        </p:spPr>
        <p:txBody>
          <a:bodyPr wrap="square">
            <a:spAutoFit/>
          </a:bodyPr>
          <a:lstStyle/>
          <a:p>
            <a:r>
              <a:rPr lang="en-GB" b="1"/>
              <a:t>Desarrollado por</a:t>
            </a:r>
            <a:r>
              <a:rPr lang="en-GB"/>
              <a:t> </a:t>
            </a:r>
            <a:r>
              <a:rPr lang="en-GB" dirty="0"/>
              <a:t>IHF</a:t>
            </a:r>
          </a:p>
        </p:txBody>
      </p:sp>
      <p:sp>
        <p:nvSpPr>
          <p:cNvPr id="9" name="Medio marco 8">
            <a:extLst>
              <a:ext uri="{FF2B5EF4-FFF2-40B4-BE49-F238E27FC236}">
                <a16:creationId xmlns:a16="http://schemas.microsoft.com/office/drawing/2014/main" id="{7E7B1CC3-4856-87EE-DB35-5BB408D9C833}"/>
              </a:ext>
            </a:extLst>
          </p:cNvPr>
          <p:cNvSpPr/>
          <p:nvPr/>
        </p:nvSpPr>
        <p:spPr>
          <a:xfrm>
            <a:off x="461521" y="486455"/>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0" name="Medio marco 9">
            <a:extLst>
              <a:ext uri="{FF2B5EF4-FFF2-40B4-BE49-F238E27FC236}">
                <a16:creationId xmlns:a16="http://schemas.microsoft.com/office/drawing/2014/main" id="{A9462FBD-9F54-4535-B29A-F526FFD614BA}"/>
              </a:ext>
            </a:extLst>
          </p:cNvPr>
          <p:cNvSpPr/>
          <p:nvPr/>
        </p:nvSpPr>
        <p:spPr>
          <a:xfrm rot="10800000">
            <a:off x="10780510" y="4995454"/>
            <a:ext cx="710332" cy="942850"/>
          </a:xfrm>
          <a:prstGeom prst="halfFrame">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285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2139047"/>
          </a:xfrm>
          <a:prstGeom prst="rect">
            <a:avLst/>
          </a:prstGeom>
        </p:spPr>
        <p:txBody>
          <a:bodyPr wrap="square">
            <a:spAutoFit/>
          </a:bodyPr>
          <a:lstStyle/>
          <a:p>
            <a:pPr lvl="0" algn="just">
              <a:defRPr/>
            </a:pPr>
            <a:r>
              <a:rPr lang="es-ES" altLang="es-ES">
                <a:solidFill>
                  <a:prstClr val="black"/>
                </a:solidFill>
                <a:latin typeface="Calibri" panose="020F0502020204030204" pitchFamily="34" charset="0"/>
                <a:cs typeface="Calibri" panose="020F0502020204030204" pitchFamily="34" charset="0"/>
              </a:rPr>
              <a:t>Los Fondos FEIE se centran en cinco ámbitos </a:t>
            </a:r>
            <a:r>
              <a:rPr lang="en-GB" altLang="es-ES">
                <a:solidFill>
                  <a:prstClr val="black"/>
                </a:solidFill>
                <a:latin typeface="Calibri" panose="020F0502020204030204" pitchFamily="34" charset="0"/>
                <a:cs typeface="Calibri" panose="020F0502020204030204" pitchFamily="34" charset="0"/>
              </a:rPr>
              <a:t>:</a:t>
            </a:r>
            <a:endParaRPr lang="en-GB" altLang="es-ES" dirty="0">
              <a:solidFill>
                <a:prstClr val="black"/>
              </a:solidFill>
              <a:latin typeface="Calibri" panose="020F0502020204030204" pitchFamily="34" charset="0"/>
              <a:cs typeface="Calibri" panose="020F0502020204030204" pitchFamily="34" charset="0"/>
            </a:endParaRPr>
          </a:p>
          <a:p>
            <a:pPr lvl="0" algn="just">
              <a:defRPr/>
            </a:pPr>
            <a:endParaRPr lang="en-GB" altLang="es-ES" sz="500"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n-GB" altLang="es-ES" b="1">
                <a:solidFill>
                  <a:srgbClr val="002060"/>
                </a:solidFill>
                <a:latin typeface="Calibri" panose="020F0502020204030204" pitchFamily="34" charset="0"/>
                <a:cs typeface="Calibri" panose="020F0502020204030204" pitchFamily="34" charset="0"/>
              </a:rPr>
              <a:t>Investigación e innovación</a:t>
            </a:r>
            <a:endParaRPr lang="en-GB" altLang="es-ES"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en-GB" altLang="es-ES" sz="500"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n-GB" altLang="es-ES" b="1">
                <a:solidFill>
                  <a:srgbClr val="002060"/>
                </a:solidFill>
                <a:latin typeface="Calibri" panose="020F0502020204030204" pitchFamily="34" charset="0"/>
                <a:cs typeface="Calibri" panose="020F0502020204030204" pitchFamily="34" charset="0"/>
              </a:rPr>
              <a:t>Tecnologías digitales</a:t>
            </a:r>
            <a:endParaRPr lang="en-GB" altLang="es-ES"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en-GB" altLang="es-ES" sz="500"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n-GB" altLang="es-ES" b="1">
                <a:solidFill>
                  <a:srgbClr val="002060"/>
                </a:solidFill>
                <a:latin typeface="Calibri" panose="020F0502020204030204" pitchFamily="34" charset="0"/>
                <a:cs typeface="Calibri" panose="020F0502020204030204" pitchFamily="34" charset="0"/>
              </a:rPr>
              <a:t>Apoyo a la economía baja en carbono</a:t>
            </a:r>
            <a:endParaRPr lang="en-GB" altLang="es-ES"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en-GB" altLang="es-ES" sz="500"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n-GB" altLang="es-ES" b="1">
                <a:solidFill>
                  <a:srgbClr val="002060"/>
                </a:solidFill>
                <a:latin typeface="Calibri" panose="020F0502020204030204" pitchFamily="34" charset="0"/>
                <a:cs typeface="Calibri" panose="020F0502020204030204" pitchFamily="34" charset="0"/>
              </a:rPr>
              <a:t>Gestión sostenible de los recursos naturales</a:t>
            </a:r>
            <a:endParaRPr lang="en-GB" altLang="es-ES"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en-GB" altLang="es-ES" sz="500" b="1" dirty="0">
              <a:solidFill>
                <a:srgbClr val="002060"/>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n-GB" altLang="es-ES" b="1">
                <a:solidFill>
                  <a:srgbClr val="002060"/>
                </a:solidFill>
                <a:latin typeface="Calibri" panose="020F0502020204030204" pitchFamily="34" charset="0"/>
                <a:cs typeface="Calibri" panose="020F0502020204030204" pitchFamily="34" charset="0"/>
              </a:rPr>
              <a:t>Pequeñas empresas</a:t>
            </a:r>
            <a:endParaRPr lang="en-GB" altLang="es-ES" b="1" dirty="0">
              <a:solidFill>
                <a:srgbClr val="002060"/>
              </a:solidFill>
              <a:latin typeface="Calibri" panose="020F0502020204030204" pitchFamily="34" charset="0"/>
              <a:cs typeface="Calibri" panose="020F0502020204030204" pitchFamily="34" charset="0"/>
            </a:endParaRP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09" y="1256195"/>
            <a:ext cx="8346467"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2.2</a:t>
            </a:r>
            <a:r>
              <a:rPr lang="en-GB" sz="2400">
                <a:solidFill>
                  <a:srgbClr val="21B4A9"/>
                </a:solidFill>
              </a:rPr>
              <a:t>: </a:t>
            </a:r>
            <a:r>
              <a:rPr lang="es-ES" sz="2400">
                <a:solidFill>
                  <a:srgbClr val="21B4A9"/>
                </a:solidFill>
              </a:rPr>
              <a:t>Fondos Estructurales y de Inversión Europeos (FEIE)</a:t>
            </a:r>
            <a:endParaRPr lang="en-GB" sz="2400" dirty="0">
              <a:solidFill>
                <a:srgbClr val="21B4A9"/>
              </a:solidFill>
            </a:endParaRPr>
          </a:p>
        </p:txBody>
      </p:sp>
      <p:sp>
        <p:nvSpPr>
          <p:cNvPr id="5" name="TextBox 11">
            <a:extLst>
              <a:ext uri="{FF2B5EF4-FFF2-40B4-BE49-F238E27FC236}">
                <a16:creationId xmlns:a16="http://schemas.microsoft.com/office/drawing/2014/main" id="{7261A5A3-CAA3-CEDF-3466-BC1D33EE677B}"/>
              </a:ext>
            </a:extLst>
          </p:cNvPr>
          <p:cNvSpPr txBox="1"/>
          <p:nvPr/>
        </p:nvSpPr>
        <p:spPr>
          <a:xfrm>
            <a:off x="875908" y="158556"/>
            <a:ext cx="11316091" cy="1077218"/>
          </a:xfrm>
          <a:prstGeom prst="rect">
            <a:avLst/>
          </a:prstGeom>
          <a:noFill/>
        </p:spPr>
        <p:txBody>
          <a:bodyPr wrap="square" rtlCol="0">
            <a:spAutoFit/>
          </a:bodyPr>
          <a:lstStyle/>
          <a:p>
            <a:r>
              <a:rPr lang="en-US" sz="3200" b="1">
                <a:solidFill>
                  <a:srgbClr val="FAB632"/>
                </a:solidFill>
                <a:ea typeface="Nunito Bold" charset="0"/>
                <a:cs typeface="Arima Madurai Semi" pitchFamily="2" charset="77"/>
              </a:rPr>
              <a:t>Unidad 2: </a:t>
            </a:r>
            <a:r>
              <a:rPr lang="es-ES" sz="3200" b="1">
                <a:solidFill>
                  <a:srgbClr val="FAB632"/>
                </a:solidFill>
                <a:ea typeface="Nunito Bold" charset="0"/>
                <a:cs typeface="Arima Madurai Semi" pitchFamily="2" charset="77"/>
              </a:rPr>
              <a:t>Fondos Estructurales y Fondos de Próxima Generación de la UE</a:t>
            </a:r>
            <a:endParaRPr lang="en-GB" sz="3200" b="1" dirty="0">
              <a:solidFill>
                <a:srgbClr val="FAB632"/>
              </a:solidFill>
              <a:ea typeface="Nunito Bold" charset="0"/>
              <a:cs typeface="Arima Madurai Semi" pitchFamily="2" charset="77"/>
            </a:endParaRPr>
          </a:p>
        </p:txBody>
      </p:sp>
      <p:sp>
        <p:nvSpPr>
          <p:cNvPr id="6" name="Rectángulo 3">
            <a:extLst>
              <a:ext uri="{FF2B5EF4-FFF2-40B4-BE49-F238E27FC236}">
                <a16:creationId xmlns:a16="http://schemas.microsoft.com/office/drawing/2014/main" id="{C8ED6519-9891-6E26-A8B0-9E9119BF8D05}"/>
              </a:ext>
            </a:extLst>
          </p:cNvPr>
          <p:cNvSpPr/>
          <p:nvPr/>
        </p:nvSpPr>
        <p:spPr>
          <a:xfrm>
            <a:off x="337936" y="3934924"/>
            <a:ext cx="2117882" cy="2308324"/>
          </a:xfrm>
          <a:prstGeom prst="rect">
            <a:avLst/>
          </a:prstGeom>
          <a:ln>
            <a:noFill/>
          </a:ln>
        </p:spPr>
        <p:txBody>
          <a:bodyPr wrap="square">
            <a:spAutoFit/>
          </a:bodyPr>
          <a:lstStyle/>
          <a:p>
            <a:pPr algn="just" fontAlgn="base"/>
            <a:r>
              <a:rPr lang="en-GB" sz="900" b="1" dirty="0">
                <a:ea typeface="Times New Roman" panose="02020603050405020304" pitchFamily="18" charset="0"/>
                <a:cs typeface="Calibri" panose="020F0502020204030204" pitchFamily="34" charset="0"/>
              </a:rPr>
              <a:t>1</a:t>
            </a:r>
            <a:r>
              <a:rPr lang="en-GB" sz="900" b="1">
                <a:ea typeface="Times New Roman" panose="02020603050405020304" pitchFamily="18" charset="0"/>
                <a:cs typeface="Calibri" panose="020F0502020204030204" pitchFamily="34" charset="0"/>
              </a:rPr>
              <a:t>. </a:t>
            </a:r>
            <a:r>
              <a:rPr lang="en-GB" sz="900" b="1">
                <a:effectLst/>
                <a:ea typeface="Times New Roman" panose="02020603050405020304" pitchFamily="18" charset="0"/>
                <a:cs typeface="Calibri" panose="020F0502020204030204" pitchFamily="34" charset="0"/>
                <a:hlinkClick r:id="rId2"/>
              </a:rPr>
              <a:t>Fondo europeo de desarrollo regional FEDER</a:t>
            </a:r>
            <a:endParaRPr lang="en-GB" sz="900" dirty="0">
              <a:ea typeface="Times New Roman" panose="02020603050405020304" pitchFamily="18" charset="0"/>
              <a:cs typeface="Calibri" panose="020F0502020204030204" pitchFamily="34" charset="0"/>
            </a:endParaRPr>
          </a:p>
          <a:p>
            <a:pPr algn="just" fontAlgn="base"/>
            <a:endParaRPr lang="en-GB" sz="900" dirty="0">
              <a:effectLst/>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El Fondo Europeo de Desarrollo Regional (FEDER) tiene por objeto reforzar la cohesión económica, social y territorial de la Unión Europea corrigiendo los desequilibrios entre sus regiones.</a:t>
            </a:r>
          </a:p>
          <a:p>
            <a:pPr algn="just" fontAlgn="base"/>
            <a:endParaRPr lang="en-GB" sz="900" dirty="0">
              <a:ea typeface="Times New Roman" panose="02020603050405020304" pitchFamily="18" charset="0"/>
              <a:cs typeface="Calibri" panose="020F0502020204030204" pitchFamily="34" charset="0"/>
            </a:endParaRPr>
          </a:p>
          <a:p>
            <a:pPr algn="just" fontAlgn="base"/>
            <a:r>
              <a:rPr lang="es-ES" sz="900">
                <a:ea typeface="Times New Roman" panose="02020603050405020304" pitchFamily="18" charset="0"/>
                <a:cs typeface="Calibri" panose="020F0502020204030204" pitchFamily="34" charset="0"/>
              </a:rPr>
              <a:t>Fomenta un desarrollo equilibrado en las distintas regiones de la UE.</a:t>
            </a:r>
          </a:p>
          <a:p>
            <a:pPr algn="just" fontAlgn="base"/>
            <a:endParaRPr lang="en-GB" sz="900" dirty="0">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En 2021-2027 permitirá invertir en una Europa más inteligente, más ecológica, más conectada y más social, más cercana a sus ciudadanos.</a:t>
            </a:r>
            <a:endParaRPr lang="en-GB" sz="900" dirty="0">
              <a:effectLst/>
              <a:ea typeface="Times New Roman" panose="02020603050405020304" pitchFamily="18" charset="0"/>
              <a:cs typeface="Calibri" panose="020F0502020204030204" pitchFamily="34" charset="0"/>
            </a:endParaRPr>
          </a:p>
        </p:txBody>
      </p:sp>
      <p:sp>
        <p:nvSpPr>
          <p:cNvPr id="7" name="Rectángulo 3">
            <a:extLst>
              <a:ext uri="{FF2B5EF4-FFF2-40B4-BE49-F238E27FC236}">
                <a16:creationId xmlns:a16="http://schemas.microsoft.com/office/drawing/2014/main" id="{C8ED6519-9891-6E26-A8B0-9E9119BF8D05}"/>
              </a:ext>
            </a:extLst>
          </p:cNvPr>
          <p:cNvSpPr/>
          <p:nvPr/>
        </p:nvSpPr>
        <p:spPr>
          <a:xfrm>
            <a:off x="2615227" y="3934924"/>
            <a:ext cx="2117882" cy="1754326"/>
          </a:xfrm>
          <a:prstGeom prst="rect">
            <a:avLst/>
          </a:prstGeom>
          <a:ln>
            <a:noFill/>
          </a:ln>
        </p:spPr>
        <p:txBody>
          <a:bodyPr wrap="square">
            <a:spAutoFit/>
          </a:bodyPr>
          <a:lstStyle/>
          <a:p>
            <a:pPr algn="just" fontAlgn="base"/>
            <a:r>
              <a:rPr lang="en-GB" sz="900" b="1" dirty="0">
                <a:effectLst/>
                <a:ea typeface="Times New Roman" panose="02020603050405020304" pitchFamily="18" charset="0"/>
                <a:cs typeface="Calibri" panose="020F0502020204030204" pitchFamily="34" charset="0"/>
              </a:rPr>
              <a:t>2</a:t>
            </a:r>
            <a:r>
              <a:rPr lang="en-GB" sz="900" b="1">
                <a:effectLst/>
                <a:ea typeface="Times New Roman" panose="02020603050405020304" pitchFamily="18" charset="0"/>
                <a:cs typeface="Calibri" panose="020F0502020204030204" pitchFamily="34" charset="0"/>
              </a:rPr>
              <a:t>. </a:t>
            </a:r>
            <a:r>
              <a:rPr lang="en-GB" sz="900" b="1">
                <a:effectLst/>
                <a:ea typeface="Times New Roman" panose="02020603050405020304" pitchFamily="18" charset="0"/>
                <a:cs typeface="Calibri" panose="020F0502020204030204" pitchFamily="34" charset="0"/>
                <a:hlinkClick r:id="rId3"/>
              </a:rPr>
              <a:t>Fondo Social Europeo (FSE)</a:t>
            </a:r>
            <a:endParaRPr lang="en-GB" sz="900" b="1" dirty="0">
              <a:ea typeface="Times New Roman" panose="02020603050405020304" pitchFamily="18" charset="0"/>
              <a:cs typeface="Calibri" panose="020F0502020204030204" pitchFamily="34" charset="0"/>
            </a:endParaRPr>
          </a:p>
          <a:p>
            <a:pPr algn="just" fontAlgn="base"/>
            <a:endParaRPr lang="en-GB" sz="900" dirty="0">
              <a:effectLst/>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El Fondo Social Europeo Plus (FSE+) es el principal instrumento de la Unión Europea (UE) para invertir en las personas.</a:t>
            </a:r>
          </a:p>
          <a:p>
            <a:pPr algn="just" fontAlgn="base"/>
            <a:endParaRPr lang="en-GB" sz="900" dirty="0">
              <a:effectLst/>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Apoya proyectos relacionados con el empleo en toda Europa e invierte en el capital humano de Europa: sus trabajadores, sus jóvenes y todos aquellos que buscan un empleo.</a:t>
            </a:r>
            <a:endParaRPr lang="en-GB" sz="900" dirty="0">
              <a:effectLst/>
              <a:ea typeface="Times New Roman" panose="02020603050405020304" pitchFamily="18" charset="0"/>
              <a:cs typeface="Calibri" panose="020F0502020204030204" pitchFamily="34" charset="0"/>
            </a:endParaRPr>
          </a:p>
        </p:txBody>
      </p:sp>
      <p:sp>
        <p:nvSpPr>
          <p:cNvPr id="8" name="Rectángulo 3">
            <a:extLst>
              <a:ext uri="{FF2B5EF4-FFF2-40B4-BE49-F238E27FC236}">
                <a16:creationId xmlns:a16="http://schemas.microsoft.com/office/drawing/2014/main" id="{C8ED6519-9891-6E26-A8B0-9E9119BF8D05}"/>
              </a:ext>
            </a:extLst>
          </p:cNvPr>
          <p:cNvSpPr/>
          <p:nvPr/>
        </p:nvSpPr>
        <p:spPr>
          <a:xfrm>
            <a:off x="4892518" y="3934924"/>
            <a:ext cx="2117882" cy="2446824"/>
          </a:xfrm>
          <a:prstGeom prst="rect">
            <a:avLst/>
          </a:prstGeom>
          <a:ln>
            <a:noFill/>
          </a:ln>
        </p:spPr>
        <p:txBody>
          <a:bodyPr wrap="square">
            <a:spAutoFit/>
          </a:bodyPr>
          <a:lstStyle/>
          <a:p>
            <a:pPr algn="just" fontAlgn="base"/>
            <a:r>
              <a:rPr lang="en-GB" sz="900" b="1" dirty="0">
                <a:effectLst/>
                <a:ea typeface="Times New Roman" panose="02020603050405020304" pitchFamily="18" charset="0"/>
                <a:cs typeface="Calibri" panose="020F0502020204030204" pitchFamily="34" charset="0"/>
              </a:rPr>
              <a:t>3</a:t>
            </a:r>
            <a:r>
              <a:rPr lang="en-GB" sz="900" b="1">
                <a:effectLst/>
                <a:ea typeface="Times New Roman" panose="02020603050405020304" pitchFamily="18" charset="0"/>
                <a:cs typeface="Calibri" panose="020F0502020204030204" pitchFamily="34" charset="0"/>
              </a:rPr>
              <a:t>. </a:t>
            </a:r>
            <a:r>
              <a:rPr lang="en-GB" sz="900" b="1">
                <a:effectLst/>
                <a:ea typeface="Times New Roman" panose="02020603050405020304" pitchFamily="18" charset="0"/>
                <a:cs typeface="Calibri" panose="020F0502020204030204" pitchFamily="34" charset="0"/>
                <a:hlinkClick r:id="rId4"/>
              </a:rPr>
              <a:t>Fondo de Cohesion (</a:t>
            </a:r>
            <a:r>
              <a:rPr lang="en-GB" sz="900" b="1">
                <a:ea typeface="Times New Roman" panose="02020603050405020304" pitchFamily="18" charset="0"/>
                <a:cs typeface="Calibri" panose="020F0502020204030204" pitchFamily="34" charset="0"/>
                <a:hlinkClick r:id="rId4"/>
              </a:rPr>
              <a:t>FC)</a:t>
            </a:r>
            <a:endParaRPr lang="en-GB" sz="900" b="1" dirty="0">
              <a:ea typeface="Times New Roman" panose="02020603050405020304" pitchFamily="18" charset="0"/>
              <a:cs typeface="Calibri" panose="020F0502020204030204" pitchFamily="34" charset="0"/>
            </a:endParaRPr>
          </a:p>
          <a:p>
            <a:pPr algn="just" fontAlgn="base"/>
            <a:endParaRPr lang="en-GB" sz="900" dirty="0">
              <a:effectLst/>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El FC financia proyectos de transporte y medio ambiente en países cuya renta nacional bruta (RNB) por habitante es inferior al 90% de la media de la UE.</a:t>
            </a:r>
          </a:p>
          <a:p>
            <a:pPr algn="just" fontAlgn="base"/>
            <a:endParaRPr lang="en-GB" sz="900" dirty="0">
              <a:ea typeface="Times New Roman" panose="02020603050405020304" pitchFamily="18" charset="0"/>
              <a:cs typeface="Calibri" panose="020F0502020204030204" pitchFamily="34" charset="0"/>
            </a:endParaRPr>
          </a:p>
          <a:p>
            <a:pPr algn="just" fontAlgn="base"/>
            <a:r>
              <a:rPr lang="en-GB" sz="900">
                <a:effectLst/>
                <a:ea typeface="Times New Roman" panose="02020603050405020304" pitchFamily="18" charset="0"/>
                <a:cs typeface="Calibri" panose="020F0502020204030204" pitchFamily="34" charset="0"/>
              </a:rPr>
              <a:t>En 2014-20, son Bulgaria, Croacia, Chipre, la República Checa, Estonia, Grecia, Hungría, Letonia, Lituania, Malta, Polonia, Portugal, Rumanía, Eslovaquia y Eslovenia.</a:t>
            </a:r>
          </a:p>
          <a:p>
            <a:pPr algn="just" fontAlgn="base"/>
            <a:endParaRPr lang="en-GB" sz="900">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Además, se espera que el 37% de la asignación financiera global del Fondo de Cohesión contribuya a los Objetivos climáticos.</a:t>
            </a:r>
            <a:endParaRPr lang="en-GB" sz="900">
              <a:effectLst/>
              <a:ea typeface="Times New Roman" panose="02020603050405020304" pitchFamily="18" charset="0"/>
              <a:cs typeface="Calibri" panose="020F0502020204030204" pitchFamily="34" charset="0"/>
            </a:endParaRPr>
          </a:p>
        </p:txBody>
      </p:sp>
      <p:sp>
        <p:nvSpPr>
          <p:cNvPr id="9" name="Rectángulo 3">
            <a:extLst>
              <a:ext uri="{FF2B5EF4-FFF2-40B4-BE49-F238E27FC236}">
                <a16:creationId xmlns:a16="http://schemas.microsoft.com/office/drawing/2014/main" id="{C8ED6519-9891-6E26-A8B0-9E9119BF8D05}"/>
              </a:ext>
            </a:extLst>
          </p:cNvPr>
          <p:cNvSpPr/>
          <p:nvPr/>
        </p:nvSpPr>
        <p:spPr>
          <a:xfrm>
            <a:off x="7169809" y="3934924"/>
            <a:ext cx="2117883" cy="2723823"/>
          </a:xfrm>
          <a:prstGeom prst="rect">
            <a:avLst/>
          </a:prstGeom>
          <a:ln>
            <a:noFill/>
          </a:ln>
        </p:spPr>
        <p:txBody>
          <a:bodyPr wrap="square">
            <a:spAutoFit/>
          </a:bodyPr>
          <a:lstStyle/>
          <a:p>
            <a:pPr algn="just" fontAlgn="base"/>
            <a:r>
              <a:rPr lang="en-GB" sz="900" dirty="0">
                <a:ea typeface="Times New Roman" panose="02020603050405020304" pitchFamily="18" charset="0"/>
                <a:cs typeface="Calibri" panose="020F0502020204030204" pitchFamily="34" charset="0"/>
              </a:rPr>
              <a:t>4</a:t>
            </a:r>
            <a:r>
              <a:rPr lang="en-GB" sz="900">
                <a:ea typeface="Times New Roman" panose="02020603050405020304" pitchFamily="18" charset="0"/>
                <a:cs typeface="Calibri" panose="020F0502020204030204" pitchFamily="34" charset="0"/>
              </a:rPr>
              <a:t>. </a:t>
            </a:r>
            <a:r>
              <a:rPr lang="en-GB" sz="900" b="1">
                <a:effectLst/>
                <a:ea typeface="Times New Roman" panose="02020603050405020304" pitchFamily="18" charset="0"/>
                <a:cs typeface="Calibri" panose="020F0502020204030204" pitchFamily="34" charset="0"/>
                <a:hlinkClick r:id="rId5"/>
              </a:rPr>
              <a:t>Fondo Europeo Agrícola de Desarrollo Rural (FEADER)</a:t>
            </a:r>
            <a:endParaRPr lang="en-GB" sz="900" b="1" dirty="0">
              <a:effectLst/>
              <a:ea typeface="Times New Roman" panose="02020603050405020304" pitchFamily="18" charset="0"/>
              <a:cs typeface="Calibri" panose="020F0502020204030204" pitchFamily="34" charset="0"/>
            </a:endParaRPr>
          </a:p>
          <a:p>
            <a:pPr algn="just" fontAlgn="base"/>
            <a:endParaRPr lang="en-GB" sz="900" dirty="0">
              <a:ea typeface="Times New Roman" panose="02020603050405020304" pitchFamily="18" charset="0"/>
              <a:cs typeface="Calibri" panose="020F0502020204030204" pitchFamily="34" charset="0"/>
            </a:endParaRPr>
          </a:p>
          <a:p>
            <a:pPr algn="just" fontAlgn="base"/>
            <a:r>
              <a:rPr lang="es-ES" sz="900">
                <a:ea typeface="Times New Roman" panose="02020603050405020304" pitchFamily="18" charset="0"/>
                <a:cs typeface="Calibri" panose="020F0502020204030204" pitchFamily="34" charset="0"/>
              </a:rPr>
              <a:t>El FEADER se centra en resolver los problemas específicos de las zonas rurales de la UE.</a:t>
            </a:r>
          </a:p>
          <a:p>
            <a:pPr algn="just" fontAlgn="base"/>
            <a:endParaRPr lang="en-GB" sz="900" dirty="0">
              <a:effectLst/>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Es uno de los dos fondos procedentes del presupuesto a largo plazo de la UE que respaldan la PAC, siglas de Política Agrícola Común.</a:t>
            </a:r>
          </a:p>
          <a:p>
            <a:pPr algn="just" fontAlgn="base"/>
            <a:endParaRPr lang="en-GB" sz="900" dirty="0">
              <a:ea typeface="Times New Roman" panose="02020603050405020304" pitchFamily="18" charset="0"/>
              <a:cs typeface="Calibri" panose="020F0502020204030204" pitchFamily="34" charset="0"/>
            </a:endParaRPr>
          </a:p>
          <a:p>
            <a:pPr algn="just" fontAlgn="base"/>
            <a:r>
              <a:rPr lang="es-ES" sz="900">
                <a:ea typeface="Times New Roman" panose="02020603050405020304" pitchFamily="18" charset="0"/>
                <a:cs typeface="Calibri" panose="020F0502020204030204" pitchFamily="34" charset="0"/>
              </a:rPr>
              <a:t>La dotación total asciende a 95.500 millones de euros. Esto incluye 8.100 millones de euros del instrumento de recuperación de la UE de nueva generación para ayudar a afrontar los retos planteados por la pandemia COVID-19.</a:t>
            </a:r>
            <a:endParaRPr lang="en-GB" sz="900" dirty="0">
              <a:effectLst/>
              <a:ea typeface="Times New Roman" panose="02020603050405020304" pitchFamily="18" charset="0"/>
              <a:cs typeface="Calibri" panose="020F0502020204030204" pitchFamily="34" charset="0"/>
            </a:endParaRPr>
          </a:p>
        </p:txBody>
      </p:sp>
      <p:sp>
        <p:nvSpPr>
          <p:cNvPr id="10" name="Rectángulo 3">
            <a:extLst>
              <a:ext uri="{FF2B5EF4-FFF2-40B4-BE49-F238E27FC236}">
                <a16:creationId xmlns:a16="http://schemas.microsoft.com/office/drawing/2014/main" id="{C8ED6519-9891-6E26-A8B0-9E9119BF8D05}"/>
              </a:ext>
            </a:extLst>
          </p:cNvPr>
          <p:cNvSpPr/>
          <p:nvPr/>
        </p:nvSpPr>
        <p:spPr>
          <a:xfrm>
            <a:off x="9447099" y="3934924"/>
            <a:ext cx="2117884" cy="2308324"/>
          </a:xfrm>
          <a:prstGeom prst="rect">
            <a:avLst/>
          </a:prstGeom>
          <a:ln>
            <a:noFill/>
          </a:ln>
        </p:spPr>
        <p:txBody>
          <a:bodyPr wrap="square">
            <a:spAutoFit/>
          </a:bodyPr>
          <a:lstStyle/>
          <a:p>
            <a:pPr algn="just" fontAlgn="base"/>
            <a:r>
              <a:rPr lang="en-GB" sz="900" b="1" dirty="0">
                <a:ea typeface="Times New Roman" panose="02020603050405020304" pitchFamily="18" charset="0"/>
                <a:cs typeface="Calibri" panose="020F0502020204030204" pitchFamily="34" charset="0"/>
              </a:rPr>
              <a:t>5</a:t>
            </a:r>
            <a:r>
              <a:rPr lang="en-GB" sz="900" b="1">
                <a:ea typeface="Times New Roman" panose="02020603050405020304" pitchFamily="18" charset="0"/>
                <a:cs typeface="Calibri" panose="020F0502020204030204" pitchFamily="34" charset="0"/>
              </a:rPr>
              <a:t>.</a:t>
            </a:r>
            <a:r>
              <a:rPr lang="en-GB" sz="900">
                <a:ea typeface="Times New Roman" panose="02020603050405020304" pitchFamily="18" charset="0"/>
                <a:cs typeface="Calibri" panose="020F0502020204030204" pitchFamily="34" charset="0"/>
              </a:rPr>
              <a:t> </a:t>
            </a:r>
            <a:r>
              <a:rPr lang="en-GB" sz="900" b="1">
                <a:effectLst/>
                <a:ea typeface="Times New Roman" panose="02020603050405020304" pitchFamily="18" charset="0"/>
                <a:cs typeface="Calibri" panose="020F0502020204030204" pitchFamily="34" charset="0"/>
                <a:hlinkClick r:id="rId6"/>
              </a:rPr>
              <a:t>Fondo Europeo marítimo y de pesca (FEMP) </a:t>
            </a:r>
            <a:endParaRPr lang="en-GB" sz="900" b="1" dirty="0">
              <a:effectLst/>
              <a:ea typeface="Times New Roman" panose="02020603050405020304" pitchFamily="18" charset="0"/>
              <a:cs typeface="Calibri" panose="020F0502020204030204" pitchFamily="34" charset="0"/>
            </a:endParaRPr>
          </a:p>
          <a:p>
            <a:pPr algn="just" fontAlgn="base"/>
            <a:endParaRPr lang="en-GB" sz="900" dirty="0">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El FEMP ayuda a los pescadores a adoptar prácticas pesqueras sostenibles y a las comunidades costeras a diversificar sus economías, mejorando la calidad de vida en las costas europeas.</a:t>
            </a:r>
          </a:p>
          <a:p>
            <a:pPr algn="just" fontAlgn="base"/>
            <a:endParaRPr lang="en-GB" sz="900" dirty="0">
              <a:effectLst/>
              <a:ea typeface="Times New Roman" panose="02020603050405020304" pitchFamily="18" charset="0"/>
              <a:cs typeface="Calibri" panose="020F0502020204030204" pitchFamily="34" charset="0"/>
            </a:endParaRPr>
          </a:p>
          <a:p>
            <a:pPr algn="just" fontAlgn="base"/>
            <a:r>
              <a:rPr lang="es-ES" sz="900">
                <a:effectLst/>
                <a:ea typeface="Times New Roman" panose="02020603050405020304" pitchFamily="18" charset="0"/>
                <a:cs typeface="Calibri" panose="020F0502020204030204" pitchFamily="34" charset="0"/>
              </a:rPr>
              <a:t>El fondo financia proyectos que crean nuevos puestos de trabajo y mejoran la calidad de vida en las costas europeas, apoya el desarrollo sostenible de la acuicultura, facilita a los solicitantes el acceso a la financiación y respalda la aplicación de la política marítima.</a:t>
            </a:r>
            <a:endParaRPr lang="en-GB" sz="900" dirty="0">
              <a:effectLst/>
              <a:ea typeface="Times New Roman" panose="02020603050405020304" pitchFamily="18" charset="0"/>
              <a:cs typeface="Calibri" panose="020F0502020204030204" pitchFamily="34" charset="0"/>
            </a:endParaRPr>
          </a:p>
        </p:txBody>
      </p:sp>
      <p:cxnSp>
        <p:nvCxnSpPr>
          <p:cNvPr id="13" name="Connettore diritto 12"/>
          <p:cNvCxnSpPr/>
          <p:nvPr/>
        </p:nvCxnSpPr>
        <p:spPr>
          <a:xfrm>
            <a:off x="2545555" y="3994248"/>
            <a:ext cx="0" cy="2429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diritto 13"/>
          <p:cNvCxnSpPr/>
          <p:nvPr/>
        </p:nvCxnSpPr>
        <p:spPr>
          <a:xfrm>
            <a:off x="4822847" y="3994248"/>
            <a:ext cx="0" cy="2429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diritto 14"/>
          <p:cNvCxnSpPr/>
          <p:nvPr/>
        </p:nvCxnSpPr>
        <p:spPr>
          <a:xfrm>
            <a:off x="7100138" y="4021813"/>
            <a:ext cx="0" cy="2429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diritto 15"/>
          <p:cNvCxnSpPr/>
          <p:nvPr/>
        </p:nvCxnSpPr>
        <p:spPr>
          <a:xfrm>
            <a:off x="9368721" y="4021813"/>
            <a:ext cx="0" cy="24296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690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3139321"/>
          </a:xfrm>
          <a:prstGeom prst="rect">
            <a:avLst/>
          </a:prstGeom>
        </p:spPr>
        <p:txBody>
          <a:bodyPr wrap="square">
            <a:spAutoFit/>
          </a:bodyPr>
          <a:lstStyle/>
          <a:p>
            <a:pPr lvl="0" algn="just">
              <a:defRPr/>
            </a:pPr>
            <a:r>
              <a:rPr lang="es-ES" altLang="es-ES">
                <a:solidFill>
                  <a:prstClr val="black"/>
                </a:solidFill>
                <a:latin typeface="Calibri" panose="020F0502020204030204" pitchFamily="34" charset="0"/>
                <a:cs typeface="Calibri" panose="020F0502020204030204" pitchFamily="34" charset="0"/>
              </a:rPr>
              <a:t>El programa de la UE "Nueva Generación", dotado con 800.000 millones de euros, es un instrumento de recuperación temporal para ayudar a la economía a recuperarse de la epidemia de coronavirus y crear un futuro más ecológico, tecnológicamente avanzado y resistente.</a:t>
            </a:r>
          </a:p>
          <a:p>
            <a:pPr lvl="0" algn="just">
              <a:defRPr/>
            </a:pPr>
            <a:endParaRPr lang="en-GB" altLang="es-ES" dirty="0">
              <a:solidFill>
                <a:prstClr val="black"/>
              </a:solidFill>
              <a:latin typeface="Calibri" panose="020F0502020204030204" pitchFamily="34" charset="0"/>
              <a:cs typeface="Calibri" panose="020F0502020204030204" pitchFamily="34" charset="0"/>
            </a:endParaRPr>
          </a:p>
          <a:p>
            <a:pPr lvl="0" algn="just">
              <a:defRPr/>
            </a:pPr>
            <a:r>
              <a:rPr lang="es-ES" altLang="es-ES">
                <a:solidFill>
                  <a:prstClr val="black"/>
                </a:solidFill>
                <a:latin typeface="Calibri" panose="020F0502020204030204" pitchFamily="34" charset="0"/>
                <a:cs typeface="Calibri" panose="020F0502020204030204" pitchFamily="34" charset="0"/>
              </a:rPr>
              <a:t>La Comisión Europea solicita préstamos en los mercados financieros para pagar la UE de Próxima Generación (la UE tiene una sólida calificación crediticia, lo que permite a la Comisión pedir dinero prestado a tipos favorables).</a:t>
            </a:r>
          </a:p>
          <a:p>
            <a:pPr lvl="0" algn="just">
              <a:defRPr/>
            </a:pPr>
            <a:endParaRPr lang="en-GB" altLang="es-ES" dirty="0">
              <a:solidFill>
                <a:prstClr val="black"/>
              </a:solidFill>
              <a:latin typeface="Calibri" panose="020F0502020204030204" pitchFamily="34" charset="0"/>
              <a:cs typeface="Calibri" panose="020F0502020204030204" pitchFamily="34" charset="0"/>
            </a:endParaRPr>
          </a:p>
          <a:p>
            <a:pPr lvl="0" algn="just">
              <a:defRPr/>
            </a:pPr>
            <a:r>
              <a:rPr lang="es-ES" altLang="es-ES">
                <a:solidFill>
                  <a:prstClr val="black"/>
                </a:solidFill>
                <a:latin typeface="Calibri" panose="020F0502020204030204" pitchFamily="34" charset="0"/>
                <a:cs typeface="Calibri" panose="020F0502020204030204" pitchFamily="34" charset="0"/>
              </a:rPr>
              <a:t>Posteriormente, la Comisión transfiere la ventaja a los Estados miembros de la UE directamente a través de préstamos o al presupuesto de la Unión mediante la reducción de los pagos de intereses de los empréstitos utilizados para financiar el gasto destinado a la recuperación económica.</a:t>
            </a:r>
            <a:endParaRPr lang="en-GB" altLang="es-ES" b="1" dirty="0">
              <a:solidFill>
                <a:srgbClr val="002060"/>
              </a:solidFill>
              <a:latin typeface="Calibri" panose="020F0502020204030204" pitchFamily="34" charset="0"/>
              <a:cs typeface="Calibri" panose="020F0502020204030204" pitchFamily="34" charset="0"/>
            </a:endParaRPr>
          </a:p>
        </p:txBody>
      </p:sp>
      <p:sp>
        <p:nvSpPr>
          <p:cNvPr id="11" name="CuadroTexto 2">
            <a:extLst>
              <a:ext uri="{FF2B5EF4-FFF2-40B4-BE49-F238E27FC236}">
                <a16:creationId xmlns:a16="http://schemas.microsoft.com/office/drawing/2014/main" id="{1A92504B-6CD9-4172-ED81-E62B5D0E2140}"/>
              </a:ext>
            </a:extLst>
          </p:cNvPr>
          <p:cNvSpPr txBox="1"/>
          <p:nvPr/>
        </p:nvSpPr>
        <p:spPr>
          <a:xfrm>
            <a:off x="900541" y="1213015"/>
            <a:ext cx="10114308"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2.3</a:t>
            </a:r>
            <a:r>
              <a:rPr lang="en-GB" sz="2400">
                <a:solidFill>
                  <a:srgbClr val="21B4A9"/>
                </a:solidFill>
              </a:rPr>
              <a:t>: </a:t>
            </a:r>
            <a:r>
              <a:rPr lang="es-ES" sz="2400">
                <a:solidFill>
                  <a:srgbClr val="21B4A9"/>
                </a:solidFill>
              </a:rPr>
              <a:t>Fondos Next Generation de la UE para la recuperación de COVID-19</a:t>
            </a:r>
            <a:endParaRPr lang="en-GB" sz="2400" dirty="0">
              <a:solidFill>
                <a:srgbClr val="21B4A9"/>
              </a:solidFill>
            </a:endParaRPr>
          </a:p>
        </p:txBody>
      </p:sp>
      <p:sp>
        <p:nvSpPr>
          <p:cNvPr id="5" name="TextBox 11">
            <a:extLst>
              <a:ext uri="{FF2B5EF4-FFF2-40B4-BE49-F238E27FC236}">
                <a16:creationId xmlns:a16="http://schemas.microsoft.com/office/drawing/2014/main" id="{7261A5A3-CAA3-CEDF-3466-BC1D33EE677B}"/>
              </a:ext>
            </a:extLst>
          </p:cNvPr>
          <p:cNvSpPr txBox="1"/>
          <p:nvPr/>
        </p:nvSpPr>
        <p:spPr>
          <a:xfrm>
            <a:off x="774308" y="265029"/>
            <a:ext cx="11316091" cy="1077218"/>
          </a:xfrm>
          <a:prstGeom prst="rect">
            <a:avLst/>
          </a:prstGeom>
          <a:noFill/>
        </p:spPr>
        <p:txBody>
          <a:bodyPr wrap="square" rtlCol="0">
            <a:spAutoFit/>
          </a:bodyPr>
          <a:lstStyle/>
          <a:p>
            <a:r>
              <a:rPr lang="en-US" sz="3200" b="1">
                <a:solidFill>
                  <a:srgbClr val="FAB632"/>
                </a:solidFill>
                <a:ea typeface="Nunito Bold" charset="0"/>
                <a:cs typeface="Arima Madurai Semi" pitchFamily="2" charset="77"/>
              </a:rPr>
              <a:t>Unidad 2: </a:t>
            </a:r>
            <a:r>
              <a:rPr lang="es-ES" sz="3200" b="1">
                <a:solidFill>
                  <a:srgbClr val="FAB632"/>
                </a:solidFill>
                <a:ea typeface="Nunito Bold" charset="0"/>
                <a:cs typeface="Arima Madurai Semi" pitchFamily="2" charset="77"/>
              </a:rPr>
              <a:t>Fondos Estructurales y Fondos de Próxima Generación de la UE</a:t>
            </a:r>
            <a:endParaRPr lang="en-GB" sz="3200" b="1" dirty="0">
              <a:solidFill>
                <a:srgbClr val="FAB632"/>
              </a:solidFill>
              <a:ea typeface="Nunito Bold" charset="0"/>
              <a:cs typeface="Arima Madurai Semi" pitchFamily="2" charset="77"/>
            </a:endParaRPr>
          </a:p>
        </p:txBody>
      </p:sp>
    </p:spTree>
    <p:extLst>
      <p:ext uri="{BB962C8B-B14F-4D97-AF65-F5344CB8AC3E}">
        <p14:creationId xmlns:p14="http://schemas.microsoft.com/office/powerpoint/2010/main" val="206718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4985980"/>
          </a:xfrm>
          <a:prstGeom prst="rect">
            <a:avLst/>
          </a:prstGeom>
        </p:spPr>
        <p:txBody>
          <a:bodyPr wrap="square">
            <a:spAutoFit/>
          </a:bodyPr>
          <a:lstStyle/>
          <a:p>
            <a:pPr lvl="0" algn="just">
              <a:defRPr/>
            </a:pPr>
            <a:r>
              <a:rPr lang="es-ES" altLang="es-ES">
                <a:solidFill>
                  <a:prstClr val="black"/>
                </a:solidFill>
                <a:latin typeface="Calibri" panose="020F0502020204030204" pitchFamily="34" charset="0"/>
                <a:cs typeface="Calibri" panose="020F0502020204030204" pitchFamily="34" charset="0"/>
              </a:rPr>
              <a:t>Más del 50% del presupuesto a largo plazo y la UE de nueva generación apoyan la modernización, por ejemplo a través de:</a:t>
            </a:r>
          </a:p>
          <a:p>
            <a:pPr lvl="0" algn="just">
              <a:defRPr/>
            </a:pPr>
            <a:endParaRPr lang="en-GB" altLang="es-ES" sz="1000"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s-ES" altLang="es-ES">
                <a:solidFill>
                  <a:prstClr val="black"/>
                </a:solidFill>
                <a:latin typeface="Calibri" panose="020F0502020204030204" pitchFamily="34" charset="0"/>
                <a:cs typeface="Calibri" panose="020F0502020204030204" pitchFamily="34" charset="0"/>
              </a:rPr>
              <a:t>Investigación e </a:t>
            </a:r>
            <a:r>
              <a:rPr lang="es-ES" altLang="es-ES" b="1">
                <a:solidFill>
                  <a:srgbClr val="002060"/>
                </a:solidFill>
                <a:latin typeface="Calibri" panose="020F0502020204030204" pitchFamily="34" charset="0"/>
                <a:cs typeface="Calibri" panose="020F0502020204030204" pitchFamily="34" charset="0"/>
              </a:rPr>
              <a:t>innovación</a:t>
            </a:r>
            <a:r>
              <a:rPr lang="es-ES" altLang="es-ES">
                <a:solidFill>
                  <a:prstClr val="black"/>
                </a:solidFill>
                <a:latin typeface="Calibri" panose="020F0502020204030204" pitchFamily="34" charset="0"/>
                <a:cs typeface="Calibri" panose="020F0502020204030204" pitchFamily="34" charset="0"/>
              </a:rPr>
              <a:t>, a través de Horizonte Europa</a:t>
            </a:r>
          </a:p>
          <a:p>
            <a:pPr lvl="0" algn="just">
              <a:defRPr/>
            </a:pPr>
            <a:endParaRPr lang="es-ES" altLang="es-ES">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s-ES" altLang="es-ES" b="1">
                <a:solidFill>
                  <a:srgbClr val="002060"/>
                </a:solidFill>
                <a:latin typeface="Calibri" panose="020F0502020204030204" pitchFamily="34" charset="0"/>
                <a:cs typeface="Calibri" panose="020F0502020204030204" pitchFamily="34" charset="0"/>
              </a:rPr>
              <a:t>Clima</a:t>
            </a:r>
            <a:r>
              <a:rPr lang="es-ES" altLang="es-ES">
                <a:solidFill>
                  <a:prstClr val="black"/>
                </a:solidFill>
                <a:latin typeface="Calibri" panose="020F0502020204030204" pitchFamily="34" charset="0"/>
                <a:cs typeface="Calibri" panose="020F0502020204030204" pitchFamily="34" charset="0"/>
              </a:rPr>
              <a:t> justo y </a:t>
            </a:r>
            <a:r>
              <a:rPr lang="es-ES" altLang="es-ES" b="1">
                <a:solidFill>
                  <a:srgbClr val="002060"/>
                </a:solidFill>
                <a:latin typeface="Calibri" panose="020F0502020204030204" pitchFamily="34" charset="0"/>
                <a:cs typeface="Calibri" panose="020F0502020204030204" pitchFamily="34" charset="0"/>
              </a:rPr>
              <a:t>transiciones digitales</a:t>
            </a:r>
            <a:r>
              <a:rPr lang="es-ES" altLang="es-ES">
                <a:solidFill>
                  <a:prstClr val="black"/>
                </a:solidFill>
                <a:latin typeface="Calibri" panose="020F0502020204030204" pitchFamily="34" charset="0"/>
                <a:cs typeface="Calibri" panose="020F0502020204030204" pitchFamily="34" charset="0"/>
              </a:rPr>
              <a:t>, a través del Fondo de Transición Justa y el Programa Europa Digital</a:t>
            </a:r>
          </a:p>
          <a:p>
            <a:pPr lvl="0" algn="just">
              <a:defRPr/>
            </a:pPr>
            <a:endParaRPr lang="es-ES" altLang="es-ES">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s-ES" altLang="es-ES">
                <a:solidFill>
                  <a:prstClr val="black"/>
                </a:solidFill>
                <a:latin typeface="Calibri" panose="020F0502020204030204" pitchFamily="34" charset="0"/>
                <a:cs typeface="Calibri" panose="020F0502020204030204" pitchFamily="34" charset="0"/>
              </a:rPr>
              <a:t>Preparación, </a:t>
            </a:r>
            <a:r>
              <a:rPr lang="es-ES" altLang="es-ES" b="1">
                <a:solidFill>
                  <a:srgbClr val="002060"/>
                </a:solidFill>
                <a:latin typeface="Calibri" panose="020F0502020204030204" pitchFamily="34" charset="0"/>
                <a:cs typeface="Calibri" panose="020F0502020204030204" pitchFamily="34" charset="0"/>
              </a:rPr>
              <a:t>recuperación</a:t>
            </a:r>
            <a:r>
              <a:rPr lang="es-ES" altLang="es-ES">
                <a:solidFill>
                  <a:prstClr val="black"/>
                </a:solidFill>
                <a:latin typeface="Calibri" panose="020F0502020204030204" pitchFamily="34" charset="0"/>
                <a:cs typeface="Calibri" panose="020F0502020204030204" pitchFamily="34" charset="0"/>
              </a:rPr>
              <a:t> y </a:t>
            </a:r>
            <a:r>
              <a:rPr lang="es-ES" altLang="es-ES" b="1">
                <a:solidFill>
                  <a:srgbClr val="002060"/>
                </a:solidFill>
                <a:latin typeface="Calibri" panose="020F0502020204030204" pitchFamily="34" charset="0"/>
                <a:cs typeface="Calibri" panose="020F0502020204030204" pitchFamily="34" charset="0"/>
              </a:rPr>
              <a:t>resiliencia</a:t>
            </a:r>
            <a:r>
              <a:rPr lang="es-ES" altLang="es-ES">
                <a:solidFill>
                  <a:prstClr val="black"/>
                </a:solidFill>
                <a:latin typeface="Calibri" panose="020F0502020204030204" pitchFamily="34" charset="0"/>
                <a:cs typeface="Calibri" panose="020F0502020204030204" pitchFamily="34" charset="0"/>
              </a:rPr>
              <a:t>, a través del Mecanismo de Recuperación y Resiliencia, rescEU y un nuevo programa de salud, EU4Health</a:t>
            </a:r>
            <a:endParaRPr lang="en-GB" altLang="es-ES"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it-IT" altLang="es-ES" dirty="0">
              <a:solidFill>
                <a:prstClr val="black"/>
              </a:solidFill>
              <a:latin typeface="Calibri" panose="020F0502020204030204" pitchFamily="34" charset="0"/>
              <a:cs typeface="Calibri" panose="020F0502020204030204" pitchFamily="34" charset="0"/>
            </a:endParaRPr>
          </a:p>
          <a:p>
            <a:pPr lvl="0"/>
            <a:r>
              <a:rPr lang="es-ES">
                <a:solidFill>
                  <a:prstClr val="black"/>
                </a:solidFill>
                <a:ea typeface="Arial MT"/>
                <a:cs typeface="Calibri" panose="020F0502020204030204" pitchFamily="34" charset="0"/>
              </a:rPr>
              <a:t>Además, el paquete presta atención a:</a:t>
            </a:r>
          </a:p>
          <a:p>
            <a:pPr lvl="0"/>
            <a:r>
              <a:rPr lang="en-GB">
                <a:solidFill>
                  <a:prstClr val="black"/>
                </a:solidFill>
                <a:ea typeface="Arial MT"/>
                <a:cs typeface="Calibri" panose="020F0502020204030204" pitchFamily="34" charset="0"/>
              </a:rPr>
              <a:t> </a:t>
            </a:r>
            <a:endParaRPr lang="it-IT" dirty="0">
              <a:solidFill>
                <a:prstClr val="black"/>
              </a:solidFill>
              <a:ea typeface="Arial MT"/>
              <a:cs typeface="Arial MT"/>
            </a:endParaRPr>
          </a:p>
          <a:p>
            <a:pPr marL="285750" indent="-285750" algn="just">
              <a:buFont typeface="Arial" panose="020B0604020202020204" pitchFamily="34" charset="0"/>
              <a:buChar char="•"/>
              <a:defRPr/>
            </a:pPr>
            <a:r>
              <a:rPr lang="es-ES">
                <a:solidFill>
                  <a:prstClr val="black"/>
                </a:solidFill>
                <a:latin typeface="Calibri" panose="020F0502020204030204" pitchFamily="34" charset="0"/>
                <a:cs typeface="Calibri" panose="020F0502020204030204" pitchFamily="34" charset="0"/>
              </a:rPr>
              <a:t>Modernizar las políticas tradicionales, como la de </a:t>
            </a:r>
            <a:r>
              <a:rPr lang="es-ES" b="1">
                <a:solidFill>
                  <a:srgbClr val="002060"/>
                </a:solidFill>
                <a:latin typeface="Calibri" panose="020F0502020204030204" pitchFamily="34" charset="0"/>
                <a:cs typeface="Calibri" panose="020F0502020204030204" pitchFamily="34" charset="0"/>
              </a:rPr>
              <a:t>cohesión</a:t>
            </a:r>
            <a:r>
              <a:rPr lang="es-ES">
                <a:solidFill>
                  <a:prstClr val="black"/>
                </a:solidFill>
                <a:latin typeface="Calibri" panose="020F0502020204030204" pitchFamily="34" charset="0"/>
                <a:cs typeface="Calibri" panose="020F0502020204030204" pitchFamily="34" charset="0"/>
              </a:rPr>
              <a:t> y la </a:t>
            </a:r>
            <a:r>
              <a:rPr lang="es-ES" b="1">
                <a:solidFill>
                  <a:srgbClr val="002060"/>
                </a:solidFill>
                <a:latin typeface="Calibri" panose="020F0502020204030204" pitchFamily="34" charset="0"/>
                <a:cs typeface="Calibri" panose="020F0502020204030204" pitchFamily="34" charset="0"/>
              </a:rPr>
              <a:t>Política Agrícola Común</a:t>
            </a:r>
            <a:r>
              <a:rPr lang="es-ES">
                <a:solidFill>
                  <a:prstClr val="black"/>
                </a:solidFill>
                <a:latin typeface="Calibri" panose="020F0502020204030204" pitchFamily="34" charset="0"/>
                <a:cs typeface="Calibri" panose="020F0502020204030204" pitchFamily="34" charset="0"/>
              </a:rPr>
              <a:t>, para maximizar su contribución a las prioridades de la Unión.</a:t>
            </a:r>
            <a:endParaRPr lang="en-GB" dirty="0">
              <a:solidFill>
                <a:prstClr val="black"/>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sz="1000" dirty="0">
              <a:solidFill>
                <a:prstClr val="black"/>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s-ES">
                <a:solidFill>
                  <a:prstClr val="black"/>
                </a:solidFill>
                <a:latin typeface="Calibri" panose="020F0502020204030204" pitchFamily="34" charset="0"/>
                <a:cs typeface="Calibri" panose="020F0502020204030204" pitchFamily="34" charset="0"/>
              </a:rPr>
              <a:t>Lucha contra el </a:t>
            </a:r>
            <a:r>
              <a:rPr lang="es-ES" b="1">
                <a:solidFill>
                  <a:srgbClr val="002060"/>
                </a:solidFill>
                <a:latin typeface="Calibri" panose="020F0502020204030204" pitchFamily="34" charset="0"/>
                <a:cs typeface="Calibri" panose="020F0502020204030204" pitchFamily="34" charset="0"/>
              </a:rPr>
              <a:t>cambio climático</a:t>
            </a:r>
            <a:r>
              <a:rPr lang="es-ES">
                <a:solidFill>
                  <a:prstClr val="black"/>
                </a:solidFill>
                <a:latin typeface="Calibri" panose="020F0502020204030204" pitchFamily="34" charset="0"/>
                <a:cs typeface="Calibri" panose="020F0502020204030204" pitchFamily="34" charset="0"/>
              </a:rPr>
              <a:t>, con el 30% de los fondos de la UE, el porcentaje más alto jamás asignado al presupuesto europeo</a:t>
            </a:r>
            <a:endParaRPr lang="en-GB" dirty="0">
              <a:solidFill>
                <a:prstClr val="black"/>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sz="1000" dirty="0">
              <a:solidFill>
                <a:prstClr val="black"/>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s-ES">
                <a:solidFill>
                  <a:prstClr val="black"/>
                </a:solidFill>
                <a:latin typeface="Calibri" panose="020F0502020204030204" pitchFamily="34" charset="0"/>
                <a:cs typeface="Calibri" panose="020F0502020204030204" pitchFamily="34" charset="0"/>
              </a:rPr>
              <a:t>Protección de la biodiversidad e </a:t>
            </a:r>
            <a:r>
              <a:rPr lang="es-ES" b="1">
                <a:solidFill>
                  <a:srgbClr val="002060"/>
                </a:solidFill>
                <a:latin typeface="Calibri" panose="020F0502020204030204" pitchFamily="34" charset="0"/>
                <a:cs typeface="Calibri" panose="020F0502020204030204" pitchFamily="34" charset="0"/>
              </a:rPr>
              <a:t>igualdad de género</a:t>
            </a:r>
            <a:endParaRPr lang="it-IT" b="1" dirty="0">
              <a:solidFill>
                <a:srgbClr val="002060"/>
              </a:solidFill>
              <a:latin typeface="Calibri" panose="020F0502020204030204" pitchFamily="34" charset="0"/>
              <a:cs typeface="Calibri" panose="020F0502020204030204" pitchFamily="34" charset="0"/>
            </a:endParaRP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09" y="1274897"/>
            <a:ext cx="10440182"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2.3</a:t>
            </a:r>
            <a:r>
              <a:rPr lang="en-GB" sz="2400">
                <a:solidFill>
                  <a:srgbClr val="21B4A9"/>
                </a:solidFill>
              </a:rPr>
              <a:t>: </a:t>
            </a:r>
            <a:r>
              <a:rPr lang="es-ES" sz="2400">
                <a:solidFill>
                  <a:srgbClr val="21B4A9"/>
                </a:solidFill>
              </a:rPr>
              <a:t>Fondos Next Generation de la UE para la recuperación de COVID-19</a:t>
            </a:r>
            <a:endParaRPr lang="en-GB" sz="2400" dirty="0">
              <a:solidFill>
                <a:srgbClr val="21B4A9"/>
              </a:solidFill>
            </a:endParaRPr>
          </a:p>
        </p:txBody>
      </p:sp>
      <p:sp>
        <p:nvSpPr>
          <p:cNvPr id="5" name="TextBox 11">
            <a:extLst>
              <a:ext uri="{FF2B5EF4-FFF2-40B4-BE49-F238E27FC236}">
                <a16:creationId xmlns:a16="http://schemas.microsoft.com/office/drawing/2014/main" id="{7261A5A3-CAA3-CEDF-3466-BC1D33EE677B}"/>
              </a:ext>
            </a:extLst>
          </p:cNvPr>
          <p:cNvSpPr txBox="1"/>
          <p:nvPr/>
        </p:nvSpPr>
        <p:spPr>
          <a:xfrm>
            <a:off x="789939" y="265029"/>
            <a:ext cx="11316091" cy="1077218"/>
          </a:xfrm>
          <a:prstGeom prst="rect">
            <a:avLst/>
          </a:prstGeom>
          <a:noFill/>
        </p:spPr>
        <p:txBody>
          <a:bodyPr wrap="square" rtlCol="0">
            <a:spAutoFit/>
          </a:bodyPr>
          <a:lstStyle/>
          <a:p>
            <a:r>
              <a:rPr lang="en-US" sz="3200" b="1">
                <a:solidFill>
                  <a:srgbClr val="FAB632"/>
                </a:solidFill>
                <a:ea typeface="Nunito Bold" charset="0"/>
                <a:cs typeface="Arima Madurai Semi" pitchFamily="2" charset="77"/>
              </a:rPr>
              <a:t>Unidad 2: </a:t>
            </a:r>
            <a:r>
              <a:rPr lang="es-ES" sz="3200" b="1">
                <a:solidFill>
                  <a:srgbClr val="FAB632"/>
                </a:solidFill>
                <a:ea typeface="Nunito Bold" charset="0"/>
                <a:cs typeface="Arima Madurai Semi" pitchFamily="2" charset="77"/>
              </a:rPr>
              <a:t>Fondos Estructurales y Fondos de Próxima Generación de la UE</a:t>
            </a:r>
            <a:endParaRPr lang="en-GB" sz="3200" b="1" dirty="0">
              <a:solidFill>
                <a:srgbClr val="FAB632"/>
              </a:solidFill>
              <a:ea typeface="Nunito Bold" charset="0"/>
              <a:cs typeface="Arima Madurai Semi" pitchFamily="2" charset="77"/>
            </a:endParaRPr>
          </a:p>
        </p:txBody>
      </p:sp>
    </p:spTree>
    <p:extLst>
      <p:ext uri="{BB962C8B-B14F-4D97-AF65-F5344CB8AC3E}">
        <p14:creationId xmlns:p14="http://schemas.microsoft.com/office/powerpoint/2010/main" val="1263527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57">
            <a:extLst>
              <a:ext uri="{FF2B5EF4-FFF2-40B4-BE49-F238E27FC236}">
                <a16:creationId xmlns:a16="http://schemas.microsoft.com/office/drawing/2014/main" id="{937ADA07-67DE-E5D0-B252-9995FF3ABB92}"/>
              </a:ext>
            </a:extLst>
          </p:cNvPr>
          <p:cNvSpPr txBox="1"/>
          <p:nvPr/>
        </p:nvSpPr>
        <p:spPr>
          <a:xfrm>
            <a:off x="1551065" y="1826373"/>
            <a:ext cx="8823108" cy="830997"/>
          </a:xfrm>
          <a:prstGeom prst="rect">
            <a:avLst/>
          </a:prstGeom>
          <a:noFill/>
        </p:spPr>
        <p:txBody>
          <a:bodyPr wrap="square" rtlCol="0">
            <a:spAutoFit/>
          </a:bodyPr>
          <a:lstStyle/>
          <a:p>
            <a:pPr>
              <a:defRPr/>
            </a:pPr>
            <a:r>
              <a:rPr lang="es-ES" altLang="es-ES" sz="1600">
                <a:latin typeface="Calibri" panose="020F0502020204030204" pitchFamily="34" charset="0"/>
                <a:cs typeface="Calibri" panose="020F0502020204030204" pitchFamily="34" charset="0"/>
              </a:rPr>
              <a:t>El microcrédito es un tipo común de microfinanciación en el que se ofrece un préstamo muy pequeño a una persona para ayudarle a poner en marcha su propia pequeña empresa o a trabajar por cuenta propia.</a:t>
            </a:r>
            <a:endParaRPr lang="en-GB" altLang="es-ES" sz="1600" dirty="0">
              <a:latin typeface="Calibri" panose="020F0502020204030204" pitchFamily="34" charset="0"/>
              <a:cs typeface="Calibri" panose="020F0502020204030204" pitchFamily="34" charset="0"/>
            </a:endParaRPr>
          </a:p>
        </p:txBody>
      </p:sp>
      <p:sp>
        <p:nvSpPr>
          <p:cNvPr id="3" name="Rectangle 58">
            <a:extLst>
              <a:ext uri="{FF2B5EF4-FFF2-40B4-BE49-F238E27FC236}">
                <a16:creationId xmlns:a16="http://schemas.microsoft.com/office/drawing/2014/main" id="{6B319258-F16B-2EB0-0E29-9B57F9FAD53D}"/>
              </a:ext>
            </a:extLst>
          </p:cNvPr>
          <p:cNvSpPr/>
          <p:nvPr/>
        </p:nvSpPr>
        <p:spPr>
          <a:xfrm>
            <a:off x="1551065" y="1397911"/>
            <a:ext cx="1554721" cy="400110"/>
          </a:xfrm>
          <a:prstGeom prst="rect">
            <a:avLst/>
          </a:prstGeom>
        </p:spPr>
        <p:txBody>
          <a:bodyPr wrap="none">
            <a:spAutoFit/>
          </a:bodyPr>
          <a:lstStyle/>
          <a:p>
            <a:pPr algn="ctr"/>
            <a:r>
              <a:rPr lang="en-US" sz="2000" b="1">
                <a:solidFill>
                  <a:srgbClr val="FAB632"/>
                </a:solidFill>
                <a:ea typeface="Roboto" charset="0"/>
                <a:cs typeface="Poppins" pitchFamily="2" charset="77"/>
              </a:rPr>
              <a:t>Microcrédito</a:t>
            </a:r>
            <a:endParaRPr lang="en-US" sz="2000" b="1" dirty="0">
              <a:solidFill>
                <a:srgbClr val="FAB632"/>
              </a:solidFill>
              <a:ea typeface="Roboto" charset="0"/>
              <a:cs typeface="Poppins" pitchFamily="2" charset="77"/>
            </a:endParaRPr>
          </a:p>
        </p:txBody>
      </p:sp>
      <p:sp>
        <p:nvSpPr>
          <p:cNvPr id="4" name="Rectangle 28">
            <a:extLst>
              <a:ext uri="{FF2B5EF4-FFF2-40B4-BE49-F238E27FC236}">
                <a16:creationId xmlns:a16="http://schemas.microsoft.com/office/drawing/2014/main" id="{95B9E180-2BEC-1766-D9F4-930972205FFC}"/>
              </a:ext>
            </a:extLst>
          </p:cNvPr>
          <p:cNvSpPr>
            <a:spLocks/>
          </p:cNvSpPr>
          <p:nvPr/>
        </p:nvSpPr>
        <p:spPr bwMode="auto">
          <a:xfrm>
            <a:off x="550864" y="563441"/>
            <a:ext cx="8245474"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US" sz="3600" b="1">
                <a:solidFill>
                  <a:srgbClr val="EA4E46"/>
                </a:solidFill>
                <a:ea typeface="Roboto" charset="0"/>
                <a:cs typeface="Poppins" pitchFamily="2" charset="77"/>
                <a:sym typeface="Bebas Neue" charset="0"/>
              </a:rPr>
              <a:t>Resumen</a:t>
            </a:r>
            <a:endParaRPr lang="en-US" sz="3600" b="1" dirty="0">
              <a:solidFill>
                <a:srgbClr val="EA4E46"/>
              </a:solidFill>
              <a:ea typeface="Roboto" charset="0"/>
              <a:cs typeface="Poppins" pitchFamily="2" charset="77"/>
              <a:sym typeface="Bebas Neue" charset="0"/>
            </a:endParaRPr>
          </a:p>
        </p:txBody>
      </p:sp>
      <p:sp>
        <p:nvSpPr>
          <p:cNvPr id="7" name="CuadroTexto 6">
            <a:extLst>
              <a:ext uri="{FF2B5EF4-FFF2-40B4-BE49-F238E27FC236}">
                <a16:creationId xmlns:a16="http://schemas.microsoft.com/office/drawing/2014/main" id="{3D1A44CC-5B66-0C31-488E-20E25E214311}"/>
              </a:ext>
            </a:extLst>
          </p:cNvPr>
          <p:cNvSpPr txBox="1"/>
          <p:nvPr/>
        </p:nvSpPr>
        <p:spPr>
          <a:xfrm>
            <a:off x="1304082" y="1326645"/>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8" name="TextBox 57">
            <a:extLst>
              <a:ext uri="{FF2B5EF4-FFF2-40B4-BE49-F238E27FC236}">
                <a16:creationId xmlns:a16="http://schemas.microsoft.com/office/drawing/2014/main" id="{BAAEBED9-E80A-3482-6CBD-7DD6EAF70752}"/>
              </a:ext>
            </a:extLst>
          </p:cNvPr>
          <p:cNvSpPr txBox="1"/>
          <p:nvPr/>
        </p:nvSpPr>
        <p:spPr>
          <a:xfrm>
            <a:off x="3822201" y="2885777"/>
            <a:ext cx="8086020" cy="922304"/>
          </a:xfrm>
          <a:prstGeom prst="rect">
            <a:avLst/>
          </a:prstGeom>
          <a:noFill/>
        </p:spPr>
        <p:txBody>
          <a:bodyPr wrap="square" rtlCol="0">
            <a:spAutoFit/>
          </a:bodyPr>
          <a:lstStyle/>
          <a:p>
            <a:pPr>
              <a:lnSpc>
                <a:spcPts val="2220"/>
              </a:lnSpc>
            </a:pPr>
            <a:r>
              <a:rPr lang="es-ES" altLang="es-ES" sz="1600">
                <a:latin typeface="Calibri" panose="020F0502020204030204" pitchFamily="34" charset="0"/>
                <a:cs typeface="Calibri" panose="020F0502020204030204" pitchFamily="34" charset="0"/>
              </a:rPr>
              <a:t>Los préstamos concedidos a una persona o empresa por una institución privada o incluso un particular adinerado se denominan préstamos de dinero privado, o simplemente dinero privado.</a:t>
            </a:r>
            <a:endParaRPr lang="en-US" sz="1600" dirty="0">
              <a:ea typeface="Lato Light" charset="0"/>
              <a:cs typeface="Poppins" pitchFamily="2" charset="77"/>
            </a:endParaRPr>
          </a:p>
        </p:txBody>
      </p:sp>
      <p:sp>
        <p:nvSpPr>
          <p:cNvPr id="9" name="Rectangle 58">
            <a:extLst>
              <a:ext uri="{FF2B5EF4-FFF2-40B4-BE49-F238E27FC236}">
                <a16:creationId xmlns:a16="http://schemas.microsoft.com/office/drawing/2014/main" id="{0C877272-F220-4842-4D58-DD7C1CFC4750}"/>
              </a:ext>
            </a:extLst>
          </p:cNvPr>
          <p:cNvSpPr/>
          <p:nvPr/>
        </p:nvSpPr>
        <p:spPr>
          <a:xfrm>
            <a:off x="3945902" y="2506900"/>
            <a:ext cx="2272545" cy="400110"/>
          </a:xfrm>
          <a:prstGeom prst="rect">
            <a:avLst/>
          </a:prstGeom>
        </p:spPr>
        <p:txBody>
          <a:bodyPr wrap="none">
            <a:spAutoFit/>
          </a:bodyPr>
          <a:lstStyle/>
          <a:p>
            <a:pPr algn="ctr"/>
            <a:r>
              <a:rPr lang="en-US" sz="2000" b="1">
                <a:solidFill>
                  <a:srgbClr val="FAB632"/>
                </a:solidFill>
                <a:ea typeface="Roboto" charset="0"/>
                <a:cs typeface="Poppins" pitchFamily="2" charset="77"/>
              </a:rPr>
              <a:t>Préstamos privados</a:t>
            </a:r>
            <a:endParaRPr lang="en-US" sz="2000" b="1" dirty="0">
              <a:solidFill>
                <a:srgbClr val="FAB632"/>
              </a:solidFill>
              <a:ea typeface="Roboto" charset="0"/>
              <a:cs typeface="Poppins" pitchFamily="2" charset="77"/>
            </a:endParaRPr>
          </a:p>
        </p:txBody>
      </p:sp>
      <p:sp>
        <p:nvSpPr>
          <p:cNvPr id="10" name="CuadroTexto 9">
            <a:extLst>
              <a:ext uri="{FF2B5EF4-FFF2-40B4-BE49-F238E27FC236}">
                <a16:creationId xmlns:a16="http://schemas.microsoft.com/office/drawing/2014/main" id="{4247263D-2F68-6194-71DF-873CAFA5448C}"/>
              </a:ext>
            </a:extLst>
          </p:cNvPr>
          <p:cNvSpPr txBox="1"/>
          <p:nvPr/>
        </p:nvSpPr>
        <p:spPr>
          <a:xfrm>
            <a:off x="3548671" y="2367793"/>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17" name="TextBox 57">
            <a:extLst>
              <a:ext uri="{FF2B5EF4-FFF2-40B4-BE49-F238E27FC236}">
                <a16:creationId xmlns:a16="http://schemas.microsoft.com/office/drawing/2014/main" id="{3613FFA6-CD4C-3149-E2EC-25BA75B76A3E}"/>
              </a:ext>
            </a:extLst>
          </p:cNvPr>
          <p:cNvSpPr txBox="1"/>
          <p:nvPr/>
        </p:nvSpPr>
        <p:spPr>
          <a:xfrm>
            <a:off x="5846218" y="3941267"/>
            <a:ext cx="6345782" cy="584775"/>
          </a:xfrm>
          <a:prstGeom prst="rect">
            <a:avLst/>
          </a:prstGeom>
          <a:noFill/>
        </p:spPr>
        <p:txBody>
          <a:bodyPr wrap="square" rtlCol="0">
            <a:spAutoFit/>
          </a:bodyPr>
          <a:lstStyle/>
          <a:p>
            <a:pPr fontAlgn="base"/>
            <a:r>
              <a:rPr lang="en-GB" sz="1600" dirty="0">
                <a:effectLst/>
                <a:ea typeface="Times New Roman" panose="02020603050405020304" pitchFamily="18" charset="0"/>
                <a:cs typeface="Calibri" panose="020F0502020204030204" pitchFamily="34" charset="0"/>
              </a:rPr>
              <a:t>More than half of EU financing was distributed through the five European structural and investment funds under the long-term EU budget (ESIF). </a:t>
            </a:r>
            <a:endParaRPr lang="it-IT" sz="1600" dirty="0">
              <a:effectLst/>
              <a:ea typeface="Arial MT"/>
              <a:cs typeface="Arial MT"/>
            </a:endParaRPr>
          </a:p>
        </p:txBody>
      </p:sp>
      <p:sp>
        <p:nvSpPr>
          <p:cNvPr id="18" name="Rectangle 58">
            <a:extLst>
              <a:ext uri="{FF2B5EF4-FFF2-40B4-BE49-F238E27FC236}">
                <a16:creationId xmlns:a16="http://schemas.microsoft.com/office/drawing/2014/main" id="{7FD63D42-58E3-1CA9-9C37-E9B4648A7975}"/>
              </a:ext>
            </a:extLst>
          </p:cNvPr>
          <p:cNvSpPr/>
          <p:nvPr/>
        </p:nvSpPr>
        <p:spPr>
          <a:xfrm>
            <a:off x="5846218" y="3558767"/>
            <a:ext cx="3422283" cy="400110"/>
          </a:xfrm>
          <a:prstGeom prst="rect">
            <a:avLst/>
          </a:prstGeom>
        </p:spPr>
        <p:txBody>
          <a:bodyPr wrap="none">
            <a:spAutoFit/>
          </a:bodyPr>
          <a:lstStyle/>
          <a:p>
            <a:pPr algn="ctr"/>
            <a:r>
              <a:rPr lang="en-US" sz="2000" b="1">
                <a:solidFill>
                  <a:srgbClr val="FAB632"/>
                </a:solidFill>
                <a:ea typeface="Roboto" charset="0"/>
                <a:cs typeface="Poppins" pitchFamily="2" charset="77"/>
              </a:rPr>
              <a:t>Fondos estructurales de la EU</a:t>
            </a:r>
            <a:endParaRPr lang="en-US" sz="2000" b="1" dirty="0">
              <a:solidFill>
                <a:srgbClr val="FAB632"/>
              </a:solidFill>
              <a:ea typeface="Roboto" charset="0"/>
              <a:cs typeface="Poppins" pitchFamily="2" charset="77"/>
            </a:endParaRPr>
          </a:p>
        </p:txBody>
      </p:sp>
      <p:sp>
        <p:nvSpPr>
          <p:cNvPr id="19" name="CuadroTexto 18">
            <a:extLst>
              <a:ext uri="{FF2B5EF4-FFF2-40B4-BE49-F238E27FC236}">
                <a16:creationId xmlns:a16="http://schemas.microsoft.com/office/drawing/2014/main" id="{F83558B3-24CD-4182-C0A9-97857EB83CDA}"/>
              </a:ext>
            </a:extLst>
          </p:cNvPr>
          <p:cNvSpPr txBox="1"/>
          <p:nvPr/>
        </p:nvSpPr>
        <p:spPr>
          <a:xfrm>
            <a:off x="5633068" y="3475290"/>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20" name="TextBox 57">
            <a:extLst>
              <a:ext uri="{FF2B5EF4-FFF2-40B4-BE49-F238E27FC236}">
                <a16:creationId xmlns:a16="http://schemas.microsoft.com/office/drawing/2014/main" id="{336C45C5-EE40-869E-61C4-E725A323544C}"/>
              </a:ext>
            </a:extLst>
          </p:cNvPr>
          <p:cNvSpPr txBox="1"/>
          <p:nvPr/>
        </p:nvSpPr>
        <p:spPr>
          <a:xfrm>
            <a:off x="7385078" y="5004699"/>
            <a:ext cx="4114225" cy="1323439"/>
          </a:xfrm>
          <a:prstGeom prst="rect">
            <a:avLst/>
          </a:prstGeom>
          <a:noFill/>
        </p:spPr>
        <p:txBody>
          <a:bodyPr wrap="square" rtlCol="0">
            <a:spAutoFit/>
          </a:bodyPr>
          <a:lstStyle/>
          <a:p>
            <a:pPr algn="just">
              <a:defRPr/>
            </a:pPr>
            <a:r>
              <a:rPr lang="es-ES" altLang="es-ES" sz="1600">
                <a:latin typeface="Calibri" panose="020F0502020204030204" pitchFamily="34" charset="0"/>
                <a:cs typeface="Calibri" panose="020F0502020204030204" pitchFamily="34" charset="0"/>
              </a:rPr>
              <a:t>Herramienta de recuperación temporal para ayudar a la economía a recuperarse de la epidemia de coronavirus y crear un futuro más ecológico, más avanzado tecnológicamente y más resistente.</a:t>
            </a:r>
            <a:endParaRPr lang="en-GB" altLang="es-ES" sz="1600" dirty="0">
              <a:latin typeface="Calibri" panose="020F0502020204030204" pitchFamily="34" charset="0"/>
              <a:cs typeface="Calibri" panose="020F0502020204030204" pitchFamily="34" charset="0"/>
            </a:endParaRPr>
          </a:p>
        </p:txBody>
      </p:sp>
      <p:sp>
        <p:nvSpPr>
          <p:cNvPr id="21" name="Rectangle 58">
            <a:extLst>
              <a:ext uri="{FF2B5EF4-FFF2-40B4-BE49-F238E27FC236}">
                <a16:creationId xmlns:a16="http://schemas.microsoft.com/office/drawing/2014/main" id="{5A5FAAA9-7316-ABD8-30B5-73E3456F8876}"/>
              </a:ext>
            </a:extLst>
          </p:cNvPr>
          <p:cNvSpPr/>
          <p:nvPr/>
        </p:nvSpPr>
        <p:spPr>
          <a:xfrm>
            <a:off x="7277432" y="4604589"/>
            <a:ext cx="4329519" cy="400110"/>
          </a:xfrm>
          <a:prstGeom prst="rect">
            <a:avLst/>
          </a:prstGeom>
        </p:spPr>
        <p:txBody>
          <a:bodyPr wrap="none">
            <a:spAutoFit/>
          </a:bodyPr>
          <a:lstStyle/>
          <a:p>
            <a:pPr algn="ctr"/>
            <a:r>
              <a:rPr lang="en-US" sz="2000" b="1">
                <a:solidFill>
                  <a:srgbClr val="FAB632"/>
                </a:solidFill>
                <a:ea typeface="Roboto" charset="0"/>
                <a:cs typeface="Poppins" pitchFamily="2" charset="77"/>
              </a:rPr>
              <a:t> Fondos Europeos de nueva generación</a:t>
            </a:r>
            <a:endParaRPr lang="en-US" sz="2000" b="1" dirty="0">
              <a:solidFill>
                <a:srgbClr val="FAB632"/>
              </a:solidFill>
              <a:ea typeface="Roboto" charset="0"/>
              <a:cs typeface="Poppins" pitchFamily="2" charset="77"/>
            </a:endParaRPr>
          </a:p>
        </p:txBody>
      </p:sp>
      <p:sp>
        <p:nvSpPr>
          <p:cNvPr id="22" name="CuadroTexto 21">
            <a:extLst>
              <a:ext uri="{FF2B5EF4-FFF2-40B4-BE49-F238E27FC236}">
                <a16:creationId xmlns:a16="http://schemas.microsoft.com/office/drawing/2014/main" id="{71BFE534-9019-E1B9-2D08-AF217A517A4A}"/>
              </a:ext>
            </a:extLst>
          </p:cNvPr>
          <p:cNvSpPr txBox="1"/>
          <p:nvPr/>
        </p:nvSpPr>
        <p:spPr>
          <a:xfrm>
            <a:off x="6895594" y="4526042"/>
            <a:ext cx="329551"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111748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28">
            <a:extLst>
              <a:ext uri="{FF2B5EF4-FFF2-40B4-BE49-F238E27FC236}">
                <a16:creationId xmlns:a16="http://schemas.microsoft.com/office/drawing/2014/main" id="{A58BF713-33BB-FB57-9A14-44C3A15664BA}"/>
              </a:ext>
            </a:extLst>
          </p:cNvPr>
          <p:cNvSpPr>
            <a:spLocks/>
          </p:cNvSpPr>
          <p:nvPr/>
        </p:nvSpPr>
        <p:spPr bwMode="auto">
          <a:xfrm>
            <a:off x="550864" y="267874"/>
            <a:ext cx="8245474"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txBody>
          <a:bodyPr wrap="square" lIns="0" tIns="0" rIns="0" bIns="0" anchor="ctr">
            <a:spAutoFit/>
          </a:bodyPr>
          <a:lstStyle/>
          <a:p>
            <a:r>
              <a:rPr lang="en-GB" sz="3600" b="1">
                <a:solidFill>
                  <a:srgbClr val="21B4A9"/>
                </a:solidFill>
              </a:rPr>
              <a:t>Test de autoevaluación:</a:t>
            </a:r>
            <a:endParaRPr lang="en-GB" sz="3600" b="1" dirty="0">
              <a:solidFill>
                <a:srgbClr val="21B4A9"/>
              </a:solidFill>
            </a:endParaRPr>
          </a:p>
        </p:txBody>
      </p:sp>
      <p:grpSp>
        <p:nvGrpSpPr>
          <p:cNvPr id="2" name="Gruppo 1"/>
          <p:cNvGrpSpPr/>
          <p:nvPr/>
        </p:nvGrpSpPr>
        <p:grpSpPr>
          <a:xfrm>
            <a:off x="1432736" y="924321"/>
            <a:ext cx="9326528" cy="5862645"/>
            <a:chOff x="523348" y="924321"/>
            <a:chExt cx="9326528" cy="5862645"/>
          </a:xfrm>
        </p:grpSpPr>
        <p:sp>
          <p:nvSpPr>
            <p:cNvPr id="11" name="Rectángulo 10">
              <a:extLst>
                <a:ext uri="{FF2B5EF4-FFF2-40B4-BE49-F238E27FC236}">
                  <a16:creationId xmlns:a16="http://schemas.microsoft.com/office/drawing/2014/main" id="{48BD6354-DAE3-FDD2-9126-269674E76A8A}"/>
                </a:ext>
              </a:extLst>
            </p:cNvPr>
            <p:cNvSpPr/>
            <p:nvPr/>
          </p:nvSpPr>
          <p:spPr>
            <a:xfrm>
              <a:off x="523348" y="924321"/>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Rectángulo redondeado 2">
              <a:extLst>
                <a:ext uri="{FF2B5EF4-FFF2-40B4-BE49-F238E27FC236}">
                  <a16:creationId xmlns:a16="http://schemas.microsoft.com/office/drawing/2014/main" id="{FD367A6C-EBA9-79A8-7837-B419AB6D5FF0}"/>
                </a:ext>
              </a:extLst>
            </p:cNvPr>
            <p:cNvSpPr/>
            <p:nvPr/>
          </p:nvSpPr>
          <p:spPr>
            <a:xfrm>
              <a:off x="523348" y="924321"/>
              <a:ext cx="4518286" cy="42203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Acuerdos de microcrédito:</a:t>
              </a:r>
              <a:endParaRPr lang="en-GB" dirty="0"/>
            </a:p>
          </p:txBody>
        </p:sp>
        <p:sp>
          <p:nvSpPr>
            <p:cNvPr id="9" name="TextBox 60">
              <a:extLst>
                <a:ext uri="{FF2B5EF4-FFF2-40B4-BE49-F238E27FC236}">
                  <a16:creationId xmlns:a16="http://schemas.microsoft.com/office/drawing/2014/main" id="{A7786951-0C44-E059-6C7F-850579112F29}"/>
                </a:ext>
              </a:extLst>
            </p:cNvPr>
            <p:cNvSpPr txBox="1"/>
            <p:nvPr/>
          </p:nvSpPr>
          <p:spPr>
            <a:xfrm>
              <a:off x="818143" y="1253523"/>
              <a:ext cx="3850788" cy="1402563"/>
            </a:xfrm>
            <a:prstGeom prst="rect">
              <a:avLst/>
            </a:prstGeom>
            <a:noFill/>
          </p:spPr>
          <p:txBody>
            <a:bodyPr wrap="square" rtlCol="0">
              <a:spAutoFit/>
            </a:bodyPr>
            <a:lstStyle/>
            <a:p>
              <a:pPr marL="342900" indent="-342900">
                <a:lnSpc>
                  <a:spcPts val="3600"/>
                </a:lnSpc>
                <a:buFont typeface="+mj-lt"/>
                <a:buAutoNum type="alphaLcPeriod"/>
              </a:pPr>
              <a:r>
                <a:rPr lang="es-ES" sz="1050">
                  <a:ea typeface="Lato Light" panose="020F0502020204030203" pitchFamily="34" charset="0"/>
                  <a:cs typeface="Abhaya Libre" panose="02000603000000000000" pitchFamily="2" charset="77"/>
                </a:rPr>
                <a:t>Tienen siempre la misma estructura que los bancos normales</a:t>
              </a:r>
              <a:endParaRPr lang="en-US" sz="105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Siempre tienen un acuerdo por escrito </a:t>
              </a:r>
            </a:p>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Pueden realizasrse sin acuerdos escritos</a:t>
              </a:r>
              <a:endParaRPr lang="en-US" sz="1200" dirty="0">
                <a:ea typeface="Lato Light" panose="020F0502020204030203" pitchFamily="34" charset="0"/>
                <a:cs typeface="Abhaya Libre" panose="02000603000000000000" pitchFamily="2" charset="77"/>
              </a:endParaRPr>
            </a:p>
          </p:txBody>
        </p:sp>
        <p:sp>
          <p:nvSpPr>
            <p:cNvPr id="12" name="Rectángulo 11">
              <a:extLst>
                <a:ext uri="{FF2B5EF4-FFF2-40B4-BE49-F238E27FC236}">
                  <a16:creationId xmlns:a16="http://schemas.microsoft.com/office/drawing/2014/main" id="{4E9A5348-FCF9-A995-E603-4FC64C50A981}"/>
                </a:ext>
              </a:extLst>
            </p:cNvPr>
            <p:cNvSpPr/>
            <p:nvPr/>
          </p:nvSpPr>
          <p:spPr>
            <a:xfrm>
              <a:off x="5331590" y="924321"/>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redondeado 2">
              <a:extLst>
                <a:ext uri="{FF2B5EF4-FFF2-40B4-BE49-F238E27FC236}">
                  <a16:creationId xmlns:a16="http://schemas.microsoft.com/office/drawing/2014/main" id="{1A53E313-0DC3-5B6E-338C-9BF294AE31D4}"/>
                </a:ext>
              </a:extLst>
            </p:cNvPr>
            <p:cNvSpPr/>
            <p:nvPr/>
          </p:nvSpPr>
          <p:spPr>
            <a:xfrm>
              <a:off x="5331590" y="924321"/>
              <a:ext cx="4518286" cy="422030"/>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s-ES"/>
                <a:t>Los préstamos privados pueden llegar:</a:t>
              </a:r>
              <a:endParaRPr lang="en-GB" dirty="0"/>
            </a:p>
          </p:txBody>
        </p:sp>
        <p:sp>
          <p:nvSpPr>
            <p:cNvPr id="15" name="TextBox 59">
              <a:extLst>
                <a:ext uri="{FF2B5EF4-FFF2-40B4-BE49-F238E27FC236}">
                  <a16:creationId xmlns:a16="http://schemas.microsoft.com/office/drawing/2014/main" id="{9F684A7D-2502-889D-AD01-A82D5FD65C00}"/>
                </a:ext>
              </a:extLst>
            </p:cNvPr>
            <p:cNvSpPr txBox="1"/>
            <p:nvPr/>
          </p:nvSpPr>
          <p:spPr>
            <a:xfrm>
              <a:off x="5559200" y="1345684"/>
              <a:ext cx="4228329" cy="1402563"/>
            </a:xfrm>
            <a:prstGeom prst="rect">
              <a:avLst/>
            </a:prstGeom>
            <a:noFill/>
          </p:spPr>
          <p:txBody>
            <a:bodyPr wrap="square" rtlCol="0">
              <a:spAutoFit/>
            </a:bodyPr>
            <a:lstStyle/>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Sólo de bancos</a:t>
              </a:r>
              <a:endParaRPr lang="en-US" sz="12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Sólo de particulares</a:t>
              </a:r>
              <a:endParaRPr lang="en-US" sz="12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De ambos, tanto individuales como de grupos</a:t>
              </a:r>
              <a:endParaRPr lang="en-US" sz="1200" dirty="0">
                <a:ea typeface="Lato Light" panose="020F0502020204030203" pitchFamily="34" charset="0"/>
                <a:cs typeface="Abhaya Libre" panose="02000603000000000000" pitchFamily="2" charset="77"/>
              </a:endParaRPr>
            </a:p>
          </p:txBody>
        </p:sp>
        <p:sp>
          <p:nvSpPr>
            <p:cNvPr id="17" name="Rectángulo 16">
              <a:extLst>
                <a:ext uri="{FF2B5EF4-FFF2-40B4-BE49-F238E27FC236}">
                  <a16:creationId xmlns:a16="http://schemas.microsoft.com/office/drawing/2014/main" id="{CBA2D687-85CD-D36B-FF71-A9FBE53280CA}"/>
                </a:ext>
              </a:extLst>
            </p:cNvPr>
            <p:cNvSpPr/>
            <p:nvPr/>
          </p:nvSpPr>
          <p:spPr>
            <a:xfrm>
              <a:off x="523348" y="3001874"/>
              <a:ext cx="4518286" cy="1837678"/>
            </a:xfrm>
            <a:prstGeom prst="rect">
              <a:avLst/>
            </a:prstGeom>
            <a:no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redondeado 2">
              <a:extLst>
                <a:ext uri="{FF2B5EF4-FFF2-40B4-BE49-F238E27FC236}">
                  <a16:creationId xmlns:a16="http://schemas.microsoft.com/office/drawing/2014/main" id="{9B376885-B5A0-0D84-31FF-068CA7DB7104}"/>
                </a:ext>
              </a:extLst>
            </p:cNvPr>
            <p:cNvSpPr/>
            <p:nvPr/>
          </p:nvSpPr>
          <p:spPr>
            <a:xfrm>
              <a:off x="523348" y="3001874"/>
              <a:ext cx="4518286" cy="422030"/>
            </a:xfrm>
            <a:prstGeom prst="roundRect">
              <a:avLst/>
            </a:prstGeom>
            <a:solidFill>
              <a:srgbClr val="EA4E46"/>
            </a:solidFill>
            <a:ln>
              <a:solidFill>
                <a:srgbClr val="EA4E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a:t>Los Fondos Estructurales de la UE se centran en</a:t>
              </a:r>
              <a:r>
                <a:rPr lang="es-ES"/>
                <a:t>:</a:t>
              </a:r>
              <a:endParaRPr lang="en-GB" dirty="0"/>
            </a:p>
          </p:txBody>
        </p:sp>
        <p:sp>
          <p:nvSpPr>
            <p:cNvPr id="20" name="TextBox 59">
              <a:extLst>
                <a:ext uri="{FF2B5EF4-FFF2-40B4-BE49-F238E27FC236}">
                  <a16:creationId xmlns:a16="http://schemas.microsoft.com/office/drawing/2014/main" id="{4F0CB8F7-6904-7B27-42F0-BE74C5AF6A24}"/>
                </a:ext>
              </a:extLst>
            </p:cNvPr>
            <p:cNvSpPr txBox="1"/>
            <p:nvPr/>
          </p:nvSpPr>
          <p:spPr>
            <a:xfrm>
              <a:off x="813305" y="3383955"/>
              <a:ext cx="1615356" cy="1416093"/>
            </a:xfrm>
            <a:prstGeom prst="rect">
              <a:avLst/>
            </a:prstGeom>
            <a:noFill/>
          </p:spPr>
          <p:txBody>
            <a:bodyPr wrap="square" rtlCol="0">
              <a:spAutoFit/>
            </a:bodyPr>
            <a:lstStyle/>
            <a:p>
              <a:pPr marL="228600" indent="-228600">
                <a:lnSpc>
                  <a:spcPts val="3600"/>
                </a:lnSpc>
                <a:buFont typeface="+mj-lt"/>
                <a:buAutoNum type="alphaLcPeriod"/>
              </a:pPr>
              <a:r>
                <a:rPr lang="en-US" sz="1200">
                  <a:ea typeface="Lato Light" panose="020F0502020204030203" pitchFamily="34" charset="0"/>
                  <a:cs typeface="Abhaya Libre" panose="02000603000000000000" pitchFamily="2" charset="77"/>
                </a:rPr>
                <a:t>3 áreas</a:t>
              </a:r>
              <a:endParaRPr lang="en-US" sz="1200" dirty="0">
                <a:ea typeface="Lato Light" panose="020F0502020204030203" pitchFamily="34" charset="0"/>
                <a:cs typeface="Abhaya Libre" panose="02000603000000000000" pitchFamily="2" charset="77"/>
              </a:endParaRPr>
            </a:p>
            <a:p>
              <a:pPr marL="228600" indent="-228600">
                <a:lnSpc>
                  <a:spcPts val="3600"/>
                </a:lnSpc>
                <a:buFont typeface="+mj-lt"/>
                <a:buAutoNum type="alphaLcPeriod"/>
              </a:pPr>
              <a:r>
                <a:rPr lang="en-US" sz="1200">
                  <a:ea typeface="Lato Light" panose="020F0502020204030203" pitchFamily="34" charset="0"/>
                  <a:cs typeface="Abhaya Libre" panose="02000603000000000000" pitchFamily="2" charset="77"/>
                </a:rPr>
                <a:t>4 áreas</a:t>
              </a:r>
              <a:endParaRPr lang="en-US" sz="1200" dirty="0">
                <a:ea typeface="Lato Light" panose="020F0502020204030203" pitchFamily="34" charset="0"/>
                <a:cs typeface="Abhaya Libre" panose="02000603000000000000" pitchFamily="2" charset="77"/>
              </a:endParaRPr>
            </a:p>
            <a:p>
              <a:pPr marL="228600" indent="-228600">
                <a:lnSpc>
                  <a:spcPts val="3600"/>
                </a:lnSpc>
                <a:buFont typeface="+mj-lt"/>
                <a:buAutoNum type="alphaLcPeriod"/>
              </a:pPr>
              <a:r>
                <a:rPr lang="en-US" sz="1200">
                  <a:ea typeface="Lato Light" panose="020F0502020204030203" pitchFamily="34" charset="0"/>
                  <a:cs typeface="Abhaya Libre" panose="02000603000000000000" pitchFamily="2" charset="77"/>
                </a:rPr>
                <a:t>5 áreas</a:t>
              </a:r>
              <a:endParaRPr lang="en-US" sz="1200" dirty="0">
                <a:ea typeface="Lato Light" panose="020F0502020204030203" pitchFamily="34" charset="0"/>
                <a:cs typeface="Abhaya Libre" panose="02000603000000000000" pitchFamily="2" charset="77"/>
              </a:endParaRPr>
            </a:p>
          </p:txBody>
        </p:sp>
        <p:sp>
          <p:nvSpPr>
            <p:cNvPr id="22" name="Rectángulo 21">
              <a:extLst>
                <a:ext uri="{FF2B5EF4-FFF2-40B4-BE49-F238E27FC236}">
                  <a16:creationId xmlns:a16="http://schemas.microsoft.com/office/drawing/2014/main" id="{E3AFAB4E-158C-AA74-7C67-3431439FBF02}"/>
                </a:ext>
              </a:extLst>
            </p:cNvPr>
            <p:cNvSpPr/>
            <p:nvPr/>
          </p:nvSpPr>
          <p:spPr>
            <a:xfrm>
              <a:off x="5331590" y="3021670"/>
              <a:ext cx="4518286" cy="1837678"/>
            </a:xfrm>
            <a:prstGeom prst="rect">
              <a:avLst/>
            </a:prstGeom>
            <a:no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redondeado 2">
              <a:extLst>
                <a:ext uri="{FF2B5EF4-FFF2-40B4-BE49-F238E27FC236}">
                  <a16:creationId xmlns:a16="http://schemas.microsoft.com/office/drawing/2014/main" id="{7AA4056B-DE9C-25A0-B7EA-7CC004411C2D}"/>
                </a:ext>
              </a:extLst>
            </p:cNvPr>
            <p:cNvSpPr/>
            <p:nvPr/>
          </p:nvSpPr>
          <p:spPr>
            <a:xfrm>
              <a:off x="5331590" y="3021670"/>
              <a:ext cx="4518286" cy="511970"/>
            </a:xfrm>
            <a:prstGeom prst="roundRect">
              <a:avLst/>
            </a:prstGeom>
            <a:solidFill>
              <a:srgbClr val="21B4A9"/>
            </a:solidFill>
            <a:ln>
              <a:solidFill>
                <a:srgbClr val="21B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La UE puede pedir dinero prestado a tipos favorables gracias a:</a:t>
              </a:r>
              <a:endParaRPr lang="en-GB" dirty="0"/>
            </a:p>
          </p:txBody>
        </p:sp>
        <p:sp>
          <p:nvSpPr>
            <p:cNvPr id="25" name="TextBox 59">
              <a:extLst>
                <a:ext uri="{FF2B5EF4-FFF2-40B4-BE49-F238E27FC236}">
                  <a16:creationId xmlns:a16="http://schemas.microsoft.com/office/drawing/2014/main" id="{7CED6AEE-1E23-0C4B-58E9-5C8E82CB90C4}"/>
                </a:ext>
              </a:extLst>
            </p:cNvPr>
            <p:cNvSpPr txBox="1"/>
            <p:nvPr/>
          </p:nvSpPr>
          <p:spPr>
            <a:xfrm>
              <a:off x="5621546" y="3403751"/>
              <a:ext cx="3280715" cy="1416093"/>
            </a:xfrm>
            <a:prstGeom prst="rect">
              <a:avLst/>
            </a:prstGeom>
            <a:noFill/>
          </p:spPr>
          <p:txBody>
            <a:bodyPr wrap="square" rtlCol="0">
              <a:spAutoFit/>
            </a:bodyPr>
            <a:lstStyle/>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Una fuerte calificación crediticia</a:t>
              </a:r>
              <a:endParaRPr lang="en-US" sz="12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Una calificación crediticia baja</a:t>
              </a:r>
              <a:endParaRPr lang="en-US" sz="12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n-US" sz="1200">
                  <a:ea typeface="Lato Light" panose="020F0502020204030203" pitchFamily="34" charset="0"/>
                  <a:cs typeface="Abhaya Libre" panose="02000603000000000000" pitchFamily="2" charset="77"/>
                </a:rPr>
                <a:t>Especulación</a:t>
              </a:r>
              <a:endParaRPr lang="en-US" sz="1200" dirty="0">
                <a:ea typeface="Lato Light" panose="020F0502020204030203" pitchFamily="34" charset="0"/>
                <a:cs typeface="Abhaya Libre" panose="02000603000000000000" pitchFamily="2" charset="77"/>
              </a:endParaRPr>
            </a:p>
          </p:txBody>
        </p:sp>
        <p:sp>
          <p:nvSpPr>
            <p:cNvPr id="32" name="Rectángulo 31">
              <a:extLst>
                <a:ext uri="{FF2B5EF4-FFF2-40B4-BE49-F238E27FC236}">
                  <a16:creationId xmlns:a16="http://schemas.microsoft.com/office/drawing/2014/main" id="{7FD24C3A-1E71-1242-AB69-73DE74EC3031}"/>
                </a:ext>
              </a:extLst>
            </p:cNvPr>
            <p:cNvSpPr/>
            <p:nvPr/>
          </p:nvSpPr>
          <p:spPr>
            <a:xfrm>
              <a:off x="2954985" y="4949288"/>
              <a:ext cx="4518286" cy="1837678"/>
            </a:xfrm>
            <a:prstGeom prst="rect">
              <a:avLst/>
            </a:prstGeom>
            <a:no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redondeado 2">
              <a:extLst>
                <a:ext uri="{FF2B5EF4-FFF2-40B4-BE49-F238E27FC236}">
                  <a16:creationId xmlns:a16="http://schemas.microsoft.com/office/drawing/2014/main" id="{F874651E-567B-3E48-135B-076292839DE2}"/>
                </a:ext>
              </a:extLst>
            </p:cNvPr>
            <p:cNvSpPr/>
            <p:nvPr/>
          </p:nvSpPr>
          <p:spPr>
            <a:xfrm>
              <a:off x="2961527" y="4950178"/>
              <a:ext cx="4518286" cy="547307"/>
            </a:xfrm>
            <a:prstGeom prst="roundRect">
              <a:avLst/>
            </a:prstGeom>
            <a:solidFill>
              <a:srgbClr val="FAB632"/>
            </a:solidFill>
            <a:ln>
              <a:solidFill>
                <a:srgbClr val="FAB6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Más del 50% </a:t>
              </a:r>
              <a:r>
                <a:rPr lang="es-ES"/>
                <a:t>de las ayudas presupuestarias a largo plazo de la UE </a:t>
              </a:r>
              <a:r>
                <a:rPr lang="en-GB"/>
                <a:t>:</a:t>
              </a:r>
              <a:endParaRPr lang="en-GB" dirty="0"/>
            </a:p>
          </p:txBody>
        </p:sp>
        <p:sp>
          <p:nvSpPr>
            <p:cNvPr id="35" name="TextBox 59">
              <a:extLst>
                <a:ext uri="{FF2B5EF4-FFF2-40B4-BE49-F238E27FC236}">
                  <a16:creationId xmlns:a16="http://schemas.microsoft.com/office/drawing/2014/main" id="{674A5952-A0EB-9863-C11F-8431C65043C7}"/>
                </a:ext>
              </a:extLst>
            </p:cNvPr>
            <p:cNvSpPr txBox="1"/>
            <p:nvPr/>
          </p:nvSpPr>
          <p:spPr>
            <a:xfrm>
              <a:off x="3244941" y="5331369"/>
              <a:ext cx="3008713" cy="1416093"/>
            </a:xfrm>
            <a:prstGeom prst="rect">
              <a:avLst/>
            </a:prstGeom>
            <a:noFill/>
          </p:spPr>
          <p:txBody>
            <a:bodyPr wrap="square" rtlCol="0">
              <a:spAutoFit/>
            </a:bodyPr>
            <a:lstStyle/>
            <a:p>
              <a:pPr marL="342900" indent="-342900">
                <a:lnSpc>
                  <a:spcPts val="3600"/>
                </a:lnSpc>
                <a:buFont typeface="+mj-lt"/>
                <a:buAutoNum type="alphaLcPeriod"/>
              </a:pPr>
              <a:r>
                <a:rPr lang="en-GB" sz="1200">
                  <a:ea typeface="Lato Light" panose="020F0502020204030203" pitchFamily="34" charset="0"/>
                  <a:cs typeface="Abhaya Libre" panose="02000603000000000000" pitchFamily="2" charset="77"/>
                </a:rPr>
                <a:t>Digitalización</a:t>
              </a:r>
              <a:endParaRPr lang="en-GB" sz="12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n-GB" sz="1200">
                  <a:ea typeface="Lato Light" panose="020F0502020204030203" pitchFamily="34" charset="0"/>
                  <a:cs typeface="Abhaya Libre" panose="02000603000000000000" pitchFamily="2" charset="77"/>
                </a:rPr>
                <a:t>Modernización</a:t>
              </a:r>
              <a:endParaRPr lang="en-GB" sz="1200" dirty="0">
                <a:ea typeface="Lato Light" panose="020F0502020204030203" pitchFamily="34" charset="0"/>
                <a:cs typeface="Abhaya Libre" panose="02000603000000000000" pitchFamily="2" charset="77"/>
              </a:endParaRPr>
            </a:p>
            <a:p>
              <a:pPr marL="342900" indent="-342900">
                <a:lnSpc>
                  <a:spcPts val="3600"/>
                </a:lnSpc>
                <a:buFont typeface="+mj-lt"/>
                <a:buAutoNum type="alphaLcPeriod"/>
              </a:pPr>
              <a:r>
                <a:rPr lang="en-GB" sz="1200">
                  <a:ea typeface="Lato Light" panose="020F0502020204030203" pitchFamily="34" charset="0"/>
                  <a:cs typeface="Abhaya Libre" panose="02000603000000000000" pitchFamily="2" charset="77"/>
                </a:rPr>
                <a:t>Inclusión</a:t>
              </a:r>
              <a:endParaRPr lang="en-GB" sz="1200" dirty="0">
                <a:ea typeface="Lato Light" panose="020F0502020204030203" pitchFamily="34" charset="0"/>
                <a:cs typeface="Abhaya Libre" panose="02000603000000000000" pitchFamily="2" charset="77"/>
              </a:endParaRPr>
            </a:p>
          </p:txBody>
        </p:sp>
      </p:grpSp>
    </p:spTree>
    <p:extLst>
      <p:ext uri="{BB962C8B-B14F-4D97-AF65-F5344CB8AC3E}">
        <p14:creationId xmlns:p14="http://schemas.microsoft.com/office/powerpoint/2010/main" val="3371436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253372E-8299-CFC5-ECA7-F43CCA02F264}"/>
              </a:ext>
            </a:extLst>
          </p:cNvPr>
          <p:cNvSpPr txBox="1"/>
          <p:nvPr/>
        </p:nvSpPr>
        <p:spPr>
          <a:xfrm>
            <a:off x="4357590" y="4214219"/>
            <a:ext cx="1950869" cy="400110"/>
          </a:xfrm>
          <a:prstGeom prst="rect">
            <a:avLst/>
          </a:prstGeom>
          <a:noFill/>
        </p:spPr>
        <p:txBody>
          <a:bodyPr wrap="square">
            <a:spAutoFit/>
          </a:bodyPr>
          <a:lstStyle/>
          <a:p>
            <a:r>
              <a:rPr lang="es-ES" sz="2000" b="1" dirty="0">
                <a:solidFill>
                  <a:srgbClr val="EA4E46"/>
                </a:solidFill>
              </a:rPr>
              <a:t>moreproject.eu</a:t>
            </a:r>
          </a:p>
        </p:txBody>
      </p:sp>
      <p:pic>
        <p:nvPicPr>
          <p:cNvPr id="6" name="Imagen 5">
            <a:extLst>
              <a:ext uri="{FF2B5EF4-FFF2-40B4-BE49-F238E27FC236}">
                <a16:creationId xmlns:a16="http://schemas.microsoft.com/office/drawing/2014/main" id="{11ACDBC3-9678-20DC-880B-3CFA0228D875}"/>
              </a:ext>
            </a:extLst>
          </p:cNvPr>
          <p:cNvPicPr>
            <a:picLocks noChangeAspect="1"/>
          </p:cNvPicPr>
          <p:nvPr/>
        </p:nvPicPr>
        <p:blipFill rotWithShape="1">
          <a:blip r:embed="rId2">
            <a:extLst>
              <a:ext uri="{28A0092B-C50C-407E-A947-70E740481C1C}">
                <a14:useLocalDpi xmlns:a14="http://schemas.microsoft.com/office/drawing/2010/main" val="0"/>
              </a:ext>
            </a:extLst>
          </a:blip>
          <a:srcRect l="17326" t="38447" r="19050" b="33333"/>
          <a:stretch/>
        </p:blipFill>
        <p:spPr>
          <a:xfrm>
            <a:off x="9123889" y="327888"/>
            <a:ext cx="2766269" cy="1225704"/>
          </a:xfrm>
          <a:prstGeom prst="rect">
            <a:avLst/>
          </a:prstGeom>
        </p:spPr>
      </p:pic>
      <p:sp>
        <p:nvSpPr>
          <p:cNvPr id="4" name="CuadroTexto 4">
            <a:extLst>
              <a:ext uri="{FF2B5EF4-FFF2-40B4-BE49-F238E27FC236}">
                <a16:creationId xmlns:a16="http://schemas.microsoft.com/office/drawing/2014/main" id="{5253372E-8299-CFC5-ECA7-F43CCA02F264}"/>
              </a:ext>
            </a:extLst>
          </p:cNvPr>
          <p:cNvSpPr txBox="1"/>
          <p:nvPr/>
        </p:nvSpPr>
        <p:spPr>
          <a:xfrm>
            <a:off x="3943184" y="3306278"/>
            <a:ext cx="3763351" cy="907941"/>
          </a:xfrm>
          <a:prstGeom prst="rect">
            <a:avLst/>
          </a:prstGeom>
          <a:noFill/>
        </p:spPr>
        <p:txBody>
          <a:bodyPr wrap="square">
            <a:spAutoFit/>
          </a:bodyPr>
          <a:lstStyle/>
          <a:p>
            <a:r>
              <a:rPr lang="es-ES" sz="5300" b="1" dirty="0"/>
              <a:t>GRACIAS!!</a:t>
            </a:r>
          </a:p>
        </p:txBody>
      </p:sp>
    </p:spTree>
    <p:extLst>
      <p:ext uri="{BB962C8B-B14F-4D97-AF65-F5344CB8AC3E}">
        <p14:creationId xmlns:p14="http://schemas.microsoft.com/office/powerpoint/2010/main" val="313191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CA1A93D8-94C5-0D15-38A4-0363CD976E15}"/>
              </a:ext>
            </a:extLst>
          </p:cNvPr>
          <p:cNvSpPr/>
          <p:nvPr/>
        </p:nvSpPr>
        <p:spPr>
          <a:xfrm>
            <a:off x="979999" y="1428954"/>
            <a:ext cx="3762056" cy="369332"/>
          </a:xfrm>
          <a:prstGeom prst="rect">
            <a:avLst/>
          </a:prstGeom>
        </p:spPr>
        <p:txBody>
          <a:bodyPr wrap="none">
            <a:spAutoFit/>
          </a:bodyPr>
          <a:lstStyle/>
          <a:p>
            <a:pPr algn="just"/>
            <a:r>
              <a:rPr lang="en-GB">
                <a:ea typeface="Calibri" panose="020F0502020204030204" pitchFamily="34" charset="0"/>
                <a:cs typeface="Times New Roman" panose="02020603050405020304" pitchFamily="18" charset="0"/>
              </a:rPr>
              <a:t>Al fnal de este modulo serás capaz de:</a:t>
            </a:r>
            <a:endParaRPr lang="en-GB" dirty="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9075F4DA-1D2D-2E85-798B-2E20901FABB7}"/>
              </a:ext>
            </a:extLst>
          </p:cNvPr>
          <p:cNvSpPr txBox="1"/>
          <p:nvPr/>
        </p:nvSpPr>
        <p:spPr>
          <a:xfrm>
            <a:off x="925733" y="1998079"/>
            <a:ext cx="8660719" cy="369332"/>
          </a:xfrm>
          <a:prstGeom prst="rect">
            <a:avLst/>
          </a:prstGeom>
          <a:noFill/>
        </p:spPr>
        <p:txBody>
          <a:bodyPr wrap="square" rtlCol="0">
            <a:spAutoFit/>
          </a:bodyPr>
          <a:lstStyle/>
          <a:p>
            <a:pPr lvl="0"/>
            <a:r>
              <a:rPr lang="en-GB" b="1">
                <a:solidFill>
                  <a:srgbClr val="21B4A9"/>
                </a:solidFill>
              </a:rPr>
              <a:t>Objetivo </a:t>
            </a:r>
            <a:r>
              <a:rPr lang="en-GB" b="1" dirty="0">
                <a:solidFill>
                  <a:srgbClr val="21B4A9"/>
                </a:solidFill>
              </a:rPr>
              <a:t>1:</a:t>
            </a:r>
            <a:r>
              <a:rPr lang="en-GB" b="1">
                <a:solidFill>
                  <a:srgbClr val="21B4A9"/>
                </a:solidFill>
              </a:rPr>
              <a:t>	</a:t>
            </a:r>
            <a:r>
              <a:rPr lang="es-ES" b="1">
                <a:solidFill>
                  <a:srgbClr val="21B4A9"/>
                </a:solidFill>
              </a:rPr>
              <a:t>Familiarizarte con el cosmos de las oportunidades de financiación</a:t>
            </a:r>
            <a:r>
              <a:rPr lang="en-GB" b="1">
                <a:solidFill>
                  <a:srgbClr val="21B4A9"/>
                </a:solidFill>
              </a:rPr>
              <a:t> </a:t>
            </a:r>
            <a:endParaRPr lang="en-GB" b="1" dirty="0">
              <a:solidFill>
                <a:srgbClr val="21B4A9"/>
              </a:solidFill>
            </a:endParaRPr>
          </a:p>
        </p:txBody>
      </p:sp>
      <p:sp>
        <p:nvSpPr>
          <p:cNvPr id="8" name="CuadroTexto 7">
            <a:extLst>
              <a:ext uri="{FF2B5EF4-FFF2-40B4-BE49-F238E27FC236}">
                <a16:creationId xmlns:a16="http://schemas.microsoft.com/office/drawing/2014/main" id="{85ED44BF-40AF-2BEE-0357-B22F72454536}"/>
              </a:ext>
            </a:extLst>
          </p:cNvPr>
          <p:cNvSpPr txBox="1"/>
          <p:nvPr/>
        </p:nvSpPr>
        <p:spPr>
          <a:xfrm>
            <a:off x="925732" y="2714175"/>
            <a:ext cx="8361143" cy="369332"/>
          </a:xfrm>
          <a:prstGeom prst="rect">
            <a:avLst/>
          </a:prstGeom>
          <a:noFill/>
        </p:spPr>
        <p:txBody>
          <a:bodyPr wrap="square" rtlCol="0">
            <a:spAutoFit/>
          </a:bodyPr>
          <a:lstStyle/>
          <a:p>
            <a:pPr lvl="0"/>
            <a:r>
              <a:rPr lang="en-GB" b="1">
                <a:solidFill>
                  <a:srgbClr val="FAB632"/>
                </a:solidFill>
              </a:rPr>
              <a:t>Objetivo </a:t>
            </a:r>
            <a:r>
              <a:rPr lang="en-GB" b="1" dirty="0">
                <a:solidFill>
                  <a:srgbClr val="FAB632"/>
                </a:solidFill>
              </a:rPr>
              <a:t>2: </a:t>
            </a:r>
            <a:r>
              <a:rPr lang="en-GB" b="1">
                <a:solidFill>
                  <a:srgbClr val="FAB632"/>
                </a:solidFill>
              </a:rPr>
              <a:t>	 Informarte sobre microcréditos y préstamos privados</a:t>
            </a:r>
            <a:endParaRPr lang="en-GB" b="1" dirty="0">
              <a:solidFill>
                <a:srgbClr val="FAB632"/>
              </a:solidFill>
            </a:endParaRPr>
          </a:p>
        </p:txBody>
      </p:sp>
      <p:sp>
        <p:nvSpPr>
          <p:cNvPr id="9" name="CuadroTexto 8">
            <a:extLst>
              <a:ext uri="{FF2B5EF4-FFF2-40B4-BE49-F238E27FC236}">
                <a16:creationId xmlns:a16="http://schemas.microsoft.com/office/drawing/2014/main" id="{F344EB84-98E8-0309-1362-1627A0474B0A}"/>
              </a:ext>
            </a:extLst>
          </p:cNvPr>
          <p:cNvSpPr txBox="1"/>
          <p:nvPr/>
        </p:nvSpPr>
        <p:spPr>
          <a:xfrm>
            <a:off x="916115" y="3468332"/>
            <a:ext cx="10272995" cy="369332"/>
          </a:xfrm>
          <a:prstGeom prst="rect">
            <a:avLst/>
          </a:prstGeom>
          <a:noFill/>
        </p:spPr>
        <p:txBody>
          <a:bodyPr wrap="square" rtlCol="0">
            <a:spAutoFit/>
          </a:bodyPr>
          <a:lstStyle/>
          <a:p>
            <a:pPr lvl="0"/>
            <a:r>
              <a:rPr lang="en-GB" b="1">
                <a:solidFill>
                  <a:srgbClr val="EA4E46"/>
                </a:solidFill>
              </a:rPr>
              <a:t>Objetivo </a:t>
            </a:r>
            <a:r>
              <a:rPr lang="en-GB" b="1" dirty="0">
                <a:solidFill>
                  <a:srgbClr val="EA4E46"/>
                </a:solidFill>
              </a:rPr>
              <a:t>3: </a:t>
            </a:r>
            <a:r>
              <a:rPr lang="en-GB" b="1">
                <a:solidFill>
                  <a:srgbClr val="EA4E46"/>
                </a:solidFill>
              </a:rPr>
              <a:t>	</a:t>
            </a:r>
            <a:r>
              <a:rPr lang="es-ES" b="1">
                <a:solidFill>
                  <a:srgbClr val="EA4E46"/>
                </a:solidFill>
              </a:rPr>
              <a:t> Comprender la estructura de los principios de los Fondos Estructurales de la UE</a:t>
            </a:r>
            <a:r>
              <a:rPr lang="en-US" b="1">
                <a:solidFill>
                  <a:srgbClr val="EA4E46"/>
                </a:solidFill>
              </a:rPr>
              <a:t>.</a:t>
            </a:r>
            <a:endParaRPr lang="en-GB" b="1" dirty="0">
              <a:solidFill>
                <a:srgbClr val="EA4E46"/>
              </a:solidFill>
            </a:endParaRPr>
          </a:p>
        </p:txBody>
      </p:sp>
      <p:sp>
        <p:nvSpPr>
          <p:cNvPr id="10" name="CuadroTexto 9">
            <a:extLst>
              <a:ext uri="{FF2B5EF4-FFF2-40B4-BE49-F238E27FC236}">
                <a16:creationId xmlns:a16="http://schemas.microsoft.com/office/drawing/2014/main" id="{4F61543D-A22C-D627-13DC-7EE782381343}"/>
              </a:ext>
            </a:extLst>
          </p:cNvPr>
          <p:cNvSpPr txBox="1"/>
          <p:nvPr/>
        </p:nvSpPr>
        <p:spPr>
          <a:xfrm>
            <a:off x="889033" y="4178403"/>
            <a:ext cx="10890011" cy="646331"/>
          </a:xfrm>
          <a:prstGeom prst="rect">
            <a:avLst/>
          </a:prstGeom>
          <a:noFill/>
        </p:spPr>
        <p:txBody>
          <a:bodyPr wrap="square" rtlCol="0">
            <a:spAutoFit/>
          </a:bodyPr>
          <a:lstStyle/>
          <a:p>
            <a:r>
              <a:rPr lang="en-GB" b="1">
                <a:solidFill>
                  <a:srgbClr val="21B4A9"/>
                </a:solidFill>
              </a:rPr>
              <a:t>Objetivo </a:t>
            </a:r>
            <a:r>
              <a:rPr lang="en-GB" b="1" dirty="0">
                <a:solidFill>
                  <a:srgbClr val="21B4A9"/>
                </a:solidFill>
              </a:rPr>
              <a:t>4</a:t>
            </a:r>
            <a:r>
              <a:rPr lang="en-GB" b="1">
                <a:solidFill>
                  <a:srgbClr val="21B4A9"/>
                </a:solidFill>
              </a:rPr>
              <a:t>: 	 </a:t>
            </a:r>
            <a:r>
              <a:rPr lang="es-ES" b="1">
                <a:solidFill>
                  <a:srgbClr val="21B4A9"/>
                </a:solidFill>
              </a:rPr>
              <a:t>Conocer los fundamentos de los fondos de nueva generación de la UE para la recuperación de                                                 COVID-19</a:t>
            </a:r>
            <a:r>
              <a:rPr lang="en-GB" b="1">
                <a:solidFill>
                  <a:srgbClr val="21B4A9"/>
                </a:solidFill>
              </a:rPr>
              <a:t>   </a:t>
            </a:r>
            <a:endParaRPr lang="en-GB" b="1" dirty="0">
              <a:solidFill>
                <a:srgbClr val="21B4A9"/>
              </a:solidFill>
            </a:endParaRPr>
          </a:p>
        </p:txBody>
      </p:sp>
      <p:sp>
        <p:nvSpPr>
          <p:cNvPr id="12" name="CuadroTexto 11">
            <a:extLst>
              <a:ext uri="{FF2B5EF4-FFF2-40B4-BE49-F238E27FC236}">
                <a16:creationId xmlns:a16="http://schemas.microsoft.com/office/drawing/2014/main" id="{09AB429A-ED9C-DFC4-79F0-9A10ADFDBA4D}"/>
              </a:ext>
            </a:extLst>
          </p:cNvPr>
          <p:cNvSpPr txBox="1"/>
          <p:nvPr/>
        </p:nvSpPr>
        <p:spPr>
          <a:xfrm>
            <a:off x="599478" y="585038"/>
            <a:ext cx="4576204" cy="791307"/>
          </a:xfrm>
          <a:prstGeom prst="rect">
            <a:avLst/>
          </a:prstGeom>
          <a:noFill/>
        </p:spPr>
        <p:txBody>
          <a:bodyPr wrap="square">
            <a:spAutoFit/>
          </a:bodyPr>
          <a:lstStyle/>
          <a:p>
            <a:pPr>
              <a:lnSpc>
                <a:spcPts val="6000"/>
              </a:lnSpc>
            </a:pPr>
            <a:r>
              <a:rPr lang="en-US" sz="3600" b="1">
                <a:solidFill>
                  <a:srgbClr val="FAB632"/>
                </a:solidFill>
                <a:cs typeface="Arima Madurai Semi" pitchFamily="2" charset="77"/>
              </a:rPr>
              <a:t>Objetivos y metas:</a:t>
            </a:r>
            <a:endParaRPr lang="es-ES" sz="3600" dirty="0">
              <a:solidFill>
                <a:srgbClr val="FAB632"/>
              </a:solidFill>
            </a:endParaRPr>
          </a:p>
        </p:txBody>
      </p:sp>
      <p:sp>
        <p:nvSpPr>
          <p:cNvPr id="13" name="Hexágono 12">
            <a:extLst>
              <a:ext uri="{FF2B5EF4-FFF2-40B4-BE49-F238E27FC236}">
                <a16:creationId xmlns:a16="http://schemas.microsoft.com/office/drawing/2014/main" id="{7521E9B9-41CD-EB5B-D90B-8533A13A9125}"/>
              </a:ext>
            </a:extLst>
          </p:cNvPr>
          <p:cNvSpPr/>
          <p:nvPr/>
        </p:nvSpPr>
        <p:spPr>
          <a:xfrm>
            <a:off x="599478" y="4246196"/>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4" name="Hexágono 13">
            <a:extLst>
              <a:ext uri="{FF2B5EF4-FFF2-40B4-BE49-F238E27FC236}">
                <a16:creationId xmlns:a16="http://schemas.microsoft.com/office/drawing/2014/main" id="{0E8A8AD6-1489-684A-6482-F07AB13B34F3}"/>
              </a:ext>
            </a:extLst>
          </p:cNvPr>
          <p:cNvSpPr/>
          <p:nvPr/>
        </p:nvSpPr>
        <p:spPr>
          <a:xfrm>
            <a:off x="615376" y="2781968"/>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5" name="Hexágono 14">
            <a:extLst>
              <a:ext uri="{FF2B5EF4-FFF2-40B4-BE49-F238E27FC236}">
                <a16:creationId xmlns:a16="http://schemas.microsoft.com/office/drawing/2014/main" id="{7E426769-34E4-624B-CB35-98F1820F97A5}"/>
              </a:ext>
            </a:extLst>
          </p:cNvPr>
          <p:cNvSpPr/>
          <p:nvPr/>
        </p:nvSpPr>
        <p:spPr>
          <a:xfrm>
            <a:off x="615376" y="3536125"/>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1F308F90-D007-A240-4700-CA2C63F00806}"/>
              </a:ext>
            </a:extLst>
          </p:cNvPr>
          <p:cNvSpPr/>
          <p:nvPr/>
        </p:nvSpPr>
        <p:spPr>
          <a:xfrm>
            <a:off x="601557" y="205893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400891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30">
            <a:extLst>
              <a:ext uri="{FF2B5EF4-FFF2-40B4-BE49-F238E27FC236}">
                <a16:creationId xmlns:a16="http://schemas.microsoft.com/office/drawing/2014/main" id="{77A485F4-3CA6-79D5-696A-6130E70FADCD}"/>
              </a:ext>
            </a:extLst>
          </p:cNvPr>
          <p:cNvSpPr txBox="1"/>
          <p:nvPr/>
        </p:nvSpPr>
        <p:spPr>
          <a:xfrm>
            <a:off x="2183453" y="3048218"/>
            <a:ext cx="2400167" cy="700769"/>
          </a:xfrm>
          <a:prstGeom prst="rect">
            <a:avLst/>
          </a:prstGeom>
          <a:noFill/>
        </p:spPr>
        <p:txBody>
          <a:bodyPr wrap="square" rtlCol="0">
            <a:spAutoFit/>
          </a:bodyPr>
          <a:lstStyle/>
          <a:p>
            <a:pPr>
              <a:lnSpc>
                <a:spcPts val="2500"/>
              </a:lnSpc>
            </a:pPr>
            <a:r>
              <a:rPr lang="en-US" sz="1400" dirty="0" err="1">
                <a:ea typeface="Lato Light" panose="020F0502020204030203" pitchFamily="34" charset="0"/>
                <a:cs typeface="Abhaya Libre" panose="02000603000000000000" pitchFamily="2" charset="77"/>
              </a:rPr>
              <a:t>Microcréditos</a:t>
            </a:r>
            <a:endParaRPr lang="en-US" sz="1400" dirty="0">
              <a:ea typeface="Lato Light" panose="020F0502020204030203" pitchFamily="34" charset="0"/>
              <a:cs typeface="Abhaya Libre" panose="02000603000000000000" pitchFamily="2" charset="77"/>
            </a:endParaRPr>
          </a:p>
          <a:p>
            <a:pPr>
              <a:lnSpc>
                <a:spcPts val="2500"/>
              </a:lnSpc>
            </a:pPr>
            <a:r>
              <a:rPr lang="en-US" sz="1400" dirty="0" err="1">
                <a:ea typeface="Lato Light" panose="020F0502020204030203" pitchFamily="34" charset="0"/>
                <a:cs typeface="Abhaya Libre" panose="02000603000000000000" pitchFamily="2" charset="77"/>
              </a:rPr>
              <a:t>Préstamos</a:t>
            </a:r>
            <a:r>
              <a:rPr lang="en-US" sz="1400" dirty="0">
                <a:ea typeface="Lato Light" panose="020F0502020204030203" pitchFamily="34" charset="0"/>
                <a:cs typeface="Abhaya Libre" panose="02000603000000000000" pitchFamily="2" charset="77"/>
              </a:rPr>
              <a:t> privados</a:t>
            </a:r>
          </a:p>
        </p:txBody>
      </p:sp>
      <p:sp>
        <p:nvSpPr>
          <p:cNvPr id="7" name="TextBox 31">
            <a:extLst>
              <a:ext uri="{FF2B5EF4-FFF2-40B4-BE49-F238E27FC236}">
                <a16:creationId xmlns:a16="http://schemas.microsoft.com/office/drawing/2014/main" id="{8E8AC566-283A-0A1B-78D2-D3D0C0AD36C3}"/>
              </a:ext>
            </a:extLst>
          </p:cNvPr>
          <p:cNvSpPr txBox="1"/>
          <p:nvPr/>
        </p:nvSpPr>
        <p:spPr>
          <a:xfrm>
            <a:off x="2183453" y="2654600"/>
            <a:ext cx="2205860" cy="338554"/>
          </a:xfrm>
          <a:prstGeom prst="rect">
            <a:avLst/>
          </a:prstGeom>
          <a:noFill/>
        </p:spPr>
        <p:txBody>
          <a:bodyPr wrap="square" rtlCol="0">
            <a:spAutoFit/>
          </a:bodyPr>
          <a:lstStyle/>
          <a:p>
            <a:r>
              <a:rPr lang="en-US" sz="1600" b="1">
                <a:solidFill>
                  <a:srgbClr val="21B4A9"/>
                </a:solidFill>
                <a:ea typeface="Nunito Bold" charset="0"/>
                <a:cs typeface="Abhaya Libre SemiBold" panose="02000603000000000000" pitchFamily="2" charset="77"/>
              </a:rPr>
              <a:t>Acceso a la financiación</a:t>
            </a:r>
            <a:endParaRPr lang="en-US" sz="1600" b="1" dirty="0">
              <a:solidFill>
                <a:srgbClr val="21B4A9"/>
              </a:solidFill>
              <a:ea typeface="Nunito Bold" charset="0"/>
              <a:cs typeface="Abhaya Libre SemiBold" panose="02000603000000000000" pitchFamily="2" charset="77"/>
            </a:endParaRPr>
          </a:p>
        </p:txBody>
      </p:sp>
      <p:sp>
        <p:nvSpPr>
          <p:cNvPr id="8" name="TextBox 21">
            <a:extLst>
              <a:ext uri="{FF2B5EF4-FFF2-40B4-BE49-F238E27FC236}">
                <a16:creationId xmlns:a16="http://schemas.microsoft.com/office/drawing/2014/main" id="{C775DD3A-1C18-934A-44D8-CABE89914C88}"/>
              </a:ext>
            </a:extLst>
          </p:cNvPr>
          <p:cNvSpPr txBox="1"/>
          <p:nvPr/>
        </p:nvSpPr>
        <p:spPr>
          <a:xfrm>
            <a:off x="7559146" y="3048218"/>
            <a:ext cx="2400167" cy="1662571"/>
          </a:xfrm>
          <a:prstGeom prst="rect">
            <a:avLst/>
          </a:prstGeom>
          <a:noFill/>
        </p:spPr>
        <p:txBody>
          <a:bodyPr wrap="square" rtlCol="0">
            <a:spAutoFit/>
          </a:bodyPr>
          <a:lstStyle/>
          <a:p>
            <a:pPr>
              <a:lnSpc>
                <a:spcPts val="2500"/>
              </a:lnSpc>
            </a:pPr>
            <a:r>
              <a:rPr lang="es-ES" sz="1400">
                <a:ea typeface="Lato Light" panose="020F0502020204030203" pitchFamily="34" charset="0"/>
                <a:cs typeface="Abhaya Libre" panose="02000603000000000000" pitchFamily="2" charset="77"/>
              </a:rPr>
              <a:t>Principios de los Fondos Estructurales de la UE</a:t>
            </a:r>
          </a:p>
          <a:p>
            <a:pPr>
              <a:lnSpc>
                <a:spcPts val="2500"/>
              </a:lnSpc>
            </a:pPr>
            <a:r>
              <a:rPr lang="es-ES" sz="1400">
                <a:ea typeface="Lato Light" panose="020F0502020204030203" pitchFamily="34" charset="0"/>
                <a:cs typeface="Abhaya Libre" panose="02000603000000000000" pitchFamily="2" charset="77"/>
              </a:rPr>
              <a:t>Fondos de nueva generación de la UE para la recuperación de Covid-19</a:t>
            </a:r>
            <a:endParaRPr lang="en-US" sz="1400" dirty="0">
              <a:ea typeface="Lato Light" panose="020F0502020204030203" pitchFamily="34" charset="0"/>
              <a:cs typeface="Abhaya Libre" panose="02000603000000000000" pitchFamily="2" charset="77"/>
            </a:endParaRPr>
          </a:p>
        </p:txBody>
      </p:sp>
      <p:sp>
        <p:nvSpPr>
          <p:cNvPr id="9" name="TextBox 22">
            <a:extLst>
              <a:ext uri="{FF2B5EF4-FFF2-40B4-BE49-F238E27FC236}">
                <a16:creationId xmlns:a16="http://schemas.microsoft.com/office/drawing/2014/main" id="{C2F0F6C9-72D9-2CD8-3E03-942BD3E33F65}"/>
              </a:ext>
            </a:extLst>
          </p:cNvPr>
          <p:cNvSpPr txBox="1"/>
          <p:nvPr/>
        </p:nvSpPr>
        <p:spPr>
          <a:xfrm>
            <a:off x="7503047" y="2291505"/>
            <a:ext cx="2287969" cy="830997"/>
          </a:xfrm>
          <a:prstGeom prst="rect">
            <a:avLst/>
          </a:prstGeom>
          <a:noFill/>
        </p:spPr>
        <p:txBody>
          <a:bodyPr wrap="square" rtlCol="0">
            <a:spAutoFit/>
          </a:bodyPr>
          <a:lstStyle/>
          <a:p>
            <a:r>
              <a:rPr lang="es-ES" sz="1600" b="1">
                <a:solidFill>
                  <a:srgbClr val="FAB632"/>
                </a:solidFill>
                <a:ea typeface="Nunito Bold" charset="0"/>
                <a:cs typeface="Abhaya Libre SemiBold" panose="02000603000000000000" pitchFamily="2" charset="77"/>
              </a:rPr>
              <a:t>Fondos Estructurales y Fondos de Próxima Generación de la UE</a:t>
            </a:r>
            <a:endParaRPr lang="en-US" sz="1600" b="1" dirty="0">
              <a:solidFill>
                <a:srgbClr val="FAB632"/>
              </a:solidFill>
              <a:ea typeface="Nunito Bold" charset="0"/>
              <a:cs typeface="Abhaya Libre SemiBold" panose="02000603000000000000" pitchFamily="2" charset="77"/>
            </a:endParaRPr>
          </a:p>
        </p:txBody>
      </p:sp>
      <p:sp>
        <p:nvSpPr>
          <p:cNvPr id="10" name="Hexágono 9">
            <a:extLst>
              <a:ext uri="{FF2B5EF4-FFF2-40B4-BE49-F238E27FC236}">
                <a16:creationId xmlns:a16="http://schemas.microsoft.com/office/drawing/2014/main" id="{700DD875-2451-F87D-A0F3-872600E8B8B5}"/>
              </a:ext>
            </a:extLst>
          </p:cNvPr>
          <p:cNvSpPr/>
          <p:nvPr/>
        </p:nvSpPr>
        <p:spPr>
          <a:xfrm>
            <a:off x="7218962" y="2613907"/>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Hexágono 11">
            <a:extLst>
              <a:ext uri="{FF2B5EF4-FFF2-40B4-BE49-F238E27FC236}">
                <a16:creationId xmlns:a16="http://schemas.microsoft.com/office/drawing/2014/main" id="{A1520AF7-7D75-4A99-4098-DF0F175E1FA0}"/>
              </a:ext>
            </a:extLst>
          </p:cNvPr>
          <p:cNvSpPr/>
          <p:nvPr/>
        </p:nvSpPr>
        <p:spPr>
          <a:xfrm>
            <a:off x="1802332" y="2707004"/>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6" name="Hexágono 15">
            <a:extLst>
              <a:ext uri="{FF2B5EF4-FFF2-40B4-BE49-F238E27FC236}">
                <a16:creationId xmlns:a16="http://schemas.microsoft.com/office/drawing/2014/main" id="{2373009D-8EAD-DE54-C1F0-681E2DF05650}"/>
              </a:ext>
            </a:extLst>
          </p:cNvPr>
          <p:cNvSpPr/>
          <p:nvPr/>
        </p:nvSpPr>
        <p:spPr>
          <a:xfrm rot="5400000">
            <a:off x="6715244" y="1927554"/>
            <a:ext cx="3389129" cy="2986810"/>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Hexágono 16">
            <a:extLst>
              <a:ext uri="{FF2B5EF4-FFF2-40B4-BE49-F238E27FC236}">
                <a16:creationId xmlns:a16="http://schemas.microsoft.com/office/drawing/2014/main" id="{B46DE24D-9478-920F-864E-C09D9DEBE847}"/>
              </a:ext>
            </a:extLst>
          </p:cNvPr>
          <p:cNvSpPr/>
          <p:nvPr/>
        </p:nvSpPr>
        <p:spPr>
          <a:xfrm rot="5400000">
            <a:off x="1298380" y="1927554"/>
            <a:ext cx="3389129" cy="2986811"/>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0" name="CuadroTexto 19">
            <a:extLst>
              <a:ext uri="{FF2B5EF4-FFF2-40B4-BE49-F238E27FC236}">
                <a16:creationId xmlns:a16="http://schemas.microsoft.com/office/drawing/2014/main" id="{0A38A549-76FD-6E57-D291-B6EED3BA8E98}"/>
              </a:ext>
            </a:extLst>
          </p:cNvPr>
          <p:cNvSpPr txBox="1"/>
          <p:nvPr/>
        </p:nvSpPr>
        <p:spPr>
          <a:xfrm>
            <a:off x="1842893" y="3029390"/>
            <a:ext cx="270419" cy="707886"/>
          </a:xfrm>
          <a:prstGeom prst="rect">
            <a:avLst/>
          </a:prstGeom>
          <a:noFill/>
        </p:spPr>
        <p:txBody>
          <a:bodyPr wrap="square" rtlCol="0">
            <a:spAutoFit/>
          </a:bodyPr>
          <a:lstStyle/>
          <a:p>
            <a:r>
              <a:rPr lang="es-ES" sz="2000" dirty="0">
                <a:solidFill>
                  <a:srgbClr val="FAB632"/>
                </a:solidFill>
              </a:rPr>
              <a:t>+</a:t>
            </a:r>
            <a:r>
              <a:rPr lang="es-ES" sz="2000" dirty="0">
                <a:solidFill>
                  <a:srgbClr val="21B4A9"/>
                </a:solidFill>
              </a:rPr>
              <a:t>+</a:t>
            </a:r>
          </a:p>
        </p:txBody>
      </p:sp>
      <p:sp>
        <p:nvSpPr>
          <p:cNvPr id="22" name="CuadroTexto 21">
            <a:extLst>
              <a:ext uri="{FF2B5EF4-FFF2-40B4-BE49-F238E27FC236}">
                <a16:creationId xmlns:a16="http://schemas.microsoft.com/office/drawing/2014/main" id="{8A7A2897-4C93-375F-D330-11BDCA564025}"/>
              </a:ext>
            </a:extLst>
          </p:cNvPr>
          <p:cNvSpPr txBox="1"/>
          <p:nvPr/>
        </p:nvSpPr>
        <p:spPr>
          <a:xfrm>
            <a:off x="7225794" y="3090961"/>
            <a:ext cx="270419" cy="707886"/>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endParaRPr lang="es-ES" sz="2000" dirty="0">
              <a:solidFill>
                <a:srgbClr val="21B4A9"/>
              </a:solidFill>
            </a:endParaRPr>
          </a:p>
        </p:txBody>
      </p:sp>
      <p:sp>
        <p:nvSpPr>
          <p:cNvPr id="27" name="CuadroTexto 26">
            <a:extLst>
              <a:ext uri="{FF2B5EF4-FFF2-40B4-BE49-F238E27FC236}">
                <a16:creationId xmlns:a16="http://schemas.microsoft.com/office/drawing/2014/main" id="{776D0560-21FD-4276-CEF9-64B27A0DAB74}"/>
              </a:ext>
            </a:extLst>
          </p:cNvPr>
          <p:cNvSpPr txBox="1"/>
          <p:nvPr/>
        </p:nvSpPr>
        <p:spPr>
          <a:xfrm rot="17798017">
            <a:off x="3555231" y="1278832"/>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
        <p:nvSpPr>
          <p:cNvPr id="30" name="CuadroTexto 29">
            <a:extLst>
              <a:ext uri="{FF2B5EF4-FFF2-40B4-BE49-F238E27FC236}">
                <a16:creationId xmlns:a16="http://schemas.microsoft.com/office/drawing/2014/main" id="{7901F1E1-1534-B3D9-62CB-D79BF5A9D49F}"/>
              </a:ext>
            </a:extLst>
          </p:cNvPr>
          <p:cNvSpPr txBox="1"/>
          <p:nvPr/>
        </p:nvSpPr>
        <p:spPr>
          <a:xfrm rot="17903584">
            <a:off x="7260578" y="4341627"/>
            <a:ext cx="391119" cy="1015663"/>
          </a:xfrm>
          <a:prstGeom prst="rect">
            <a:avLst/>
          </a:prstGeom>
          <a:noFill/>
        </p:spPr>
        <p:txBody>
          <a:bodyPr wrap="square" rtlCol="0">
            <a:spAutoFit/>
          </a:bodyPr>
          <a:lstStyle/>
          <a:p>
            <a:r>
              <a:rPr lang="es-ES" sz="2000" dirty="0">
                <a:solidFill>
                  <a:srgbClr val="EA4E46"/>
                </a:solidFill>
              </a:rPr>
              <a:t>+</a:t>
            </a:r>
            <a:r>
              <a:rPr lang="es-ES" sz="2000" dirty="0">
                <a:solidFill>
                  <a:srgbClr val="FAB632"/>
                </a:solidFill>
              </a:rPr>
              <a:t>+</a:t>
            </a:r>
            <a:r>
              <a:rPr lang="es-ES" sz="2000" dirty="0">
                <a:solidFill>
                  <a:srgbClr val="21B4A9"/>
                </a:solidFill>
              </a:rPr>
              <a:t>+</a:t>
            </a:r>
          </a:p>
        </p:txBody>
      </p:sp>
    </p:spTree>
    <p:extLst>
      <p:ext uri="{BB962C8B-B14F-4D97-AF65-F5344CB8AC3E}">
        <p14:creationId xmlns:p14="http://schemas.microsoft.com/office/powerpoint/2010/main" val="2186135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ángulo 3">
            <a:extLst>
              <a:ext uri="{FF2B5EF4-FFF2-40B4-BE49-F238E27FC236}">
                <a16:creationId xmlns:a16="http://schemas.microsoft.com/office/drawing/2014/main" id="{C8ED6519-9891-6E26-A8B0-9E9119BF8D05}"/>
              </a:ext>
            </a:extLst>
          </p:cNvPr>
          <p:cNvSpPr/>
          <p:nvPr/>
        </p:nvSpPr>
        <p:spPr>
          <a:xfrm>
            <a:off x="875909" y="1736562"/>
            <a:ext cx="9356661" cy="2862322"/>
          </a:xfrm>
          <a:prstGeom prst="rect">
            <a:avLst/>
          </a:prstGeom>
        </p:spPr>
        <p:txBody>
          <a:bodyPr wrap="square">
            <a:spAutoFit/>
          </a:bodyPr>
          <a:lstStyle/>
          <a:p>
            <a:pPr algn="just">
              <a:defRPr/>
            </a:pPr>
            <a:endParaRPr lang="en-GB" altLang="es-ES">
              <a:latin typeface="Calibri" panose="020F0502020204030204" pitchFamily="34" charset="0"/>
              <a:cs typeface="Calibri" panose="020F0502020204030204" pitchFamily="34" charset="0"/>
            </a:endParaRPr>
          </a:p>
          <a:p>
            <a:pPr algn="just">
              <a:defRPr/>
            </a:pPr>
            <a:r>
              <a:rPr lang="es-ES" altLang="es-ES">
                <a:latin typeface="Calibri" panose="020F0502020204030204" pitchFamily="34" charset="0"/>
                <a:cs typeface="Calibri" panose="020F0502020204030204" pitchFamily="34" charset="0"/>
              </a:rPr>
              <a:t>A pesar del rápido crecimiento de las empresas propiedad de mujeres, éstas tienden a poner en marcha sus negocios con menos capital circulante.</a:t>
            </a:r>
          </a:p>
          <a:p>
            <a:pPr algn="just">
              <a:defRPr/>
            </a:pPr>
            <a:endParaRPr lang="es-ES" altLang="es-ES">
              <a:latin typeface="Calibri" panose="020F0502020204030204" pitchFamily="34" charset="0"/>
              <a:cs typeface="Calibri" panose="020F0502020204030204" pitchFamily="34" charset="0"/>
            </a:endParaRPr>
          </a:p>
          <a:p>
            <a:pPr algn="just">
              <a:defRPr/>
            </a:pPr>
            <a:r>
              <a:rPr lang="es-ES" altLang="es-ES">
                <a:latin typeface="Calibri" panose="020F0502020204030204" pitchFamily="34" charset="0"/>
                <a:cs typeface="Calibri" panose="020F0502020204030204" pitchFamily="34" charset="0"/>
              </a:rPr>
              <a:t>En comparación con sus homólogos masculinos, las empresarias tienen menos acceso a la financiación.</a:t>
            </a:r>
          </a:p>
          <a:p>
            <a:pPr algn="just">
              <a:defRPr/>
            </a:pPr>
            <a:endParaRPr lang="es-ES" altLang="es-ES">
              <a:latin typeface="Calibri" panose="020F0502020204030204" pitchFamily="34" charset="0"/>
              <a:cs typeface="Calibri" panose="020F0502020204030204" pitchFamily="34" charset="0"/>
            </a:endParaRPr>
          </a:p>
          <a:p>
            <a:pPr algn="just">
              <a:defRPr/>
            </a:pPr>
            <a:r>
              <a:rPr lang="es-ES" altLang="es-ES">
                <a:latin typeface="Calibri" panose="020F0502020204030204" pitchFamily="34" charset="0"/>
                <a:cs typeface="Calibri" panose="020F0502020204030204" pitchFamily="34" charset="0"/>
              </a:rPr>
              <a:t>Se calcula que las empresas propiedad de mujeres tienen en todo el mundo unas necesidades financieras insatisfechas de entre 260.000 y 320.000 millones de dólares anuales.</a:t>
            </a:r>
            <a:endParaRPr lang="en-GB" altLang="es-ES">
              <a:latin typeface="Calibri" panose="020F0502020204030204" pitchFamily="34" charset="0"/>
              <a:cs typeface="Calibri" panose="020F0502020204030204" pitchFamily="34" charset="0"/>
            </a:endParaRPr>
          </a:p>
          <a:p>
            <a:pPr algn="just">
              <a:defRPr/>
            </a:pPr>
            <a:endParaRPr lang="en-GB" altLang="es-ES" dirty="0">
              <a:latin typeface="Calibri" panose="020F0502020204030204" pitchFamily="34" charset="0"/>
              <a:cs typeface="Calibri" panose="020F0502020204030204" pitchFamily="34" charset="0"/>
            </a:endParaRPr>
          </a:p>
        </p:txBody>
      </p:sp>
      <p:sp>
        <p:nvSpPr>
          <p:cNvPr id="7"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a:t>
            </a:r>
            <a:r>
              <a:rPr lang="en-US" sz="3600" b="1" dirty="0">
                <a:solidFill>
                  <a:srgbClr val="FAB632"/>
                </a:solidFill>
                <a:ea typeface="Nunito Bold" charset="0"/>
                <a:cs typeface="Arima Madurai Semi" pitchFamily="2" charset="77"/>
              </a:rPr>
              <a:t>1</a:t>
            </a:r>
            <a:r>
              <a:rPr lang="en-US" sz="3600" b="1">
                <a:solidFill>
                  <a:srgbClr val="FAB632"/>
                </a:solidFill>
                <a:ea typeface="Nunito Bold" charset="0"/>
                <a:cs typeface="Arima Madurai Semi" pitchFamily="2" charset="77"/>
              </a:rPr>
              <a:t>: Acceso a financiación</a:t>
            </a:r>
            <a:endParaRPr lang="en-US" sz="3600" b="1" dirty="0">
              <a:solidFill>
                <a:srgbClr val="FAB632"/>
              </a:solidFill>
              <a:ea typeface="Nunito Bold" charset="0"/>
              <a:cs typeface="Arima Madurai Semi" pitchFamily="2" charset="77"/>
            </a:endParaRPr>
          </a:p>
        </p:txBody>
      </p:sp>
      <p:sp>
        <p:nvSpPr>
          <p:cNvPr id="9"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en-US" sz="2400">
                <a:solidFill>
                  <a:srgbClr val="21B4A9"/>
                </a:solidFill>
              </a:rPr>
              <a:t>Introducción</a:t>
            </a:r>
            <a:endParaRPr lang="en-US" sz="2400" dirty="0">
              <a:solidFill>
                <a:srgbClr val="21B4A9"/>
              </a:solidFill>
            </a:endParaRPr>
          </a:p>
        </p:txBody>
      </p:sp>
    </p:spTree>
    <p:extLst>
      <p:ext uri="{BB962C8B-B14F-4D97-AF65-F5344CB8AC3E}">
        <p14:creationId xmlns:p14="http://schemas.microsoft.com/office/powerpoint/2010/main" val="361203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1: Acceso a financiación</a:t>
            </a:r>
            <a:endParaRPr lang="en-US" sz="3600" b="1" dirty="0">
              <a:solidFill>
                <a:srgbClr val="FAB632"/>
              </a:solidFill>
              <a:ea typeface="Nunito Bold" charset="0"/>
              <a:cs typeface="Arima Madurai Semi" pitchFamily="2" charset="77"/>
            </a:endParaRPr>
          </a:p>
        </p:txBody>
      </p:sp>
      <p:sp>
        <p:nvSpPr>
          <p:cNvPr id="3"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1.1</a:t>
            </a:r>
            <a:r>
              <a:rPr lang="en-GB" sz="2400">
                <a:solidFill>
                  <a:srgbClr val="21B4A9"/>
                </a:solidFill>
              </a:rPr>
              <a:t>: Microcréditos</a:t>
            </a:r>
            <a:endParaRPr lang="en-GB" sz="2400" dirty="0">
              <a:solidFill>
                <a:srgbClr val="21B4A9"/>
              </a:solidFill>
            </a:endParaRP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646331"/>
          </a:xfrm>
          <a:prstGeom prst="rect">
            <a:avLst/>
          </a:prstGeom>
        </p:spPr>
        <p:txBody>
          <a:bodyPr wrap="square">
            <a:spAutoFit/>
          </a:bodyPr>
          <a:lstStyle/>
          <a:p>
            <a:pPr algn="just">
              <a:defRPr/>
            </a:pPr>
            <a:r>
              <a:rPr lang="es-ES" altLang="es-ES">
                <a:latin typeface="Calibri" panose="020F0502020204030204" pitchFamily="34" charset="0"/>
                <a:cs typeface="Calibri" panose="020F0502020204030204" pitchFamily="34" charset="0"/>
              </a:rPr>
              <a:t>El microcrédito es un tipo común de microfinanciación en el que se ofrece un préstamo muy pequeño a una persona para ayudarle a poner en marcha su propia pequeña empresa o a trabajar por cuenta propia.</a:t>
            </a:r>
            <a:endParaRPr lang="en-GB" altLang="es-ES" dirty="0">
              <a:latin typeface="Calibri" panose="020F0502020204030204" pitchFamily="34" charset="0"/>
              <a:cs typeface="Calibri" panose="020F0502020204030204" pitchFamily="34" charset="0"/>
            </a:endParaRPr>
          </a:p>
        </p:txBody>
      </p:sp>
      <p:sp>
        <p:nvSpPr>
          <p:cNvPr id="5" name="TextBox 58">
            <a:extLst>
              <a:ext uri="{FF2B5EF4-FFF2-40B4-BE49-F238E27FC236}">
                <a16:creationId xmlns:a16="http://schemas.microsoft.com/office/drawing/2014/main" id="{B156EFF4-C57D-09AF-E510-2DB9D7F8FC45}"/>
              </a:ext>
            </a:extLst>
          </p:cNvPr>
          <p:cNvSpPr txBox="1"/>
          <p:nvPr/>
        </p:nvSpPr>
        <p:spPr>
          <a:xfrm>
            <a:off x="1199302" y="3655272"/>
            <a:ext cx="9790915" cy="646331"/>
          </a:xfrm>
          <a:prstGeom prst="rect">
            <a:avLst/>
          </a:prstGeom>
          <a:noFill/>
        </p:spPr>
        <p:txBody>
          <a:bodyPr wrap="square" rtlCol="0">
            <a:spAutoFit/>
          </a:bodyPr>
          <a:lstStyle/>
          <a:p>
            <a:pPr algn="just"/>
            <a:r>
              <a:rPr lang="es-ES">
                <a:ea typeface="Lato Light" panose="020F0502020204030203" pitchFamily="34" charset="0"/>
                <a:cs typeface="Abhaya Libre" panose="02000603000000000000" pitchFamily="2" charset="77"/>
              </a:rPr>
              <a:t>Los acuerdos de microcrédito a veces tienen estructuras diferentes a las de la banca ordinaria; es posible que ni siquiera exista un acuerdo por escrito.</a:t>
            </a:r>
            <a:endParaRPr lang="en-US" dirty="0">
              <a:ea typeface="Lato Light" panose="020F0502020204030203" pitchFamily="34" charset="0"/>
              <a:cs typeface="Abhaya Libre" panose="02000603000000000000" pitchFamily="2" charset="77"/>
            </a:endParaRPr>
          </a:p>
        </p:txBody>
      </p:sp>
      <p:sp>
        <p:nvSpPr>
          <p:cNvPr id="6" name="TextBox 59">
            <a:extLst>
              <a:ext uri="{FF2B5EF4-FFF2-40B4-BE49-F238E27FC236}">
                <a16:creationId xmlns:a16="http://schemas.microsoft.com/office/drawing/2014/main" id="{6CDB0ECE-20FD-7DB5-A748-B2D6841D86A8}"/>
              </a:ext>
            </a:extLst>
          </p:cNvPr>
          <p:cNvSpPr txBox="1"/>
          <p:nvPr/>
        </p:nvSpPr>
        <p:spPr>
          <a:xfrm>
            <a:off x="1199302" y="2568262"/>
            <a:ext cx="9790915" cy="646331"/>
          </a:xfrm>
          <a:prstGeom prst="rect">
            <a:avLst/>
          </a:prstGeom>
          <a:noFill/>
        </p:spPr>
        <p:txBody>
          <a:bodyPr wrap="square" rtlCol="0">
            <a:spAutoFit/>
          </a:bodyPr>
          <a:lstStyle/>
          <a:p>
            <a:pPr algn="just"/>
            <a:r>
              <a:rPr lang="es-ES">
                <a:ea typeface="Lato Light" panose="020F0502020204030203" pitchFamily="34" charset="0"/>
                <a:cs typeface="Abhaya Libre" panose="02000603000000000000" pitchFamily="2" charset="77"/>
              </a:rPr>
              <a:t>Estos prestatarios suelen tener ingresos modestos, especialmente los procedentes de países menos desarrollados (PMD).</a:t>
            </a:r>
            <a:endParaRPr lang="en-US" dirty="0">
              <a:ea typeface="Lato Light" panose="020F0502020204030203" pitchFamily="34" charset="0"/>
              <a:cs typeface="Abhaya Libre" panose="02000603000000000000" pitchFamily="2" charset="77"/>
            </a:endParaRPr>
          </a:p>
        </p:txBody>
      </p:sp>
      <p:sp>
        <p:nvSpPr>
          <p:cNvPr id="7" name="TextBox 60">
            <a:extLst>
              <a:ext uri="{FF2B5EF4-FFF2-40B4-BE49-F238E27FC236}">
                <a16:creationId xmlns:a16="http://schemas.microsoft.com/office/drawing/2014/main" id="{9413F5BC-FC54-1F9B-499C-C779A84952CD}"/>
              </a:ext>
            </a:extLst>
          </p:cNvPr>
          <p:cNvSpPr txBox="1"/>
          <p:nvPr/>
        </p:nvSpPr>
        <p:spPr>
          <a:xfrm>
            <a:off x="1199302" y="3171458"/>
            <a:ext cx="9116492" cy="369332"/>
          </a:xfrm>
          <a:prstGeom prst="rect">
            <a:avLst/>
          </a:prstGeom>
          <a:noFill/>
        </p:spPr>
        <p:txBody>
          <a:bodyPr wrap="square" rtlCol="0">
            <a:spAutoFit/>
          </a:bodyPr>
          <a:lstStyle/>
          <a:p>
            <a:pPr algn="just"/>
            <a:r>
              <a:rPr lang="es-ES">
                <a:ea typeface="Lato Light" panose="020F0502020204030203" pitchFamily="34" charset="0"/>
                <a:cs typeface="Abhaya Libre" panose="02000603000000000000" pitchFamily="2" charset="77"/>
              </a:rPr>
              <a:t>Los micropréstamos rara vez superan los 2.000 euros y pueden ser de tan sólo 10 a 100 euros.</a:t>
            </a:r>
            <a:endParaRPr lang="en-GB" dirty="0">
              <a:ea typeface="Lato Light" panose="020F0502020204030203" pitchFamily="34" charset="0"/>
              <a:cs typeface="Abhaya Libre" panose="02000603000000000000" pitchFamily="2" charset="77"/>
            </a:endParaRPr>
          </a:p>
        </p:txBody>
      </p:sp>
      <p:sp>
        <p:nvSpPr>
          <p:cNvPr id="12" name="Hexágono 11">
            <a:extLst>
              <a:ext uri="{FF2B5EF4-FFF2-40B4-BE49-F238E27FC236}">
                <a16:creationId xmlns:a16="http://schemas.microsoft.com/office/drawing/2014/main" id="{41F6B51B-774C-60B3-3D4A-AE78D9BE3416}"/>
              </a:ext>
            </a:extLst>
          </p:cNvPr>
          <p:cNvSpPr/>
          <p:nvPr/>
        </p:nvSpPr>
        <p:spPr>
          <a:xfrm>
            <a:off x="875911" y="2636055"/>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Hexágono 12">
            <a:extLst>
              <a:ext uri="{FF2B5EF4-FFF2-40B4-BE49-F238E27FC236}">
                <a16:creationId xmlns:a16="http://schemas.microsoft.com/office/drawing/2014/main" id="{5C3B2DE5-8E8B-040D-8D84-6492E7EA49AF}"/>
              </a:ext>
            </a:extLst>
          </p:cNvPr>
          <p:cNvSpPr/>
          <p:nvPr/>
        </p:nvSpPr>
        <p:spPr>
          <a:xfrm>
            <a:off x="875910" y="3225375"/>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4" name="Hexágono 13">
            <a:extLst>
              <a:ext uri="{FF2B5EF4-FFF2-40B4-BE49-F238E27FC236}">
                <a16:creationId xmlns:a16="http://schemas.microsoft.com/office/drawing/2014/main" id="{35D60FC1-BC04-1878-421C-0EFD4E46E4BA}"/>
              </a:ext>
            </a:extLst>
          </p:cNvPr>
          <p:cNvSpPr/>
          <p:nvPr/>
        </p:nvSpPr>
        <p:spPr>
          <a:xfrm>
            <a:off x="875909" y="3813764"/>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396669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1: Acceso a financiación</a:t>
            </a:r>
            <a:endParaRPr lang="en-US" sz="3600" b="1" dirty="0">
              <a:solidFill>
                <a:srgbClr val="FAB632"/>
              </a:solidFill>
              <a:ea typeface="Nunito Bold" charset="0"/>
              <a:cs typeface="Arima Madurai Semi" pitchFamily="2" charset="77"/>
            </a:endParaRPr>
          </a:p>
        </p:txBody>
      </p:sp>
      <p:sp>
        <p:nvSpPr>
          <p:cNvPr id="3"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1.1</a:t>
            </a:r>
            <a:r>
              <a:rPr lang="en-GB" sz="2400">
                <a:solidFill>
                  <a:srgbClr val="21B4A9"/>
                </a:solidFill>
              </a:rPr>
              <a:t>: Historia de los microcréditos</a:t>
            </a:r>
            <a:endParaRPr lang="en-GB" sz="2400" dirty="0">
              <a:solidFill>
                <a:srgbClr val="21B4A9"/>
              </a:solidFill>
            </a:endParaRP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3416320"/>
          </a:xfrm>
          <a:prstGeom prst="rect">
            <a:avLst/>
          </a:prstGeom>
        </p:spPr>
        <p:txBody>
          <a:bodyPr wrap="square">
            <a:spAutoFit/>
          </a:bodyPr>
          <a:lstStyle/>
          <a:p>
            <a:pPr algn="just">
              <a:defRPr/>
            </a:pPr>
            <a:r>
              <a:rPr lang="es-ES" altLang="es-ES">
                <a:latin typeface="Calibri" panose="020F0502020204030204" pitchFamily="34" charset="0"/>
                <a:cs typeface="Calibri" panose="020F0502020204030204" pitchFamily="34" charset="0"/>
              </a:rPr>
              <a:t>La mayoría de la gente atribuye el concepto de "microcrédito" al economista bengalí Muhammad Yunus.</a:t>
            </a:r>
          </a:p>
          <a:p>
            <a:pPr algn="just">
              <a:defRPr/>
            </a:pPr>
            <a:endParaRPr lang="es-ES" altLang="es-ES">
              <a:latin typeface="Calibri" panose="020F0502020204030204" pitchFamily="34" charset="0"/>
              <a:cs typeface="Calibri" panose="020F0502020204030204" pitchFamily="34" charset="0"/>
            </a:endParaRPr>
          </a:p>
          <a:p>
            <a:pPr algn="just">
              <a:defRPr/>
            </a:pPr>
            <a:r>
              <a:rPr lang="es-ES" altLang="es-ES">
                <a:latin typeface="Calibri" panose="020F0502020204030204" pitchFamily="34" charset="0"/>
                <a:cs typeface="Calibri" panose="020F0502020204030204" pitchFamily="34" charset="0"/>
              </a:rPr>
              <a:t>Para financiar sus respectivas pequeñas empresas, un grupo de mujeres de Bangladesh puso en marcha este plan en 1976 pidiendo prestados 27 dólares. Las mujeres fueron capaces de mantener la empresa y devolver la deuda.</a:t>
            </a:r>
          </a:p>
          <a:p>
            <a:pPr algn="just">
              <a:defRPr/>
            </a:pPr>
            <a:endParaRPr lang="es-ES" altLang="es-ES">
              <a:latin typeface="Calibri" panose="020F0502020204030204" pitchFamily="34" charset="0"/>
              <a:cs typeface="Calibri" panose="020F0502020204030204" pitchFamily="34" charset="0"/>
            </a:endParaRPr>
          </a:p>
          <a:p>
            <a:pPr algn="just">
              <a:defRPr/>
            </a:pPr>
            <a:r>
              <a:rPr lang="es-ES" altLang="es-ES">
                <a:latin typeface="Calibri" panose="020F0502020204030204" pitchFamily="34" charset="0"/>
                <a:cs typeface="Calibri" panose="020F0502020204030204" pitchFamily="34" charset="0"/>
              </a:rPr>
              <a:t>Las mujeres bangladeshíes que obtuvieron el microcrédito carecían de fondos para comprar los suministros que necesitaban para construir los taburetes de bambú que luego venderían, y cada prestataria individual sería demasiado arriesgada para financiarse por su cuenta. </a:t>
            </a:r>
          </a:p>
          <a:p>
            <a:pPr algn="just">
              <a:defRPr/>
            </a:pPr>
            <a:endParaRPr lang="es-ES" altLang="es-ES">
              <a:latin typeface="Calibri" panose="020F0502020204030204" pitchFamily="34" charset="0"/>
              <a:cs typeface="Calibri" panose="020F0502020204030204" pitchFamily="34" charset="0"/>
            </a:endParaRPr>
          </a:p>
          <a:p>
            <a:pPr algn="just">
              <a:defRPr/>
            </a:pPr>
            <a:r>
              <a:rPr lang="es-ES" altLang="es-ES">
                <a:latin typeface="Calibri" panose="020F0502020204030204" pitchFamily="34" charset="0"/>
                <a:cs typeface="Calibri" panose="020F0502020204030204" pitchFamily="34" charset="0"/>
              </a:rPr>
              <a:t>Pudieron iniciar la producción gracias al préstamo colectivo, en el entendimiento de que el préstamo se devolvería con el tiempo, a medida que ganaran dinero.</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0728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es-ES" sz="3600" b="1">
                <a:solidFill>
                  <a:srgbClr val="FAB632"/>
                </a:solidFill>
                <a:ea typeface="Nunito Bold" charset="0"/>
                <a:cs typeface="Arima Madurai Semi" pitchFamily="2" charset="77"/>
              </a:rPr>
              <a:t>Unidad 1: Acceso a financiación</a:t>
            </a:r>
            <a:endParaRPr lang="en-US" sz="3600" b="1" dirty="0">
              <a:solidFill>
                <a:srgbClr val="FAB632"/>
              </a:solidFill>
              <a:ea typeface="Nunito Bold" charset="0"/>
              <a:cs typeface="Arima Madurai Semi" pitchFamily="2" charset="77"/>
            </a:endParaRP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923330"/>
          </a:xfrm>
          <a:prstGeom prst="rect">
            <a:avLst/>
          </a:prstGeom>
        </p:spPr>
        <p:txBody>
          <a:bodyPr wrap="square">
            <a:spAutoFit/>
          </a:bodyPr>
          <a:lstStyle/>
          <a:p>
            <a:pPr algn="just">
              <a:defRPr/>
            </a:pPr>
            <a:r>
              <a:rPr lang="es-ES" altLang="es-ES">
                <a:latin typeface="Calibri" panose="020F0502020204030204" pitchFamily="34" charset="0"/>
                <a:cs typeface="Calibri" panose="020F0502020204030204" pitchFamily="34" charset="0"/>
              </a:rPr>
              <a:t>Los préstamos concedidos a una persona o empresa por una institución privada o incluso un particular adinerado se denominan préstamos de dinero privado, o simplemente dinero privado. El grupo o la persona se denomina prestamista de dinero privado.</a:t>
            </a:r>
            <a:r>
              <a:rPr lang="en-GB" altLang="es-ES">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1.2</a:t>
            </a:r>
            <a:r>
              <a:rPr lang="en-GB" sz="2400">
                <a:solidFill>
                  <a:srgbClr val="21B4A9"/>
                </a:solidFill>
              </a:rPr>
              <a:t>: Préstamos privados</a:t>
            </a:r>
            <a:endParaRPr lang="en-GB" sz="2400" dirty="0">
              <a:solidFill>
                <a:srgbClr val="21B4A9"/>
              </a:solidFill>
            </a:endParaRPr>
          </a:p>
        </p:txBody>
      </p:sp>
      <p:sp>
        <p:nvSpPr>
          <p:cNvPr id="21" name="TextBox 58">
            <a:extLst>
              <a:ext uri="{FF2B5EF4-FFF2-40B4-BE49-F238E27FC236}">
                <a16:creationId xmlns:a16="http://schemas.microsoft.com/office/drawing/2014/main" id="{B156EFF4-C57D-09AF-E510-2DB9D7F8FC45}"/>
              </a:ext>
            </a:extLst>
          </p:cNvPr>
          <p:cNvSpPr txBox="1"/>
          <p:nvPr/>
        </p:nvSpPr>
        <p:spPr>
          <a:xfrm>
            <a:off x="1278883" y="4576762"/>
            <a:ext cx="9551232" cy="646331"/>
          </a:xfrm>
          <a:prstGeom prst="rect">
            <a:avLst/>
          </a:prstGeom>
          <a:noFill/>
        </p:spPr>
        <p:txBody>
          <a:bodyPr wrap="square" rtlCol="0">
            <a:spAutoFit/>
          </a:bodyPr>
          <a:lstStyle/>
          <a:p>
            <a:r>
              <a:rPr lang="es-ES">
                <a:ea typeface="Lato Light" panose="020F0502020204030203" pitchFamily="34" charset="0"/>
                <a:cs typeface="Abhaya Libre" panose="02000603000000000000" pitchFamily="2" charset="77"/>
              </a:rPr>
              <a:t>El prestatario tiene más margen para utilizar el préstamo para Objetivos menos óptimos cuando hay menos restricciones.</a:t>
            </a:r>
            <a:endParaRPr lang="en-US" dirty="0">
              <a:ea typeface="Lato Light" panose="020F0502020204030203" pitchFamily="34" charset="0"/>
              <a:cs typeface="Abhaya Libre" panose="02000603000000000000" pitchFamily="2" charset="77"/>
            </a:endParaRPr>
          </a:p>
        </p:txBody>
      </p:sp>
      <p:sp>
        <p:nvSpPr>
          <p:cNvPr id="22" name="TextBox 59">
            <a:extLst>
              <a:ext uri="{FF2B5EF4-FFF2-40B4-BE49-F238E27FC236}">
                <a16:creationId xmlns:a16="http://schemas.microsoft.com/office/drawing/2014/main" id="{6CDB0ECE-20FD-7DB5-A748-B2D6841D86A8}"/>
              </a:ext>
            </a:extLst>
          </p:cNvPr>
          <p:cNvSpPr txBox="1"/>
          <p:nvPr/>
        </p:nvSpPr>
        <p:spPr>
          <a:xfrm>
            <a:off x="1278882" y="2826910"/>
            <a:ext cx="9551233" cy="646331"/>
          </a:xfrm>
          <a:prstGeom prst="rect">
            <a:avLst/>
          </a:prstGeom>
          <a:noFill/>
        </p:spPr>
        <p:txBody>
          <a:bodyPr wrap="square" rtlCol="0">
            <a:spAutoFit/>
          </a:bodyPr>
          <a:lstStyle/>
          <a:p>
            <a:r>
              <a:rPr lang="es-ES">
                <a:ea typeface="Lato Light" panose="020F0502020204030203" pitchFamily="34" charset="0"/>
                <a:cs typeface="Abhaya Libre" panose="02000603000000000000" pitchFamily="2" charset="77"/>
              </a:rPr>
              <a:t>Los prestatarios suelen tener acceso a capital privado sin tener que cumplir los requisitos convencionales de un banco u otra entidad de crédito.</a:t>
            </a:r>
            <a:r>
              <a:rPr lang="en-US">
                <a:ea typeface="Lato Light" panose="020F0502020204030203" pitchFamily="34" charset="0"/>
                <a:cs typeface="Abhaya Libre" panose="02000603000000000000" pitchFamily="2" charset="77"/>
              </a:rPr>
              <a:t> </a:t>
            </a:r>
            <a:endParaRPr lang="en-US" dirty="0">
              <a:ea typeface="Lato Light" panose="020F0502020204030203" pitchFamily="34" charset="0"/>
              <a:cs typeface="Abhaya Libre" panose="02000603000000000000" pitchFamily="2" charset="77"/>
            </a:endParaRPr>
          </a:p>
        </p:txBody>
      </p:sp>
      <p:sp>
        <p:nvSpPr>
          <p:cNvPr id="23" name="TextBox 60">
            <a:extLst>
              <a:ext uri="{FF2B5EF4-FFF2-40B4-BE49-F238E27FC236}">
                <a16:creationId xmlns:a16="http://schemas.microsoft.com/office/drawing/2014/main" id="{9413F5BC-FC54-1F9B-499C-C779A84952CD}"/>
              </a:ext>
            </a:extLst>
          </p:cNvPr>
          <p:cNvSpPr txBox="1"/>
          <p:nvPr/>
        </p:nvSpPr>
        <p:spPr>
          <a:xfrm>
            <a:off x="1289138" y="3655422"/>
            <a:ext cx="9540978" cy="646331"/>
          </a:xfrm>
          <a:prstGeom prst="rect">
            <a:avLst/>
          </a:prstGeom>
          <a:noFill/>
        </p:spPr>
        <p:txBody>
          <a:bodyPr wrap="square" rtlCol="0">
            <a:spAutoFit/>
          </a:bodyPr>
          <a:lstStyle/>
          <a:p>
            <a:r>
              <a:rPr lang="es-ES">
                <a:ea typeface="Lato Light" panose="020F0502020204030203" pitchFamily="34" charset="0"/>
                <a:cs typeface="Abhaya Libre" panose="02000603000000000000" pitchFamily="2" charset="77"/>
              </a:rPr>
              <a:t>El principal problema es que, en ocasiones, los préstamos de dinero privado pueden conllevar un alto nivel de riesgo tanto para el prestamista como para el prestatario.</a:t>
            </a:r>
            <a:endParaRPr lang="en-US" dirty="0">
              <a:ea typeface="Lato Light" panose="020F0502020204030203" pitchFamily="34" charset="0"/>
              <a:cs typeface="Abhaya Libre" panose="02000603000000000000" pitchFamily="2" charset="77"/>
            </a:endParaRPr>
          </a:p>
        </p:txBody>
      </p:sp>
      <p:sp>
        <p:nvSpPr>
          <p:cNvPr id="24" name="Hexágono 11">
            <a:extLst>
              <a:ext uri="{FF2B5EF4-FFF2-40B4-BE49-F238E27FC236}">
                <a16:creationId xmlns:a16="http://schemas.microsoft.com/office/drawing/2014/main" id="{41F6B51B-774C-60B3-3D4A-AE78D9BE3416}"/>
              </a:ext>
            </a:extLst>
          </p:cNvPr>
          <p:cNvSpPr/>
          <p:nvPr/>
        </p:nvSpPr>
        <p:spPr>
          <a:xfrm>
            <a:off x="875909" y="3069229"/>
            <a:ext cx="284085" cy="233746"/>
          </a:xfrm>
          <a:prstGeom prst="hexagon">
            <a:avLst/>
          </a:prstGeom>
          <a:noFill/>
          <a:ln>
            <a:solidFill>
              <a:srgbClr val="FAB63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5" name="Hexágono 12">
            <a:extLst>
              <a:ext uri="{FF2B5EF4-FFF2-40B4-BE49-F238E27FC236}">
                <a16:creationId xmlns:a16="http://schemas.microsoft.com/office/drawing/2014/main" id="{5C3B2DE5-8E8B-040D-8D84-6492E7EA49AF}"/>
              </a:ext>
            </a:extLst>
          </p:cNvPr>
          <p:cNvSpPr/>
          <p:nvPr/>
        </p:nvSpPr>
        <p:spPr>
          <a:xfrm>
            <a:off x="876348" y="3871858"/>
            <a:ext cx="284085" cy="233746"/>
          </a:xfrm>
          <a:prstGeom prst="hexagon">
            <a:avLst/>
          </a:prstGeom>
          <a:noFill/>
          <a:ln>
            <a:solidFill>
              <a:srgbClr val="21B4A9"/>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Hexágono 13">
            <a:extLst>
              <a:ext uri="{FF2B5EF4-FFF2-40B4-BE49-F238E27FC236}">
                <a16:creationId xmlns:a16="http://schemas.microsoft.com/office/drawing/2014/main" id="{35D60FC1-BC04-1878-421C-0EFD4E46E4BA}"/>
              </a:ext>
            </a:extLst>
          </p:cNvPr>
          <p:cNvSpPr/>
          <p:nvPr/>
        </p:nvSpPr>
        <p:spPr>
          <a:xfrm>
            <a:off x="876349" y="4716886"/>
            <a:ext cx="284085" cy="233746"/>
          </a:xfrm>
          <a:prstGeom prst="hexagon">
            <a:avLst/>
          </a:prstGeom>
          <a:noFill/>
          <a:ln>
            <a:solidFill>
              <a:srgbClr val="EA4E4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Tree>
    <p:extLst>
      <p:ext uri="{BB962C8B-B14F-4D97-AF65-F5344CB8AC3E}">
        <p14:creationId xmlns:p14="http://schemas.microsoft.com/office/powerpoint/2010/main" val="2341733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9" y="531936"/>
            <a:ext cx="8208962" cy="646331"/>
          </a:xfrm>
          <a:prstGeom prst="rect">
            <a:avLst/>
          </a:prstGeom>
          <a:noFill/>
        </p:spPr>
        <p:txBody>
          <a:bodyPr wrap="square" rtlCol="0">
            <a:spAutoFit/>
          </a:bodyPr>
          <a:lstStyle/>
          <a:p>
            <a:r>
              <a:rPr lang="es-ES" sz="3600" b="1">
                <a:solidFill>
                  <a:srgbClr val="FAB632"/>
                </a:solidFill>
                <a:ea typeface="Nunito Bold" charset="0"/>
                <a:cs typeface="Arima Madurai Semi" pitchFamily="2" charset="77"/>
              </a:rPr>
              <a:t>Unidad 1: Acceso a financiación</a:t>
            </a:r>
            <a:endParaRPr lang="en-US" sz="3600" b="1" dirty="0">
              <a:solidFill>
                <a:srgbClr val="FAB632"/>
              </a:solidFill>
              <a:ea typeface="Nunito Bold" charset="0"/>
              <a:cs typeface="Arima Madurai Semi" pitchFamily="2" charset="77"/>
            </a:endParaRPr>
          </a:p>
        </p:txBody>
      </p:sp>
      <p:sp>
        <p:nvSpPr>
          <p:cNvPr id="4" name="Rectángulo 3">
            <a:extLst>
              <a:ext uri="{FF2B5EF4-FFF2-40B4-BE49-F238E27FC236}">
                <a16:creationId xmlns:a16="http://schemas.microsoft.com/office/drawing/2014/main" id="{C8ED6519-9891-6E26-A8B0-9E9119BF8D05}"/>
              </a:ext>
            </a:extLst>
          </p:cNvPr>
          <p:cNvSpPr/>
          <p:nvPr/>
        </p:nvSpPr>
        <p:spPr>
          <a:xfrm>
            <a:off x="875909" y="1736562"/>
            <a:ext cx="10114308" cy="3877985"/>
          </a:xfrm>
          <a:prstGeom prst="rect">
            <a:avLst/>
          </a:prstGeom>
        </p:spPr>
        <p:txBody>
          <a:bodyPr wrap="square">
            <a:spAutoFit/>
          </a:bodyPr>
          <a:lstStyle/>
          <a:p>
            <a:pPr lvl="0" algn="just">
              <a:defRPr/>
            </a:pPr>
            <a:r>
              <a:rPr lang="es-ES" altLang="es-ES">
                <a:solidFill>
                  <a:prstClr val="black"/>
                </a:solidFill>
                <a:latin typeface="Calibri" panose="020F0502020204030204" pitchFamily="34" charset="0"/>
                <a:cs typeface="Calibri" panose="020F0502020204030204" pitchFamily="34" charset="0"/>
              </a:rPr>
              <a:t>Para un prestamista privado, la reducción del riesgo es crucial, ya que ganar dinero es el objetivo principal. Antes de hacer una oferta de préstamo a un prestatario, un prestamista privado tiene en cuenta una serie de aspectos diferentes. Algunos de los más importantes son</a:t>
            </a:r>
            <a:r>
              <a:rPr lang="en-GB" altLang="es-ES">
                <a:solidFill>
                  <a:prstClr val="black"/>
                </a:solidFill>
                <a:latin typeface="Calibri" panose="020F0502020204030204" pitchFamily="34" charset="0"/>
                <a:cs typeface="Calibri" panose="020F0502020204030204" pitchFamily="34" charset="0"/>
              </a:rPr>
              <a:t>: </a:t>
            </a:r>
            <a:endParaRPr lang="en-GB" altLang="es-ES" dirty="0">
              <a:solidFill>
                <a:prstClr val="black"/>
              </a:solidFill>
              <a:latin typeface="Calibri" panose="020F0502020204030204" pitchFamily="34" charset="0"/>
              <a:cs typeface="Calibri" panose="020F0502020204030204" pitchFamily="34" charset="0"/>
            </a:endParaRPr>
          </a:p>
          <a:p>
            <a:pPr lvl="0" algn="just">
              <a:defRPr/>
            </a:pPr>
            <a:endParaRPr lang="en-GB" altLang="es-ES" sz="1000"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s-ES" altLang="es-ES" b="1">
                <a:solidFill>
                  <a:srgbClr val="002060"/>
                </a:solidFill>
                <a:latin typeface="Calibri" panose="020F0502020204030204" pitchFamily="34" charset="0"/>
                <a:cs typeface="Calibri" panose="020F0502020204030204" pitchFamily="34" charset="0"/>
              </a:rPr>
              <a:t>El crédito del prestatario</a:t>
            </a:r>
            <a:r>
              <a:rPr lang="es-ES" altLang="es-ES">
                <a:solidFill>
                  <a:prstClr val="black"/>
                </a:solidFill>
                <a:latin typeface="Calibri" panose="020F0502020204030204" pitchFamily="34" charset="0"/>
                <a:cs typeface="Calibri" panose="020F0502020204030204" pitchFamily="34" charset="0"/>
              </a:rPr>
              <a:t>: la puntuación crediticia de un prestatario refleja el grado de puntualidad y regularidad con que el prestatario ha pagado previamente sus facturas.</a:t>
            </a:r>
            <a:endParaRPr lang="en-GB" altLang="es-ES"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en-GB" altLang="es-ES" sz="1000"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s-ES" altLang="es-ES" b="1">
                <a:solidFill>
                  <a:srgbClr val="002060"/>
                </a:solidFill>
                <a:latin typeface="Calibri" panose="020F0502020204030204" pitchFamily="34" charset="0"/>
                <a:cs typeface="Calibri" panose="020F0502020204030204" pitchFamily="34" charset="0"/>
              </a:rPr>
              <a:t>Estrategia de precios</a:t>
            </a:r>
            <a:r>
              <a:rPr lang="es-ES" altLang="es-ES">
                <a:solidFill>
                  <a:prstClr val="black"/>
                </a:solidFill>
                <a:latin typeface="Calibri" panose="020F0502020204030204" pitchFamily="34" charset="0"/>
                <a:cs typeface="Calibri" panose="020F0502020204030204" pitchFamily="34" charset="0"/>
              </a:rPr>
              <a:t>: ¿Cómo puede asegurarse el prestamista de que el coste del préstamo (para el prestatario) es competitivo con el de otros prestamistas? </a:t>
            </a:r>
            <a:endParaRPr lang="en-GB" altLang="es-ES"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endParaRPr lang="en-GB" altLang="es-ES" sz="1000" dirty="0">
              <a:solidFill>
                <a:prstClr val="black"/>
              </a:solidFill>
              <a:latin typeface="Calibri" panose="020F0502020204030204" pitchFamily="34" charset="0"/>
              <a:cs typeface="Calibri" panose="020F0502020204030204" pitchFamily="34" charset="0"/>
            </a:endParaRPr>
          </a:p>
          <a:p>
            <a:pPr marL="285750" lvl="0" indent="-285750" algn="just">
              <a:buFont typeface="Arial" panose="020B0604020202020204" pitchFamily="34" charset="0"/>
              <a:buChar char="•"/>
              <a:defRPr/>
            </a:pPr>
            <a:r>
              <a:rPr lang="es-ES" altLang="es-ES" b="1">
                <a:solidFill>
                  <a:srgbClr val="002060"/>
                </a:solidFill>
                <a:latin typeface="Calibri" panose="020F0502020204030204" pitchFamily="34" charset="0"/>
                <a:cs typeface="Calibri" panose="020F0502020204030204" pitchFamily="34" charset="0"/>
              </a:rPr>
              <a:t>Estrategia de salida</a:t>
            </a:r>
            <a:r>
              <a:rPr lang="es-ES" altLang="es-ES">
                <a:solidFill>
                  <a:prstClr val="black"/>
                </a:solidFill>
                <a:latin typeface="Calibri" panose="020F0502020204030204" pitchFamily="34" charset="0"/>
                <a:cs typeface="Calibri" panose="020F0502020204030204" pitchFamily="34" charset="0"/>
              </a:rPr>
              <a:t>: El plan del prestatario sobre cuándo y cómo pagará la deuda. </a:t>
            </a:r>
            <a:endParaRPr lang="en-GB" altLang="es-ES" dirty="0">
              <a:solidFill>
                <a:prstClr val="black"/>
              </a:solidFill>
              <a:latin typeface="Calibri" panose="020F0502020204030204" pitchFamily="34" charset="0"/>
              <a:cs typeface="Calibri" panose="020F0502020204030204" pitchFamily="34" charset="0"/>
            </a:endParaRPr>
          </a:p>
          <a:p>
            <a:pPr lvl="0" algn="just">
              <a:defRPr/>
            </a:pPr>
            <a:r>
              <a:rPr lang="en-GB" altLang="es-ES" dirty="0">
                <a:solidFill>
                  <a:prstClr val="black"/>
                </a:solidFill>
                <a:latin typeface="Calibri" panose="020F0502020204030204" pitchFamily="34" charset="0"/>
                <a:cs typeface="Calibri" panose="020F0502020204030204" pitchFamily="34" charset="0"/>
              </a:rPr>
              <a:t> </a:t>
            </a:r>
          </a:p>
          <a:p>
            <a:pPr lvl="0" algn="just">
              <a:defRPr/>
            </a:pPr>
            <a:r>
              <a:rPr lang="es-ES" altLang="es-ES">
                <a:solidFill>
                  <a:prstClr val="black"/>
                </a:solidFill>
                <a:latin typeface="Calibri" panose="020F0502020204030204" pitchFamily="34" charset="0"/>
                <a:cs typeface="Calibri" panose="020F0502020204030204" pitchFamily="34" charset="0"/>
              </a:rPr>
              <a:t>Sin embargo, siempre es una buena idea que el prestamista actúe con la </a:t>
            </a:r>
            <a:r>
              <a:rPr lang="es-ES" altLang="es-ES" b="1">
                <a:solidFill>
                  <a:srgbClr val="002060"/>
                </a:solidFill>
                <a:latin typeface="Calibri" panose="020F0502020204030204" pitchFamily="34" charset="0"/>
                <a:cs typeface="Calibri" panose="020F0502020204030204" pitchFamily="34" charset="0"/>
              </a:rPr>
              <a:t>diligencia debida </a:t>
            </a:r>
            <a:r>
              <a:rPr lang="es-ES" altLang="es-ES">
                <a:solidFill>
                  <a:prstClr val="black"/>
                </a:solidFill>
                <a:latin typeface="Calibri" panose="020F0502020204030204" pitchFamily="34" charset="0"/>
                <a:cs typeface="Calibri" panose="020F0502020204030204" pitchFamily="34" charset="0"/>
              </a:rPr>
              <a:t>y confirme cualquier información que el prestatario haya presentado para obtener el préstamo.</a:t>
            </a:r>
            <a:r>
              <a:rPr lang="en-GB" altLang="es-ES">
                <a:latin typeface="Calibri" panose="020F0502020204030204" pitchFamily="34" charset="0"/>
                <a:cs typeface="Calibri" panose="020F0502020204030204" pitchFamily="34" charset="0"/>
              </a:rPr>
              <a:t> </a:t>
            </a: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 </a:t>
            </a: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10" y="1111415"/>
            <a:ext cx="7693324"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1.2</a:t>
            </a:r>
            <a:r>
              <a:rPr lang="en-GB" sz="2400">
                <a:solidFill>
                  <a:srgbClr val="21B4A9"/>
                </a:solidFill>
              </a:rPr>
              <a:t>: Préstamos privados</a:t>
            </a:r>
            <a:endParaRPr lang="en-GB" sz="2400" dirty="0">
              <a:solidFill>
                <a:srgbClr val="21B4A9"/>
              </a:solidFill>
            </a:endParaRPr>
          </a:p>
        </p:txBody>
      </p:sp>
    </p:spTree>
    <p:extLst>
      <p:ext uri="{BB962C8B-B14F-4D97-AF65-F5344CB8AC3E}">
        <p14:creationId xmlns:p14="http://schemas.microsoft.com/office/powerpoint/2010/main" val="146558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1">
            <a:extLst>
              <a:ext uri="{FF2B5EF4-FFF2-40B4-BE49-F238E27FC236}">
                <a16:creationId xmlns:a16="http://schemas.microsoft.com/office/drawing/2014/main" id="{7261A5A3-CAA3-CEDF-3466-BC1D33EE677B}"/>
              </a:ext>
            </a:extLst>
          </p:cNvPr>
          <p:cNvSpPr txBox="1"/>
          <p:nvPr/>
        </p:nvSpPr>
        <p:spPr>
          <a:xfrm>
            <a:off x="875908" y="531936"/>
            <a:ext cx="11316091" cy="1200329"/>
          </a:xfrm>
          <a:prstGeom prst="rect">
            <a:avLst/>
          </a:prstGeom>
          <a:noFill/>
        </p:spPr>
        <p:txBody>
          <a:bodyPr wrap="square" rtlCol="0">
            <a:spAutoFit/>
          </a:bodyPr>
          <a:lstStyle/>
          <a:p>
            <a:r>
              <a:rPr lang="en-US" sz="3600" b="1">
                <a:solidFill>
                  <a:srgbClr val="FAB632"/>
                </a:solidFill>
                <a:ea typeface="Nunito Bold" charset="0"/>
                <a:cs typeface="Arima Madurai Semi" pitchFamily="2" charset="77"/>
              </a:rPr>
              <a:t>Unidad </a:t>
            </a:r>
            <a:r>
              <a:rPr lang="en-US" sz="3600" b="1" dirty="0">
                <a:solidFill>
                  <a:srgbClr val="FAB632"/>
                </a:solidFill>
                <a:ea typeface="Nunito Bold" charset="0"/>
                <a:cs typeface="Arima Madurai Semi" pitchFamily="2" charset="77"/>
              </a:rPr>
              <a:t>2</a:t>
            </a:r>
            <a:r>
              <a:rPr lang="en-US" sz="3600" b="1">
                <a:solidFill>
                  <a:srgbClr val="FAB632"/>
                </a:solidFill>
                <a:ea typeface="Nunito Bold" charset="0"/>
                <a:cs typeface="Arima Madurai Semi" pitchFamily="2" charset="77"/>
              </a:rPr>
              <a:t>: </a:t>
            </a:r>
            <a:r>
              <a:rPr lang="es-ES" sz="3600" b="1">
                <a:solidFill>
                  <a:srgbClr val="FAB632"/>
                </a:solidFill>
                <a:ea typeface="Nunito Bold" charset="0"/>
                <a:cs typeface="Arima Madurai Semi" pitchFamily="2" charset="77"/>
              </a:rPr>
              <a:t>Fondos Estructurales y Fondos de Próxima Generación de la UE</a:t>
            </a:r>
            <a:endParaRPr lang="en-GB" sz="3600" b="1" dirty="0">
              <a:solidFill>
                <a:srgbClr val="FAB632"/>
              </a:solidFill>
              <a:ea typeface="Nunito Bold" charset="0"/>
              <a:cs typeface="Arima Madurai Semi" pitchFamily="2" charset="77"/>
            </a:endParaRPr>
          </a:p>
        </p:txBody>
      </p:sp>
      <p:sp>
        <p:nvSpPr>
          <p:cNvPr id="4" name="Rectángulo 3">
            <a:extLst>
              <a:ext uri="{FF2B5EF4-FFF2-40B4-BE49-F238E27FC236}">
                <a16:creationId xmlns:a16="http://schemas.microsoft.com/office/drawing/2014/main" id="{C8ED6519-9891-6E26-A8B0-9E9119BF8D05}"/>
              </a:ext>
            </a:extLst>
          </p:cNvPr>
          <p:cNvSpPr/>
          <p:nvPr/>
        </p:nvSpPr>
        <p:spPr>
          <a:xfrm>
            <a:off x="875909" y="2506182"/>
            <a:ext cx="10114308" cy="2308324"/>
          </a:xfrm>
          <a:prstGeom prst="rect">
            <a:avLst/>
          </a:prstGeom>
        </p:spPr>
        <p:txBody>
          <a:bodyPr wrap="square">
            <a:spAutoFit/>
          </a:bodyPr>
          <a:lstStyle/>
          <a:p>
            <a:pPr marL="285750" lvl="0" indent="-285750" algn="just" fontAlgn="base">
              <a:buFont typeface="Arial" panose="020B0604020202020204" pitchFamily="34" charset="0"/>
              <a:buChar char="•"/>
            </a:pPr>
            <a:r>
              <a:rPr lang="es-ES">
                <a:solidFill>
                  <a:prstClr val="black"/>
                </a:solidFill>
                <a:ea typeface="Times New Roman" panose="02020603050405020304" pitchFamily="18" charset="0"/>
                <a:cs typeface="Calibri" panose="020F0502020204030204" pitchFamily="34" charset="0"/>
              </a:rPr>
              <a:t>Más de la mitad de la financiación de la UE se distribuye a través de los cinco Fondos Estructurales y de Inversión Europeos del presupuesto comunitario a largo plazo (FEIE). </a:t>
            </a:r>
            <a:endParaRPr lang="it-IT" dirty="0">
              <a:solidFill>
                <a:prstClr val="black"/>
              </a:solidFill>
              <a:ea typeface="Arial MT"/>
              <a:cs typeface="Arial MT"/>
            </a:endParaRPr>
          </a:p>
          <a:p>
            <a:pPr marL="285750" lvl="0" indent="-285750" algn="just" fontAlgn="base">
              <a:buFont typeface="Arial" panose="020B0604020202020204" pitchFamily="34" charset="0"/>
              <a:buChar char="•"/>
            </a:pPr>
            <a:endParaRPr lang="it-IT" dirty="0">
              <a:solidFill>
                <a:prstClr val="black"/>
              </a:solidFill>
              <a:ea typeface="Arial MT"/>
              <a:cs typeface="Arial MT"/>
            </a:endParaRPr>
          </a:p>
          <a:p>
            <a:pPr marL="285750" lvl="0" indent="-285750" algn="just" fontAlgn="base">
              <a:buFont typeface="Arial" panose="020B0604020202020204" pitchFamily="34" charset="0"/>
              <a:buChar char="•"/>
            </a:pPr>
            <a:r>
              <a:rPr lang="es-ES">
                <a:solidFill>
                  <a:prstClr val="black"/>
                </a:solidFill>
                <a:ea typeface="Times New Roman" panose="02020603050405020304" pitchFamily="18" charset="0"/>
                <a:cs typeface="Calibri" panose="020F0502020204030204" pitchFamily="34" charset="0"/>
              </a:rPr>
              <a:t>La Comisión Europea y los Estados miembros de la UE colaboran en su gestión.</a:t>
            </a:r>
            <a:endParaRPr lang="en-GB" dirty="0">
              <a:solidFill>
                <a:prstClr val="black"/>
              </a:solidFill>
              <a:ea typeface="Times New Roman" panose="02020603050405020304" pitchFamily="18" charset="0"/>
              <a:cs typeface="Calibri" panose="020F0502020204030204" pitchFamily="34" charset="0"/>
            </a:endParaRPr>
          </a:p>
          <a:p>
            <a:pPr marL="285750" lvl="0" indent="-285750" algn="just" fontAlgn="base">
              <a:buFont typeface="Arial" panose="020B0604020202020204" pitchFamily="34" charset="0"/>
              <a:buChar char="•"/>
            </a:pPr>
            <a:endParaRPr lang="it-IT" dirty="0">
              <a:solidFill>
                <a:prstClr val="black"/>
              </a:solidFill>
              <a:ea typeface="Arial MT"/>
              <a:cs typeface="Arial MT"/>
            </a:endParaRPr>
          </a:p>
          <a:p>
            <a:pPr marL="285750" lvl="0" indent="-285750" algn="just" fontAlgn="base">
              <a:buFont typeface="Arial" panose="020B0604020202020204" pitchFamily="34" charset="0"/>
              <a:buChar char="•"/>
            </a:pPr>
            <a:r>
              <a:rPr lang="es-ES">
                <a:solidFill>
                  <a:prstClr val="black"/>
                </a:solidFill>
                <a:ea typeface="Times New Roman" panose="02020603050405020304" pitchFamily="18" charset="0"/>
                <a:cs typeface="Calibri" panose="020F0502020204030204" pitchFamily="34" charset="0"/>
              </a:rPr>
              <a:t>Estos fondos se crean para invertir en el desarrollo del mercado laboral y en una economía europea fuerte y sostenible.</a:t>
            </a:r>
            <a:endParaRPr lang="en-GB" altLang="es-ES" dirty="0">
              <a:latin typeface="Calibri" panose="020F0502020204030204" pitchFamily="34" charset="0"/>
              <a:cs typeface="Calibri" panose="020F0502020204030204" pitchFamily="34" charset="0"/>
            </a:endParaRPr>
          </a:p>
          <a:p>
            <a:pPr algn="just">
              <a:defRPr/>
            </a:pPr>
            <a:r>
              <a:rPr lang="en-GB" altLang="es-ES" dirty="0">
                <a:latin typeface="Calibri" panose="020F0502020204030204" pitchFamily="34" charset="0"/>
                <a:cs typeface="Calibri" panose="020F0502020204030204" pitchFamily="34" charset="0"/>
              </a:rPr>
              <a:t> </a:t>
            </a:r>
          </a:p>
        </p:txBody>
      </p:sp>
      <p:sp>
        <p:nvSpPr>
          <p:cNvPr id="11" name="CuadroTexto 2">
            <a:extLst>
              <a:ext uri="{FF2B5EF4-FFF2-40B4-BE49-F238E27FC236}">
                <a16:creationId xmlns:a16="http://schemas.microsoft.com/office/drawing/2014/main" id="{1A92504B-6CD9-4172-ED81-E62B5D0E2140}"/>
              </a:ext>
            </a:extLst>
          </p:cNvPr>
          <p:cNvSpPr txBox="1"/>
          <p:nvPr/>
        </p:nvSpPr>
        <p:spPr>
          <a:xfrm>
            <a:off x="875910" y="1759115"/>
            <a:ext cx="7693324" cy="461665"/>
          </a:xfrm>
          <a:prstGeom prst="rect">
            <a:avLst/>
          </a:prstGeom>
          <a:noFill/>
        </p:spPr>
        <p:txBody>
          <a:bodyPr wrap="square" rtlCol="0">
            <a:spAutoFit/>
          </a:bodyPr>
          <a:lstStyle/>
          <a:p>
            <a:r>
              <a:rPr lang="en-GB" sz="2400">
                <a:solidFill>
                  <a:srgbClr val="21B4A9"/>
                </a:solidFill>
              </a:rPr>
              <a:t>Sección </a:t>
            </a:r>
            <a:r>
              <a:rPr lang="en-GB" sz="2400" dirty="0">
                <a:solidFill>
                  <a:srgbClr val="21B4A9"/>
                </a:solidFill>
              </a:rPr>
              <a:t>2.1</a:t>
            </a:r>
            <a:r>
              <a:rPr lang="en-GB" sz="2400">
                <a:solidFill>
                  <a:srgbClr val="21B4A9"/>
                </a:solidFill>
              </a:rPr>
              <a:t>: </a:t>
            </a:r>
            <a:r>
              <a:rPr lang="es-ES" sz="2400">
                <a:solidFill>
                  <a:srgbClr val="21B4A9"/>
                </a:solidFill>
              </a:rPr>
              <a:t>Principios de los Fondos Estructurales de la UE</a:t>
            </a:r>
            <a:endParaRPr lang="en-GB" sz="2400" dirty="0">
              <a:solidFill>
                <a:srgbClr val="21B4A9"/>
              </a:solidFill>
            </a:endParaRPr>
          </a:p>
        </p:txBody>
      </p:sp>
    </p:spTree>
    <p:extLst>
      <p:ext uri="{BB962C8B-B14F-4D97-AF65-F5344CB8AC3E}">
        <p14:creationId xmlns:p14="http://schemas.microsoft.com/office/powerpoint/2010/main" val="41065515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1889</Words>
  <Application>Microsoft Office PowerPoint</Application>
  <PresentationFormat>Panorámica</PresentationFormat>
  <Paragraphs>171</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Álvarez Bordón</dc:creator>
  <cp:lastModifiedBy>Bárbara Brenda Starck Carlós</cp:lastModifiedBy>
  <cp:revision>15</cp:revision>
  <dcterms:created xsi:type="dcterms:W3CDTF">2022-05-18T10:18:40Z</dcterms:created>
  <dcterms:modified xsi:type="dcterms:W3CDTF">2023-02-14T09:17:42Z</dcterms:modified>
</cp:coreProperties>
</file>