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2" r:id="rId5"/>
    <p:sldId id="283" r:id="rId6"/>
    <p:sldId id="284" r:id="rId7"/>
    <p:sldId id="285" r:id="rId8"/>
    <p:sldId id="286" r:id="rId9"/>
    <p:sldId id="288" r:id="rId10"/>
    <p:sldId id="287" r:id="rId11"/>
    <p:sldId id="269" r:id="rId12"/>
    <p:sldId id="268" r:id="rId13"/>
    <p:sldId id="272" r:id="rId14"/>
    <p:sldId id="273" r:id="rId15"/>
    <p:sldId id="270" r:id="rId16"/>
    <p:sldId id="271" r:id="rId17"/>
    <p:sldId id="274" r:id="rId18"/>
    <p:sldId id="277" r:id="rId19"/>
    <p:sldId id="281" r:id="rId20"/>
    <p:sldId id="279" r:id="rId21"/>
    <p:sldId id="280" r:id="rId22"/>
    <p:sldId id="275" r:id="rId23"/>
    <p:sldId id="276" r:id="rId24"/>
    <p:sldId id="263" r:id="rId25"/>
    <p:sldId id="264" r:id="rId26"/>
    <p:sldId id="289" r:id="rId27"/>
    <p:sldId id="258"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632"/>
    <a:srgbClr val="21B4A9"/>
    <a:srgbClr val="EA4E4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81FF41-CD1A-8140-38A8-572B0505D0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C7E8A41-8D12-4539-35E4-635E19424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9FA9EFB6-6F28-2CE7-DA39-9FFB932F7E53}"/>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5" name="Marcador de pie de página 4">
            <a:extLst>
              <a:ext uri="{FF2B5EF4-FFF2-40B4-BE49-F238E27FC236}">
                <a16:creationId xmlns:a16="http://schemas.microsoft.com/office/drawing/2014/main" xmlns="" id="{D7156F0B-2503-DACE-9A78-B7717E954C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A23397C-7557-BA3D-4CCD-330BF8225DE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89809938"/>
      </p:ext>
    </p:extLst>
  </p:cSld>
  <p:clrMapOvr>
    <a:masterClrMapping/>
  </p:clrMapOvr>
  <p:transition spd="med" advTm="10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CE56A9-3A7D-837B-E334-C06309C88E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B3C8221-C4EC-C575-DDBD-3012EF7EBC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5EB7EB1-E743-1CCC-C888-344B6C1B1E74}"/>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5" name="Marcador de pie de página 4">
            <a:extLst>
              <a:ext uri="{FF2B5EF4-FFF2-40B4-BE49-F238E27FC236}">
                <a16:creationId xmlns:a16="http://schemas.microsoft.com/office/drawing/2014/main" xmlns="" id="{C2A10AFD-106C-213A-7F13-0EDE7BE16D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FD57F49-D922-1509-32DB-005AC297AC6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976354241"/>
      </p:ext>
    </p:extLst>
  </p:cSld>
  <p:clrMapOvr>
    <a:masterClrMapping/>
  </p:clrMapOvr>
  <p:transition spd="med" advTm="10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CF18F1B-5E1B-B194-76D9-C18C263FCD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8520537-3A41-9DAD-C8AE-3565DE29A5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6062325-E1F6-2444-08BE-1A5B241CB7D1}"/>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5" name="Marcador de pie de página 4">
            <a:extLst>
              <a:ext uri="{FF2B5EF4-FFF2-40B4-BE49-F238E27FC236}">
                <a16:creationId xmlns:a16="http://schemas.microsoft.com/office/drawing/2014/main" xmlns="" id="{0965E179-655C-55CF-FD8E-321C0BE69B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A7EBE69-3E0A-4C22-3987-9A0310171530}"/>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4047213614"/>
      </p:ext>
    </p:extLst>
  </p:cSld>
  <p:clrMapOvr>
    <a:masterClrMapping/>
  </p:clrMapOvr>
  <p:transition spd="med" advTm="10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0EF0D9-250D-B173-CA20-513647115E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FA249E9-112F-85CE-D7F7-93C1BA2216D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73E16C8-EB9E-D857-3C35-AECC06B643D7}"/>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5" name="Marcador de pie de página 4">
            <a:extLst>
              <a:ext uri="{FF2B5EF4-FFF2-40B4-BE49-F238E27FC236}">
                <a16:creationId xmlns:a16="http://schemas.microsoft.com/office/drawing/2014/main" xmlns="" id="{1A00D4AA-8E48-6479-2182-4CB677EBC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E5CA5DE-D531-5C96-8B8B-70826F5B0DD4}"/>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16461092"/>
      </p:ext>
    </p:extLst>
  </p:cSld>
  <p:clrMapOvr>
    <a:masterClrMapping/>
  </p:clrMapOvr>
  <p:transition spd="med" advTm="10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750390-62C4-734D-4F29-FFB0E699F5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9AA7923-5505-9F8E-462B-ACAB1BA23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89A4B2E3-5ABD-E26F-E1FA-5E9F17FC0C34}"/>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5" name="Marcador de pie de página 4">
            <a:extLst>
              <a:ext uri="{FF2B5EF4-FFF2-40B4-BE49-F238E27FC236}">
                <a16:creationId xmlns:a16="http://schemas.microsoft.com/office/drawing/2014/main" xmlns="" id="{82222184-63A7-631D-8138-92E801AEBF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FA11C42-6B8A-B438-CA1F-5AFC653FE76C}"/>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590854899"/>
      </p:ext>
    </p:extLst>
  </p:cSld>
  <p:clrMapOvr>
    <a:masterClrMapping/>
  </p:clrMapOvr>
  <p:transition spd="med" advTm="10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BE0AF0-E528-1E31-6A16-C7D01A207D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AD0778F-A471-4E5B-3BA1-04DD0588CD7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0A77CB8-6FD1-FA4B-C1ED-7190CFD9D8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156CC7DE-FDC1-FB71-FAAB-7AB3971965AE}"/>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6" name="Marcador de pie de página 5">
            <a:extLst>
              <a:ext uri="{FF2B5EF4-FFF2-40B4-BE49-F238E27FC236}">
                <a16:creationId xmlns:a16="http://schemas.microsoft.com/office/drawing/2014/main" xmlns="" id="{6EB6352F-02B0-AC04-FEFE-BC4629022A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D59EBA2-1FB1-18A6-8343-8D1355025613}"/>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51804799"/>
      </p:ext>
    </p:extLst>
  </p:cSld>
  <p:clrMapOvr>
    <a:masterClrMapping/>
  </p:clrMapOvr>
  <p:transition spd="med" advTm="10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84FBD4-C478-AEAE-721F-AD6C27DB6B6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A8A5093-657F-AA02-BA4D-D5009BF0F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B62F366-F4FA-B081-DA47-044D010101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45E9DF89-4E73-E541-8346-180BAEFA1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E0C52CF-BFAA-2E2A-245F-BF3A83FA41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499816C6-8177-13EA-13E7-CC7E9518E8A6}"/>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8" name="Marcador de pie de página 7">
            <a:extLst>
              <a:ext uri="{FF2B5EF4-FFF2-40B4-BE49-F238E27FC236}">
                <a16:creationId xmlns:a16="http://schemas.microsoft.com/office/drawing/2014/main" xmlns="" id="{B4431091-B52F-3975-06DC-56D7827A6D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AA207E81-7918-9E06-E62A-FF8563CB05F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714444703"/>
      </p:ext>
    </p:extLst>
  </p:cSld>
  <p:clrMapOvr>
    <a:masterClrMapping/>
  </p:clrMapOvr>
  <p:transition spd="med" advTm="10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EB3FDE-6754-7569-C0C2-851C9815A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8D933CE4-76CD-41E4-CF39-CC81ED549BCA}"/>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4" name="Marcador de pie de página 3">
            <a:extLst>
              <a:ext uri="{FF2B5EF4-FFF2-40B4-BE49-F238E27FC236}">
                <a16:creationId xmlns:a16="http://schemas.microsoft.com/office/drawing/2014/main" xmlns="" id="{D16E2EA3-8C4A-4F2C-D155-DC2ADD9A2D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A8DBB076-1F4F-9D8A-AABF-E8431C364F2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33325752"/>
      </p:ext>
    </p:extLst>
  </p:cSld>
  <p:clrMapOvr>
    <a:masterClrMapping/>
  </p:clrMapOvr>
  <p:transition spd="med" advTm="10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AB3B8DA-C1E6-104C-83BC-13F150067A2D}"/>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3" name="Marcador de pie de página 2">
            <a:extLst>
              <a:ext uri="{FF2B5EF4-FFF2-40B4-BE49-F238E27FC236}">
                <a16:creationId xmlns:a16="http://schemas.microsoft.com/office/drawing/2014/main" xmlns="" id="{CEA57610-854E-FB9D-60E9-1B8C090668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EC1F6286-88AC-F677-86E9-4534E35A5518}"/>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2007967529"/>
      </p:ext>
    </p:extLst>
  </p:cSld>
  <p:clrMapOvr>
    <a:masterClrMapping/>
  </p:clrMapOvr>
  <p:transition spd="med" advTm="10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B4088E-1158-6A83-EF0D-373F27B5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F15DE7E-F3BE-9513-0A5C-AA4AC2E47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6794873D-EADE-016F-8045-F0D38C581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3C24C1D-7304-1205-B58E-CB30CC5319C8}"/>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6" name="Marcador de pie de página 5">
            <a:extLst>
              <a:ext uri="{FF2B5EF4-FFF2-40B4-BE49-F238E27FC236}">
                <a16:creationId xmlns:a16="http://schemas.microsoft.com/office/drawing/2014/main" xmlns="" id="{F9B59429-599C-0D64-61D8-2EB3A9E262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AB363417-DB7C-0722-2DFE-9B633EB625A1}"/>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3037014"/>
      </p:ext>
    </p:extLst>
  </p:cSld>
  <p:clrMapOvr>
    <a:masterClrMapping/>
  </p:clrMapOvr>
  <p:transition spd="med" advTm="10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1DF33C-1354-3A0C-3F14-50010CA93F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164D6AA-2847-F54E-3837-627D806CC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2135EABF-0BAE-ABC3-4927-8A27E272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4161638-C472-B280-513F-C14C24CF5CCC}"/>
              </a:ext>
            </a:extLst>
          </p:cNvPr>
          <p:cNvSpPr>
            <a:spLocks noGrp="1"/>
          </p:cNvSpPr>
          <p:nvPr>
            <p:ph type="dt" sz="half" idx="10"/>
          </p:nvPr>
        </p:nvSpPr>
        <p:spPr/>
        <p:txBody>
          <a:bodyPr/>
          <a:lstStyle/>
          <a:p>
            <a:fld id="{42C1B662-0D75-408A-B909-E625DE7528A1}" type="datetimeFigureOut">
              <a:rPr lang="es-ES" smtClean="0"/>
              <a:t>17/02/2023</a:t>
            </a:fld>
            <a:endParaRPr lang="es-ES"/>
          </a:p>
        </p:txBody>
      </p:sp>
      <p:sp>
        <p:nvSpPr>
          <p:cNvPr id="6" name="Marcador de pie de página 5">
            <a:extLst>
              <a:ext uri="{FF2B5EF4-FFF2-40B4-BE49-F238E27FC236}">
                <a16:creationId xmlns:a16="http://schemas.microsoft.com/office/drawing/2014/main" xmlns="" id="{B8B740C8-1EB5-246C-52C0-C53F4D95E8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F5CDD635-69EE-ED03-E4FE-72C43CDD700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988005269"/>
      </p:ext>
    </p:extLst>
  </p:cSld>
  <p:clrMapOvr>
    <a:masterClrMapping/>
  </p:clrMapOvr>
  <p:transition spd="med" advTm="10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95F1F94-1803-93D3-800C-629F062AA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9B75A4B6-58CB-1944-3657-914A85C71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6486349-1140-5853-0BA4-9B46551BB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1B662-0D75-408A-B909-E625DE7528A1}" type="datetimeFigureOut">
              <a:rPr lang="es-ES" smtClean="0"/>
              <a:t>17/02/2023</a:t>
            </a:fld>
            <a:endParaRPr lang="es-ES"/>
          </a:p>
        </p:txBody>
      </p:sp>
      <p:sp>
        <p:nvSpPr>
          <p:cNvPr id="5" name="Marcador de pie de página 4">
            <a:extLst>
              <a:ext uri="{FF2B5EF4-FFF2-40B4-BE49-F238E27FC236}">
                <a16:creationId xmlns:a16="http://schemas.microsoft.com/office/drawing/2014/main" xmlns="" id="{B5B98254-A69D-45D8-7EDA-1CDF7A871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4BB3F86D-EDE9-9542-1E5A-9A896EC06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8679-D357-4C18-9F7A-49E39F9DFD3F}" type="slidenum">
              <a:rPr lang="es-ES" smtClean="0"/>
              <a:t>‹N›</a:t>
            </a:fld>
            <a:endParaRPr lang="es-ES"/>
          </a:p>
        </p:txBody>
      </p:sp>
    </p:spTree>
    <p:extLst>
      <p:ext uri="{BB962C8B-B14F-4D97-AF65-F5344CB8AC3E}">
        <p14:creationId xmlns:p14="http://schemas.microsoft.com/office/powerpoint/2010/main" val="34325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1000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hopify.com/" TargetMode="External"/><Relationship Id="rId11" Type="http://schemas.openxmlformats.org/officeDocument/2006/relationships/image" Target="../media/image27.png"/><Relationship Id="rId5" Type="http://schemas.openxmlformats.org/officeDocument/2006/relationships/hyperlink" Target="https://woocommerce.com/" TargetMode="External"/><Relationship Id="rId10" Type="http://schemas.openxmlformats.org/officeDocument/2006/relationships/image" Target="../media/image30.svg"/><Relationship Id="rId4" Type="http://schemas.openxmlformats.org/officeDocument/2006/relationships/hyperlink" Target="https://www.prestashop.com/" TargetMode="Externa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ssword.kaspersky.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hyperlink" Target="https://passwords.googl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hyperlink" Target="https://es.wix.com/logo/maker" TargetMode="External"/><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hyperlink" Target="https://looka.com/logo-maker/"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hyperlink" Target="https://www.logomaker.com/es/" TargetMode="External"/><Relationship Id="rId5" Type="http://schemas.openxmlformats.org/officeDocument/2006/relationships/image" Target="../media/image13.png"/><Relationship Id="rId10" Type="http://schemas.openxmlformats.org/officeDocument/2006/relationships/hyperlink" Target="https://www.canva.com/" TargetMode="External"/><Relationship Id="rId4" Type="http://schemas.openxmlformats.org/officeDocument/2006/relationships/image" Target="../media/image12.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vernote.com/" TargetMode="External"/><Relationship Id="rId5" Type="http://schemas.openxmlformats.org/officeDocument/2006/relationships/hyperlink" Target="https://trello.com/" TargetMode="External"/><Relationship Id="rId4" Type="http://schemas.openxmlformats.org/officeDocument/2006/relationships/hyperlink" Target="https://calendar.google.com/calendar/"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kype.com/" TargetMode="External"/><Relationship Id="rId11" Type="http://schemas.openxmlformats.org/officeDocument/2006/relationships/image" Target="../media/image23.png"/><Relationship Id="rId5" Type="http://schemas.openxmlformats.org/officeDocument/2006/relationships/hyperlink" Target="https://slack.com/" TargetMode="External"/><Relationship Id="rId10" Type="http://schemas.openxmlformats.org/officeDocument/2006/relationships/image" Target="../media/image22.png"/><Relationship Id="rId4" Type="http://schemas.openxmlformats.org/officeDocument/2006/relationships/hyperlink" Target="https://business.whatsapp.com/"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CFAA5355-FA6D-9289-CF05-E411C729EF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2093" y="1074198"/>
            <a:ext cx="4367813" cy="1935331"/>
          </a:xfrm>
          <a:prstGeom prst="rect">
            <a:avLst/>
          </a:prstGeom>
        </p:spPr>
      </p:pic>
      <p:sp>
        <p:nvSpPr>
          <p:cNvPr id="6" name="CuadroTexto 5">
            <a:extLst>
              <a:ext uri="{FF2B5EF4-FFF2-40B4-BE49-F238E27FC236}">
                <a16:creationId xmlns:a16="http://schemas.microsoft.com/office/drawing/2014/main" xmlns="" id="{24D1AB93-D818-3BBD-F46C-A8E4FA4304AE}"/>
              </a:ext>
            </a:extLst>
          </p:cNvPr>
          <p:cNvSpPr txBox="1"/>
          <p:nvPr/>
        </p:nvSpPr>
        <p:spPr>
          <a:xfrm>
            <a:off x="1056323" y="4253013"/>
            <a:ext cx="10344315" cy="1077218"/>
          </a:xfrm>
          <a:prstGeom prst="rect">
            <a:avLst/>
          </a:prstGeom>
          <a:noFill/>
        </p:spPr>
        <p:txBody>
          <a:bodyPr wrap="square" rtlCol="0">
            <a:spAutoFit/>
          </a:bodyPr>
          <a:lstStyle/>
          <a:p>
            <a:r>
              <a:rPr lang="es-ES" sz="3200" b="1">
                <a:solidFill>
                  <a:srgbClr val="EA4E46"/>
                </a:solidFill>
              </a:rPr>
              <a:t>Título del módulo</a:t>
            </a:r>
            <a:r>
              <a:rPr lang="es-ES" sz="3200">
                <a:solidFill>
                  <a:srgbClr val="EA4E46"/>
                </a:solidFill>
              </a:rPr>
              <a:t>: Habilidades digitales para el emprendimiento rural femenino. Reducir la brecha digital.</a:t>
            </a:r>
            <a:endParaRPr lang="es-ES" sz="3200" dirty="0">
              <a:solidFill>
                <a:srgbClr val="EA4E46"/>
              </a:solidFill>
            </a:endParaRPr>
          </a:p>
        </p:txBody>
      </p:sp>
      <p:sp>
        <p:nvSpPr>
          <p:cNvPr id="8" name="CuadroTexto 7">
            <a:extLst>
              <a:ext uri="{FF2B5EF4-FFF2-40B4-BE49-F238E27FC236}">
                <a16:creationId xmlns:a16="http://schemas.microsoft.com/office/drawing/2014/main" xmlns="" id="{76511FC4-99E8-5FDC-25E3-0930F60300A2}"/>
              </a:ext>
            </a:extLst>
          </p:cNvPr>
          <p:cNvSpPr txBox="1"/>
          <p:nvPr/>
        </p:nvSpPr>
        <p:spPr>
          <a:xfrm>
            <a:off x="1056323" y="5330231"/>
            <a:ext cx="6094520" cy="369332"/>
          </a:xfrm>
          <a:prstGeom prst="rect">
            <a:avLst/>
          </a:prstGeom>
          <a:noFill/>
        </p:spPr>
        <p:txBody>
          <a:bodyPr wrap="square">
            <a:spAutoFit/>
          </a:bodyPr>
          <a:lstStyle/>
          <a:p>
            <a:r>
              <a:rPr lang="es-ES" b="1"/>
              <a:t>Por</a:t>
            </a:r>
            <a:r>
              <a:rPr lang="es-ES"/>
              <a:t> IT Solutions for All</a:t>
            </a:r>
            <a:endParaRPr lang="en-GB" dirty="0"/>
          </a:p>
        </p:txBody>
      </p:sp>
      <p:sp>
        <p:nvSpPr>
          <p:cNvPr id="9" name="Medio marco 8">
            <a:extLst>
              <a:ext uri="{FF2B5EF4-FFF2-40B4-BE49-F238E27FC236}">
                <a16:creationId xmlns:a16="http://schemas.microsoft.com/office/drawing/2014/main" xmlns="" id="{7E7B1CC3-4856-87EE-DB35-5BB408D9C833}"/>
              </a:ext>
            </a:extLst>
          </p:cNvPr>
          <p:cNvSpPr/>
          <p:nvPr/>
        </p:nvSpPr>
        <p:spPr>
          <a:xfrm>
            <a:off x="461521" y="486455"/>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Medio marco 9">
            <a:extLst>
              <a:ext uri="{FF2B5EF4-FFF2-40B4-BE49-F238E27FC236}">
                <a16:creationId xmlns:a16="http://schemas.microsoft.com/office/drawing/2014/main" xmlns="" id="{A9462FBD-9F54-4535-B29A-F526FFD614BA}"/>
              </a:ext>
            </a:extLst>
          </p:cNvPr>
          <p:cNvSpPr/>
          <p:nvPr/>
        </p:nvSpPr>
        <p:spPr>
          <a:xfrm rot="10800000">
            <a:off x="10780510" y="4995454"/>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Imagen 6" descr="Texto&#10;&#10;Descripción generada automáticamente">
            <a:extLst>
              <a:ext uri="{FF2B5EF4-FFF2-40B4-BE49-F238E27FC236}">
                <a16:creationId xmlns:a16="http://schemas.microsoft.com/office/drawing/2014/main" xmlns="" id="{2083C33E-D33E-5FE5-E3ED-4DF3B8D310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1" name="CuadroTexto 10">
            <a:extLst>
              <a:ext uri="{FF2B5EF4-FFF2-40B4-BE49-F238E27FC236}">
                <a16:creationId xmlns:a16="http://schemas.microsoft.com/office/drawing/2014/main" xmlns="" id="{BD04C2AA-EB4A-04B6-8D77-97ACCEECEF0F}"/>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392859259"/>
      </p:ext>
    </p:extLst>
  </p:cSld>
  <p:clrMapOvr>
    <a:masterClrMapping/>
  </p:clrMapOvr>
  <p:transition spd="med" advTm="10000">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8880486" cy="461665"/>
          </a:xfrm>
          <a:prstGeom prst="rect">
            <a:avLst/>
          </a:prstGeom>
          <a:noFill/>
        </p:spPr>
        <p:txBody>
          <a:bodyPr wrap="square" rtlCol="0">
            <a:spAutoFit/>
          </a:bodyPr>
          <a:lstStyle/>
          <a:p>
            <a:r>
              <a:rPr lang="es-ES" sz="2400">
                <a:solidFill>
                  <a:srgbClr val="21B4A9"/>
                </a:solidFill>
              </a:rPr>
              <a:t>Sección 5: E-commerce. Herramientas básicas para vender online.</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24" name="Rectángulo 23">
            <a:extLst>
              <a:ext uri="{FF2B5EF4-FFF2-40B4-BE49-F238E27FC236}">
                <a16:creationId xmlns:a16="http://schemas.microsoft.com/office/drawing/2014/main" xmlns="" id="{A57E8DF4-D10B-7012-EDE7-F886832443CB}"/>
              </a:ext>
            </a:extLst>
          </p:cNvPr>
          <p:cNvSpPr/>
          <p:nvPr/>
        </p:nvSpPr>
        <p:spPr>
          <a:xfrm>
            <a:off x="1372256" y="3623242"/>
            <a:ext cx="7224460" cy="646331"/>
          </a:xfrm>
          <a:prstGeom prst="rect">
            <a:avLst/>
          </a:prstGeom>
        </p:spPr>
        <p:txBody>
          <a:bodyPr wrap="square">
            <a:spAutoFit/>
          </a:bodyPr>
          <a:lstStyle/>
          <a:p>
            <a:pPr algn="r"/>
            <a:r>
              <a:rPr lang="en-GB" sz="1800">
                <a:effectLst/>
                <a:ea typeface="Times New Roman" panose="02020603050405020304" pitchFamily="18" charset="0"/>
                <a:cs typeface="Calibri" panose="020F0502020204030204" pitchFamily="34" charset="0"/>
              </a:rPr>
              <a:t>Plataforma de código abierto que permite crear y desarrollar una tienda de comercio electrónico para las empresas.</a:t>
            </a:r>
            <a:r>
              <a:rPr lang="en-GB" sz="1800" u="sng">
                <a:solidFill>
                  <a:srgbClr val="0000FF"/>
                </a:solidFill>
                <a:effectLst/>
                <a:ea typeface="Times New Roman" panose="02020603050405020304" pitchFamily="18" charset="0"/>
                <a:cs typeface="Calibri" panose="020F0502020204030204" pitchFamily="34" charset="0"/>
              </a:rPr>
              <a:t> </a:t>
            </a:r>
            <a:r>
              <a:rPr lang="en-GB" sz="1800" u="sng">
                <a:solidFill>
                  <a:srgbClr val="0000FF"/>
                </a:solidFill>
                <a:effectLst/>
                <a:ea typeface="Times New Roman" panose="02020603050405020304" pitchFamily="18" charset="0"/>
                <a:cs typeface="Calibri" panose="020F0502020204030204" pitchFamily="34" charset="0"/>
                <a:hlinkClick r:id="rId4"/>
              </a:rPr>
              <a:t>https://www.prestashop.com/</a:t>
            </a:r>
            <a:r>
              <a:rPr lang="en-GB" sz="1800" u="sng">
                <a:solidFill>
                  <a:srgbClr val="0000FF"/>
                </a:solidFill>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1372256" y="4409933"/>
            <a:ext cx="7224460" cy="646331"/>
          </a:xfrm>
          <a:prstGeom prst="rect">
            <a:avLst/>
          </a:prstGeom>
        </p:spPr>
        <p:txBody>
          <a:bodyPr wrap="square">
            <a:spAutoFit/>
          </a:bodyPr>
          <a:lstStyle/>
          <a:p>
            <a:pPr algn="r"/>
            <a:r>
              <a:rPr lang="en-GB">
                <a:ea typeface="Times New Roman" panose="02020603050405020304" pitchFamily="18" charset="0"/>
                <a:cs typeface="Calibri" panose="020F0502020204030204" pitchFamily="34" charset="0"/>
              </a:rPr>
              <a:t>Si tienes una web creada con WordPress, podrás implementar una tienda online gracias a este plugin</a:t>
            </a:r>
            <a:r>
              <a:rPr lang="en-GB" sz="1800">
                <a:effectLst/>
                <a:ea typeface="Times New Roman" panose="02020603050405020304" pitchFamily="18" charset="0"/>
                <a:cs typeface="Calibri" panose="020F0502020204030204" pitchFamily="34" charset="0"/>
              </a:rPr>
              <a:t>.</a:t>
            </a:r>
            <a:r>
              <a:rPr lang="en-GB" sz="1800" u="sng">
                <a:solidFill>
                  <a:srgbClr val="0000FF"/>
                </a:solidFill>
                <a:effectLst/>
                <a:ea typeface="Times New Roman" panose="02020603050405020304" pitchFamily="18" charset="0"/>
                <a:cs typeface="Calibri" panose="020F0502020204030204" pitchFamily="34" charset="0"/>
              </a:rPr>
              <a:t> </a:t>
            </a:r>
            <a:r>
              <a:rPr lang="en-GB" sz="1800" u="sng">
                <a:solidFill>
                  <a:srgbClr val="0000FF"/>
                </a:solidFill>
                <a:effectLst/>
                <a:ea typeface="Times New Roman" panose="02020603050405020304" pitchFamily="18" charset="0"/>
                <a:cs typeface="Calibri" panose="020F0502020204030204" pitchFamily="34" charset="0"/>
                <a:hlinkClick r:id="rId5"/>
              </a:rPr>
              <a:t>https://woocommerce.com/</a:t>
            </a:r>
            <a:r>
              <a:rPr lang="en-GB" sz="1800" u="sng">
                <a:solidFill>
                  <a:srgbClr val="0000FF"/>
                </a:solidFill>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2363379" y="5185490"/>
            <a:ext cx="6205855" cy="646331"/>
          </a:xfrm>
          <a:prstGeom prst="rect">
            <a:avLst/>
          </a:prstGeom>
        </p:spPr>
        <p:txBody>
          <a:bodyPr wrap="square">
            <a:spAutoFit/>
          </a:bodyPr>
          <a:lstStyle/>
          <a:p>
            <a:pPr algn="r"/>
            <a:r>
              <a:rPr lang="en-GB" sz="1800">
                <a:effectLst/>
                <a:ea typeface="Times New Roman" panose="02020603050405020304" pitchFamily="18" charset="0"/>
                <a:cs typeface="Calibri" panose="020F0502020204030204" pitchFamily="34" charset="0"/>
              </a:rPr>
              <a:t>Plataforma de comercio electrónico que te permite crear tu propia tienda online. </a:t>
            </a:r>
            <a:r>
              <a:rPr lang="en-GB" sz="1800" u="sng">
                <a:solidFill>
                  <a:srgbClr val="0000FF"/>
                </a:solidFill>
                <a:effectLst/>
                <a:ea typeface="Times New Roman" panose="02020603050405020304" pitchFamily="18" charset="0"/>
                <a:cs typeface="Calibri" panose="020F0502020204030204" pitchFamily="34" charset="0"/>
                <a:hlinkClick r:id="rId6"/>
              </a:rPr>
              <a:t>https://www.shopify.com/</a:t>
            </a:r>
            <a:r>
              <a:rPr lang="en-GB" sz="1800" u="sng">
                <a:solidFill>
                  <a:srgbClr val="0000FF"/>
                </a:solidFill>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17" name="Rectángulo 16">
            <a:extLst>
              <a:ext uri="{FF2B5EF4-FFF2-40B4-BE49-F238E27FC236}">
                <a16:creationId xmlns:a16="http://schemas.microsoft.com/office/drawing/2014/main" xmlns="" id="{714920EB-76AA-905A-0053-594A6DFBBDDF}"/>
              </a:ext>
            </a:extLst>
          </p:cNvPr>
          <p:cNvSpPr/>
          <p:nvPr/>
        </p:nvSpPr>
        <p:spPr>
          <a:xfrm>
            <a:off x="875909" y="1594138"/>
            <a:ext cx="9356661" cy="1754326"/>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El comercio electrónico es una práctica que consiste en comprar y vender productos a través de Internet. Esto puede realizarse de distintas formas: puedes crear tu propia tienda online, contratando a una empresa que la diseñe, o puedes utilizar otras plataformas para crear tu tienda, así como utilizar un marketplace.</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A continuación se muestran algunos ejemplos de herramientas que podrías utilizar:</a:t>
            </a:r>
            <a:endParaRPr lang="en-GB" sz="1800">
              <a:effectLst/>
              <a:ea typeface="Arial MT"/>
              <a:cs typeface="Arial MT"/>
            </a:endParaRPr>
          </a:p>
        </p:txBody>
      </p:sp>
      <p:pic>
        <p:nvPicPr>
          <p:cNvPr id="5" name="Gráfico 4">
            <a:extLst>
              <a:ext uri="{FF2B5EF4-FFF2-40B4-BE49-F238E27FC236}">
                <a16:creationId xmlns:a16="http://schemas.microsoft.com/office/drawing/2014/main" xmlns="" id="{4864BD53-31D0-EBF2-55C2-06799DC1882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788385" y="3771104"/>
            <a:ext cx="2489821" cy="409910"/>
          </a:xfrm>
          <a:prstGeom prst="rect">
            <a:avLst/>
          </a:prstGeom>
        </p:spPr>
      </p:pic>
      <p:pic>
        <p:nvPicPr>
          <p:cNvPr id="7" name="Gráfico 6">
            <a:extLst>
              <a:ext uri="{FF2B5EF4-FFF2-40B4-BE49-F238E27FC236}">
                <a16:creationId xmlns:a16="http://schemas.microsoft.com/office/drawing/2014/main" xmlns="" id="{DDE59DB5-C0CB-72AA-4344-EB3FF7797A9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8788386" y="4507595"/>
            <a:ext cx="2489821" cy="506778"/>
          </a:xfrm>
          <a:prstGeom prst="rect">
            <a:avLst/>
          </a:prstGeom>
        </p:spPr>
      </p:pic>
      <p:pic>
        <p:nvPicPr>
          <p:cNvPr id="9" name="Imagen 8" descr="Forma&#10;&#10;Descripción generada automáticamente con confianza media">
            <a:extLst>
              <a:ext uri="{FF2B5EF4-FFF2-40B4-BE49-F238E27FC236}">
                <a16:creationId xmlns:a16="http://schemas.microsoft.com/office/drawing/2014/main" xmlns="" id="{679FE46A-43B7-F931-4F03-A782ABB2380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8386" y="5185490"/>
            <a:ext cx="2080470" cy="590008"/>
          </a:xfrm>
          <a:prstGeom prst="rect">
            <a:avLst/>
          </a:prstGeom>
        </p:spPr>
      </p:pic>
      <p:sp>
        <p:nvSpPr>
          <p:cNvPr id="27" name="CuadroTexto 26">
            <a:extLst>
              <a:ext uri="{FF2B5EF4-FFF2-40B4-BE49-F238E27FC236}">
                <a16:creationId xmlns:a16="http://schemas.microsoft.com/office/drawing/2014/main" xmlns="" id="{ADC0CECE-2482-D47E-5504-A4FEC082C6CA}"/>
              </a:ext>
            </a:extLst>
          </p:cNvPr>
          <p:cNvSpPr txBox="1"/>
          <p:nvPr/>
        </p:nvSpPr>
        <p:spPr>
          <a:xfrm>
            <a:off x="9270516" y="2671397"/>
            <a:ext cx="2628783" cy="830997"/>
          </a:xfrm>
          <a:prstGeom prst="rect">
            <a:avLst/>
          </a:prstGeom>
          <a:noFill/>
        </p:spPr>
        <p:txBody>
          <a:bodyPr wrap="square">
            <a:spAutoFit/>
          </a:bodyPr>
          <a:lstStyle/>
          <a:p>
            <a:pPr algn="ctr"/>
            <a:r>
              <a:rPr lang="en-US" sz="1600">
                <a:highlight>
                  <a:srgbClr val="FAB632"/>
                </a:highlight>
                <a:ea typeface="Lato Light" panose="020F0502020204030203" pitchFamily="34" charset="0"/>
                <a:cs typeface="Abhaya Libre" panose="02000603000000000000" pitchFamily="2" charset="77"/>
              </a:rPr>
              <a:t>¡Recuerda investigar sobre los tipos de envíos que puedes realizar!</a:t>
            </a:r>
            <a:endParaRPr lang="en-US" sz="1600" dirty="0">
              <a:highlight>
                <a:srgbClr val="FAB632"/>
              </a:highlight>
              <a:latin typeface="Oxygen" panose="02000503000000090004" pitchFamily="2" charset="77"/>
              <a:ea typeface="Lato Light" panose="020F0502020204030203" pitchFamily="34" charset="0"/>
              <a:cs typeface="Abhaya Libre" panose="02000603000000000000" pitchFamily="2" charset="77"/>
            </a:endParaRPr>
          </a:p>
        </p:txBody>
      </p:sp>
      <p:pic>
        <p:nvPicPr>
          <p:cNvPr id="28" name="Gráfico 27" descr="Atrás con relleno sólido">
            <a:extLst>
              <a:ext uri="{FF2B5EF4-FFF2-40B4-BE49-F238E27FC236}">
                <a16:creationId xmlns:a16="http://schemas.microsoft.com/office/drawing/2014/main" xmlns="" id="{ECEF5524-04DA-400B-B506-143432BDE94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rot="11550114">
            <a:off x="8713599" y="2630411"/>
            <a:ext cx="742544" cy="742544"/>
          </a:xfrm>
          <a:prstGeom prst="rect">
            <a:avLst/>
          </a:prstGeom>
        </p:spPr>
      </p:pic>
      <p:sp>
        <p:nvSpPr>
          <p:cNvPr id="18" name="TextBox 11">
            <a:extLst>
              <a:ext uri="{FF2B5EF4-FFF2-40B4-BE49-F238E27FC236}">
                <a16:creationId xmlns:a16="http://schemas.microsoft.com/office/drawing/2014/main" xmlns="" id="{2CDED08B-CBB2-729E-F86F-008BFEE28CA7}"/>
              </a:ext>
            </a:extLst>
          </p:cNvPr>
          <p:cNvSpPr txBox="1"/>
          <p:nvPr/>
        </p:nvSpPr>
        <p:spPr>
          <a:xfrm>
            <a:off x="875909" y="531936"/>
            <a:ext cx="10289838" cy="615553"/>
          </a:xfrm>
          <a:prstGeom prst="rect">
            <a:avLst/>
          </a:prstGeom>
          <a:noFill/>
        </p:spPr>
        <p:txBody>
          <a:bodyPr wrap="square" rtlCol="0">
            <a:spAutoFit/>
          </a:bodyPr>
          <a:lstStyle/>
          <a:p>
            <a:r>
              <a:rPr lang="en-US" sz="3400" b="1">
                <a:solidFill>
                  <a:srgbClr val="FAB632"/>
                </a:solidFill>
                <a:ea typeface="Nunito Bold" charset="0"/>
                <a:cs typeface="Arima Madurai Semi" pitchFamily="2" charset="77"/>
              </a:rPr>
              <a:t>Unidad 1: Herramientas TIC para el emprendimiento</a:t>
            </a:r>
            <a:endParaRPr lang="en-US" sz="3400" b="1" dirty="0">
              <a:solidFill>
                <a:srgbClr val="FAB632"/>
              </a:solidFill>
              <a:ea typeface="Nunito Bold" charset="0"/>
              <a:cs typeface="Arima Madurai Semi" pitchFamily="2" charset="77"/>
            </a:endParaRPr>
          </a:p>
        </p:txBody>
      </p:sp>
    </p:spTree>
    <p:extLst>
      <p:ext uri="{BB962C8B-B14F-4D97-AF65-F5344CB8AC3E}">
        <p14:creationId xmlns:p14="http://schemas.microsoft.com/office/powerpoint/2010/main" val="3241002966"/>
      </p:ext>
    </p:extLst>
  </p:cSld>
  <p:clrMapOvr>
    <a:masterClrMapping/>
  </p:clrMapOvr>
  <p:transition spd="med" advTm="10000">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2: Ciberseguridad</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1: Lo esencial. Introducción.</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3416320"/>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La ciberseguridad es la práctica de </a:t>
            </a:r>
            <a:r>
              <a:rPr lang="en-GB" sz="1800" b="1">
                <a:effectLst/>
                <a:ea typeface="Times New Roman" panose="02020603050405020304" pitchFamily="18" charset="0"/>
                <a:cs typeface="Calibri" panose="020F0502020204030204" pitchFamily="34" charset="0"/>
              </a:rPr>
              <a:t>proteger los sistemas y la información sensible </a:t>
            </a:r>
            <a:r>
              <a:rPr lang="en-GB" sz="1800">
                <a:effectLst/>
                <a:ea typeface="Times New Roman" panose="02020603050405020304" pitchFamily="18" charset="0"/>
                <a:cs typeface="Calibri" panose="020F0502020204030204" pitchFamily="34" charset="0"/>
              </a:rPr>
              <a:t>de los ataques digitales. La ciberseguridad se aplica a muchos dominios: infraestructuras, redes, aplicaciones, nube, información, almacenamiento…</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Se trata de una práctica que en la actualidad es </a:t>
            </a:r>
            <a:r>
              <a:rPr lang="en-GB" sz="1800" b="1">
                <a:effectLst/>
                <a:ea typeface="Times New Roman" panose="02020603050405020304" pitchFamily="18" charset="0"/>
                <a:cs typeface="Calibri" panose="020F0502020204030204" pitchFamily="34" charset="0"/>
              </a:rPr>
              <a:t>esencial tanto a nivel de usuario, como a nivel de empresa</a:t>
            </a:r>
            <a:r>
              <a:rPr lang="en-GB" sz="1800">
                <a:effectLst/>
                <a:ea typeface="Times New Roman" panose="02020603050405020304" pitchFamily="18" charset="0"/>
                <a:cs typeface="Calibri" panose="020F0502020204030204" pitchFamily="34" charset="0"/>
              </a:rPr>
              <a:t>, puesto que existen numerosos riesgos que pueden comprometer la información confidencial, como tarjetas de crédito, identificación, etc.</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A continuación se expondrán los riesgos más comunes al navegar por Internet, aprenderás a crear una contraseña segura, y encontrarás varias recomendaciones para mantener la seguridad de tus dispositivos e información digitales.</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8" name="TextBox 61">
            <a:extLst>
              <a:ext uri="{FF2B5EF4-FFF2-40B4-BE49-F238E27FC236}">
                <a16:creationId xmlns:a16="http://schemas.microsoft.com/office/drawing/2014/main" xmlns="" id="{F5EBEA0A-1CF9-3896-597E-1673B36F580C}"/>
              </a:ext>
            </a:extLst>
          </p:cNvPr>
          <p:cNvSpPr txBox="1"/>
          <p:nvPr/>
        </p:nvSpPr>
        <p:spPr>
          <a:xfrm>
            <a:off x="2349752" y="4997525"/>
            <a:ext cx="8208962" cy="707886"/>
          </a:xfrm>
          <a:prstGeom prst="rect">
            <a:avLst/>
          </a:prstGeom>
          <a:noFill/>
        </p:spPr>
        <p:txBody>
          <a:bodyPr wrap="square" rtlCol="0">
            <a:spAutoFit/>
          </a:bodyPr>
          <a:lstStyle/>
          <a:p>
            <a:pPr algn="just"/>
            <a:r>
              <a:rPr lang="en-GB" sz="2000">
                <a:effectLst/>
                <a:ea typeface="Times New Roman" panose="02020603050405020304" pitchFamily="18" charset="0"/>
                <a:cs typeface="Calibri" panose="020F0502020204030204" pitchFamily="34" charset="0"/>
              </a:rPr>
              <a:t>¡No olvides consultar la sección de “</a:t>
            </a:r>
            <a:r>
              <a:rPr lang="en-GB" sz="2000" u="sng">
                <a:effectLst/>
                <a:ea typeface="Times New Roman" panose="02020603050405020304" pitchFamily="18" charset="0"/>
                <a:cs typeface="Calibri" panose="020F0502020204030204" pitchFamily="34" charset="0"/>
              </a:rPr>
              <a:t>material relacionado</a:t>
            </a:r>
            <a:r>
              <a:rPr lang="en-GB" sz="2000">
                <a:effectLst/>
                <a:ea typeface="Times New Roman" panose="02020603050405020304" pitchFamily="18" charset="0"/>
                <a:cs typeface="Calibri" panose="020F0502020204030204" pitchFamily="34" charset="0"/>
              </a:rPr>
              <a:t>” para conocer más sobre la ciberseguridad!</a:t>
            </a:r>
            <a:endParaRPr lang="en-GB" sz="20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2909836216"/>
      </p:ext>
    </p:extLst>
  </p:cSld>
  <p:clrMapOvr>
    <a:masterClrMapping/>
  </p:clrMapOvr>
  <p:transition spd="med" advTm="10000">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EDAF10E-ECEB-E652-DFDA-CA43D223D226}"/>
              </a:ext>
            </a:extLst>
          </p:cNvPr>
          <p:cNvSpPr txBox="1"/>
          <p:nvPr/>
        </p:nvSpPr>
        <p:spPr>
          <a:xfrm>
            <a:off x="875909" y="1111415"/>
            <a:ext cx="7638917" cy="830997"/>
          </a:xfrm>
          <a:prstGeom prst="rect">
            <a:avLst/>
          </a:prstGeom>
          <a:noFill/>
        </p:spPr>
        <p:txBody>
          <a:bodyPr wrap="square" rtlCol="0">
            <a:spAutoFit/>
          </a:bodyPr>
          <a:lstStyle/>
          <a:p>
            <a:r>
              <a:rPr lang="es-ES" sz="2400">
                <a:solidFill>
                  <a:srgbClr val="21B4A9"/>
                </a:solidFill>
              </a:rPr>
              <a:t>Sección 2: Riesgos de ciberseguridad. ¿A qué te enfrentas cuando navegas por Internet?</a:t>
            </a:r>
            <a:endParaRPr lang="en-GB" sz="2400" dirty="0">
              <a:solidFill>
                <a:srgbClr val="21B4A9"/>
              </a:solidFill>
            </a:endParaRPr>
          </a:p>
        </p:txBody>
      </p:sp>
      <p:sp>
        <p:nvSpPr>
          <p:cNvPr id="4" name="Rectángulo 3">
            <a:extLst>
              <a:ext uri="{FF2B5EF4-FFF2-40B4-BE49-F238E27FC236}">
                <a16:creationId xmlns:a16="http://schemas.microsoft.com/office/drawing/2014/main" xmlns="" id="{3C8080E5-A4E9-D862-5188-61F9F02B9A0C}"/>
              </a:ext>
            </a:extLst>
          </p:cNvPr>
          <p:cNvSpPr/>
          <p:nvPr/>
        </p:nvSpPr>
        <p:spPr>
          <a:xfrm>
            <a:off x="875909" y="1967245"/>
            <a:ext cx="9356661" cy="923330"/>
          </a:xfrm>
          <a:prstGeom prst="rect">
            <a:avLst/>
          </a:prstGeom>
        </p:spPr>
        <p:txBody>
          <a:bodyPr wrap="square">
            <a:spAutoFit/>
          </a:bodyPr>
          <a:lstStyle/>
          <a:p>
            <a:pPr algn="just">
              <a:defRPr/>
            </a:pPr>
            <a:r>
              <a:rPr lang="en-GB" altLang="es-ES">
                <a:latin typeface="Calibri" panose="020F0502020204030204" pitchFamily="34" charset="0"/>
                <a:cs typeface="Calibri" panose="020F0502020204030204" pitchFamily="34" charset="0"/>
              </a:rPr>
              <a:t>Al navegar por Internet, es habitual toparse con riesgos que pueden comprometer la seguridad de tu información y tus dispositivos. Entre las amenazas más conocidas y que es más probable que encuentres al navegar por Internet se encuentran:</a:t>
            </a:r>
            <a:endParaRPr lang="en-GB" altLang="es-ES" dirty="0">
              <a:latin typeface="Calibri" panose="020F0502020204030204" pitchFamily="34" charset="0"/>
              <a:cs typeface="Calibri" panose="020F0502020204030204" pitchFamily="34" charset="0"/>
            </a:endParaRPr>
          </a:p>
        </p:txBody>
      </p:sp>
      <p:sp>
        <p:nvSpPr>
          <p:cNvPr id="6" name="TextBox 12">
            <a:extLst>
              <a:ext uri="{FF2B5EF4-FFF2-40B4-BE49-F238E27FC236}">
                <a16:creationId xmlns:a16="http://schemas.microsoft.com/office/drawing/2014/main" xmlns="" id="{EDE3760C-490F-A95D-ACDB-DD486230A3C5}"/>
              </a:ext>
            </a:extLst>
          </p:cNvPr>
          <p:cNvSpPr txBox="1"/>
          <p:nvPr/>
        </p:nvSpPr>
        <p:spPr>
          <a:xfrm>
            <a:off x="7759176" y="2985915"/>
            <a:ext cx="1806905"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Ransomware</a:t>
            </a:r>
            <a:endParaRPr lang="en-US" sz="2400" dirty="0">
              <a:solidFill>
                <a:srgbClr val="EA4E46"/>
              </a:solidFill>
              <a:cs typeface="Abhaya Libre Medium" panose="02000603000000000000" pitchFamily="2" charset="77"/>
            </a:endParaRPr>
          </a:p>
        </p:txBody>
      </p:sp>
      <p:sp>
        <p:nvSpPr>
          <p:cNvPr id="7" name="TextBox 14">
            <a:extLst>
              <a:ext uri="{FF2B5EF4-FFF2-40B4-BE49-F238E27FC236}">
                <a16:creationId xmlns:a16="http://schemas.microsoft.com/office/drawing/2014/main" xmlns="" id="{7D65BE56-ACC7-A08C-89FD-9C71E4392738}"/>
              </a:ext>
            </a:extLst>
          </p:cNvPr>
          <p:cNvSpPr txBox="1"/>
          <p:nvPr/>
        </p:nvSpPr>
        <p:spPr>
          <a:xfrm>
            <a:off x="1024986" y="3448338"/>
            <a:ext cx="3194104" cy="1754326"/>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Estafa de ingeniería social. Consiste en hacerse pasar por otra persona u organización a través de email, para que el usuario haga alguna acción en una página fraudulenta.</a:t>
            </a:r>
            <a:endParaRPr lang="en-US" dirty="0">
              <a:ea typeface="Lato Light" panose="020F0502020204030203" pitchFamily="34" charset="0"/>
              <a:cs typeface="Abhaya Libre" panose="02000603000000000000" pitchFamily="2" charset="77"/>
            </a:endParaRPr>
          </a:p>
        </p:txBody>
      </p:sp>
      <p:sp>
        <p:nvSpPr>
          <p:cNvPr id="8" name="TextBox 15">
            <a:extLst>
              <a:ext uri="{FF2B5EF4-FFF2-40B4-BE49-F238E27FC236}">
                <a16:creationId xmlns:a16="http://schemas.microsoft.com/office/drawing/2014/main" xmlns="" id="{67D3F2E3-D245-0D7C-A974-89813A5100F0}"/>
              </a:ext>
            </a:extLst>
          </p:cNvPr>
          <p:cNvSpPr txBox="1"/>
          <p:nvPr/>
        </p:nvSpPr>
        <p:spPr>
          <a:xfrm>
            <a:off x="1024986" y="2986909"/>
            <a:ext cx="1234633"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Phishing</a:t>
            </a:r>
            <a:endParaRPr lang="en-US" sz="2400" dirty="0">
              <a:solidFill>
                <a:srgbClr val="EA4E46"/>
              </a:solidFill>
              <a:cs typeface="Abhaya Libre Medium" panose="02000603000000000000" pitchFamily="2" charset="77"/>
            </a:endParaRPr>
          </a:p>
        </p:txBody>
      </p:sp>
      <p:sp>
        <p:nvSpPr>
          <p:cNvPr id="10" name="TextBox 18">
            <a:extLst>
              <a:ext uri="{FF2B5EF4-FFF2-40B4-BE49-F238E27FC236}">
                <a16:creationId xmlns:a16="http://schemas.microsoft.com/office/drawing/2014/main" xmlns="" id="{53F437CC-0B55-C564-A37C-C8A73792D12F}"/>
              </a:ext>
            </a:extLst>
          </p:cNvPr>
          <p:cNvSpPr txBox="1"/>
          <p:nvPr/>
        </p:nvSpPr>
        <p:spPr>
          <a:xfrm>
            <a:off x="4391040" y="2985916"/>
            <a:ext cx="1286442" cy="461665"/>
          </a:xfrm>
          <a:prstGeom prst="rect">
            <a:avLst/>
          </a:prstGeom>
          <a:noFill/>
        </p:spPr>
        <p:txBody>
          <a:bodyPr wrap="none" rtlCol="0">
            <a:spAutoFit/>
          </a:bodyPr>
          <a:lstStyle/>
          <a:p>
            <a:r>
              <a:rPr lang="en-US" sz="2400">
                <a:solidFill>
                  <a:srgbClr val="EA4E46"/>
                </a:solidFill>
                <a:cs typeface="Abhaya Libre Medium" panose="02000603000000000000" pitchFamily="2" charset="77"/>
              </a:rPr>
              <a:t>Malware</a:t>
            </a:r>
            <a:endParaRPr lang="en-US" sz="2400" dirty="0">
              <a:solidFill>
                <a:srgbClr val="EA4E46"/>
              </a:solidFill>
              <a:cs typeface="Abhaya Libre Medium" panose="02000603000000000000" pitchFamily="2" charset="77"/>
            </a:endParaRPr>
          </a:p>
        </p:txBody>
      </p:sp>
      <p:sp>
        <p:nvSpPr>
          <p:cNvPr id="11" name="TextBox 14">
            <a:extLst>
              <a:ext uri="{FF2B5EF4-FFF2-40B4-BE49-F238E27FC236}">
                <a16:creationId xmlns:a16="http://schemas.microsoft.com/office/drawing/2014/main" xmlns="" id="{56978C59-3A11-54F5-43AC-CC51BCC8DE66}"/>
              </a:ext>
            </a:extLst>
          </p:cNvPr>
          <p:cNvSpPr txBox="1"/>
          <p:nvPr/>
        </p:nvSpPr>
        <p:spPr>
          <a:xfrm>
            <a:off x="4392081" y="3437495"/>
            <a:ext cx="3194104" cy="1754326"/>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Software o programa informático malicioso que puede realizar acciones como eliminar datos confidenciales o alterar las funciones básicas del dispositivo.</a:t>
            </a:r>
            <a:endParaRPr lang="en-US" dirty="0">
              <a:ea typeface="Lato Light" panose="020F0502020204030203" pitchFamily="34" charset="0"/>
              <a:cs typeface="Abhaya Libre" panose="02000603000000000000" pitchFamily="2" charset="77"/>
            </a:endParaRPr>
          </a:p>
        </p:txBody>
      </p:sp>
      <p:sp>
        <p:nvSpPr>
          <p:cNvPr id="12" name="TextBox 14">
            <a:extLst>
              <a:ext uri="{FF2B5EF4-FFF2-40B4-BE49-F238E27FC236}">
                <a16:creationId xmlns:a16="http://schemas.microsoft.com/office/drawing/2014/main" xmlns="" id="{23C81CA3-1142-D5AA-AE38-B11900058F68}"/>
              </a:ext>
            </a:extLst>
          </p:cNvPr>
          <p:cNvSpPr txBox="1"/>
          <p:nvPr/>
        </p:nvSpPr>
        <p:spPr>
          <a:xfrm>
            <a:off x="7773457" y="3429000"/>
            <a:ext cx="3194104" cy="1754326"/>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Un tipo de malware que cifra los archivos del disco duro y restringe el acceso, para que el usuario tenga que pagar un rescate a cambio de descifrar o desbloquear la información.</a:t>
            </a:r>
            <a:endParaRPr lang="en-US" dirty="0">
              <a:ea typeface="Lato Light" panose="020F0502020204030203" pitchFamily="34" charset="0"/>
              <a:cs typeface="Abhaya Libre" panose="02000603000000000000" pitchFamily="2" charset="77"/>
            </a:endParaRPr>
          </a:p>
        </p:txBody>
      </p:sp>
      <p:pic>
        <p:nvPicPr>
          <p:cNvPr id="13" name="Imagen 12" descr="Texto&#10;&#10;Descripción generada automáticamente">
            <a:extLst>
              <a:ext uri="{FF2B5EF4-FFF2-40B4-BE49-F238E27FC236}">
                <a16:creationId xmlns:a16="http://schemas.microsoft.com/office/drawing/2014/main" xmlns="" id="{A1522318-FB7A-B513-6BC2-3B4B8ED125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4" name="CuadroTexto 13">
            <a:extLst>
              <a:ext uri="{FF2B5EF4-FFF2-40B4-BE49-F238E27FC236}">
                <a16:creationId xmlns:a16="http://schemas.microsoft.com/office/drawing/2014/main" xmlns="" id="{1CB25191-00FF-4D11-92ED-5A5B7188019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15" name="TextBox 11">
            <a:extLst>
              <a:ext uri="{FF2B5EF4-FFF2-40B4-BE49-F238E27FC236}">
                <a16:creationId xmlns:a16="http://schemas.microsoft.com/office/drawing/2014/main" xmlns="" id="{9A711C37-3A3F-35B4-148C-40007E7A48B6}"/>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2: Ciberseguridad</a:t>
            </a:r>
            <a:endParaRPr lang="en-US" sz="3600" b="1" dirty="0">
              <a:solidFill>
                <a:srgbClr val="FAB632"/>
              </a:solidFill>
              <a:ea typeface="Nunito Bold" charset="0"/>
              <a:cs typeface="Arima Madurai Semi" pitchFamily="2" charset="77"/>
            </a:endParaRPr>
          </a:p>
        </p:txBody>
      </p:sp>
      <p:sp>
        <p:nvSpPr>
          <p:cNvPr id="16" name="CuadroTexto 15">
            <a:extLst>
              <a:ext uri="{FF2B5EF4-FFF2-40B4-BE49-F238E27FC236}">
                <a16:creationId xmlns:a16="http://schemas.microsoft.com/office/drawing/2014/main" xmlns="" id="{2AE60572-12E7-62E1-AADE-537052C9F8E6}"/>
              </a:ext>
            </a:extLst>
          </p:cNvPr>
          <p:cNvSpPr txBox="1"/>
          <p:nvPr/>
        </p:nvSpPr>
        <p:spPr>
          <a:xfrm>
            <a:off x="5130393" y="5265718"/>
            <a:ext cx="2628783" cy="830997"/>
          </a:xfrm>
          <a:prstGeom prst="rect">
            <a:avLst/>
          </a:prstGeom>
          <a:noFill/>
        </p:spPr>
        <p:txBody>
          <a:bodyPr wrap="square">
            <a:spAutoFit/>
          </a:bodyPr>
          <a:lstStyle/>
          <a:p>
            <a:pPr algn="ctr"/>
            <a:r>
              <a:rPr lang="en-US" sz="1600">
                <a:highlight>
                  <a:srgbClr val="FAB632"/>
                </a:highlight>
                <a:ea typeface="Lato Light" panose="020F0502020204030203" pitchFamily="34" charset="0"/>
                <a:cs typeface="Abhaya Libre" panose="02000603000000000000" pitchFamily="2" charset="77"/>
              </a:rPr>
              <a:t>¡Es importante utilizar un antimalware en tus dispositivos para protegerlos!</a:t>
            </a:r>
            <a:endParaRPr lang="en-US" sz="1600" dirty="0">
              <a:highlight>
                <a:srgbClr val="FAB632"/>
              </a:highlight>
              <a:latin typeface="Oxygen" panose="02000503000000090004" pitchFamily="2" charset="77"/>
              <a:ea typeface="Lato Light" panose="020F0502020204030203" pitchFamily="34" charset="0"/>
              <a:cs typeface="Abhaya Libre" panose="02000603000000000000" pitchFamily="2" charset="77"/>
            </a:endParaRPr>
          </a:p>
        </p:txBody>
      </p:sp>
      <p:pic>
        <p:nvPicPr>
          <p:cNvPr id="17" name="Gráfico 16" descr="Atrás con relleno sólido">
            <a:extLst>
              <a:ext uri="{FF2B5EF4-FFF2-40B4-BE49-F238E27FC236}">
                <a16:creationId xmlns:a16="http://schemas.microsoft.com/office/drawing/2014/main" xmlns="" id="{4CB9E8DC-A9DB-8EC9-C950-3C36E478A2C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12618541">
            <a:off x="4316793" y="5202998"/>
            <a:ext cx="914400" cy="914400"/>
          </a:xfrm>
          <a:prstGeom prst="rect">
            <a:avLst/>
          </a:prstGeom>
        </p:spPr>
      </p:pic>
    </p:spTree>
    <p:extLst>
      <p:ext uri="{BB962C8B-B14F-4D97-AF65-F5344CB8AC3E}">
        <p14:creationId xmlns:p14="http://schemas.microsoft.com/office/powerpoint/2010/main" val="1560763926"/>
      </p:ext>
    </p:extLst>
  </p:cSld>
  <p:clrMapOvr>
    <a:masterClrMapping/>
  </p:clrMapOvr>
  <p:transition spd="med" advTm="10000">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2: Ciberseguridad</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a:solidFill>
                  <a:srgbClr val="21B4A9"/>
                </a:solidFill>
              </a:rPr>
              <a:t>Sección 2: Riesgos de ciberseguridad. ¿A qué te enfrentas cuando navegas por Internet?</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956608"/>
            <a:ext cx="9356661" cy="646331"/>
          </a:xfrm>
          <a:prstGeom prst="rect">
            <a:avLst/>
          </a:prstGeom>
        </p:spPr>
        <p:txBody>
          <a:bodyPr wrap="square">
            <a:spAutoFit/>
          </a:bodyPr>
          <a:lstStyle/>
          <a:p>
            <a:pPr algn="just">
              <a:defRPr/>
            </a:pPr>
            <a:r>
              <a:rPr lang="en-GB" sz="1800">
                <a:effectLst/>
                <a:ea typeface="Times New Roman" panose="02020603050405020304" pitchFamily="18" charset="0"/>
                <a:cs typeface="Calibri" panose="020F0502020204030204" pitchFamily="34" charset="0"/>
              </a:rPr>
              <a:t>Sin embargo, existen muchas </a:t>
            </a:r>
            <a:r>
              <a:rPr lang="en-GB" sz="1800" b="1">
                <a:effectLst/>
                <a:ea typeface="Times New Roman" panose="02020603050405020304" pitchFamily="18" charset="0"/>
                <a:cs typeface="Calibri" panose="020F0502020204030204" pitchFamily="34" charset="0"/>
              </a:rPr>
              <a:t>más amenazas </a:t>
            </a:r>
            <a:r>
              <a:rPr lang="en-GB" sz="1800">
                <a:effectLst/>
                <a:ea typeface="Times New Roman" panose="02020603050405020304" pitchFamily="18" charset="0"/>
                <a:cs typeface="Calibri" panose="020F0502020204030204" pitchFamily="34" charset="0"/>
              </a:rPr>
              <a:t>sobre las que puedes investigar si tienes interés en la ciberseguridad: </a:t>
            </a:r>
            <a:endParaRPr lang="en-GB">
              <a:latin typeface="Calibri" panose="020F0502020204030204" pitchFamily="34" charset="0"/>
              <a:cs typeface="Calibri" panose="020F0502020204030204" pitchFamily="34" charset="0"/>
            </a:endParaRP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304048" y="3776103"/>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Troyano</a:t>
            </a:r>
            <a:endParaRPr lang="en-US" dirty="0">
              <a:ea typeface="Lato Light" panose="020F0502020204030203" pitchFamily="34" charset="0"/>
              <a:cs typeface="Abhaya Libre" panose="02000603000000000000" pitchFamily="2" charset="77"/>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326095" y="2802692"/>
            <a:ext cx="2826456"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Smishing / vishing</a:t>
            </a:r>
            <a:endParaRPr lang="en-US" dirty="0">
              <a:ea typeface="Lato Light" panose="020F0502020204030203" pitchFamily="34" charset="0"/>
              <a:cs typeface="Abhaya Libre" panose="02000603000000000000" pitchFamily="2" charset="77"/>
            </a:endParaRP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304048" y="3281399"/>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Ataques basados en la web</a:t>
            </a:r>
            <a:endParaRPr lang="en-US" dirty="0">
              <a:ea typeface="Lato Light" panose="020F0502020204030203" pitchFamily="34" charset="0"/>
              <a:cs typeface="Abhaya Libre" panose="02000603000000000000" pitchFamily="2" charset="77"/>
            </a:endParaRPr>
          </a:p>
        </p:txBody>
      </p:sp>
      <p:sp>
        <p:nvSpPr>
          <p:cNvPr id="12" name="Hexágono 11">
            <a:extLst>
              <a:ext uri="{FF2B5EF4-FFF2-40B4-BE49-F238E27FC236}">
                <a16:creationId xmlns:a16="http://schemas.microsoft.com/office/drawing/2014/main" xmlns="" id="{41F6B51B-774C-60B3-3D4A-AE78D9BE3416}"/>
              </a:ext>
            </a:extLst>
          </p:cNvPr>
          <p:cNvSpPr/>
          <p:nvPr/>
        </p:nvSpPr>
        <p:spPr>
          <a:xfrm>
            <a:off x="980656" y="289569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980656" y="339995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980656" y="3889584"/>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17" name="TextBox 58">
            <a:extLst>
              <a:ext uri="{FF2B5EF4-FFF2-40B4-BE49-F238E27FC236}">
                <a16:creationId xmlns:a16="http://schemas.microsoft.com/office/drawing/2014/main" xmlns="" id="{DA1B2D49-7919-8BB3-9A4C-978D7BFB7879}"/>
              </a:ext>
            </a:extLst>
          </p:cNvPr>
          <p:cNvSpPr txBox="1"/>
          <p:nvPr/>
        </p:nvSpPr>
        <p:spPr>
          <a:xfrm>
            <a:off x="1304047" y="4303786"/>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Virus informático</a:t>
            </a:r>
            <a:endParaRPr lang="en-US" dirty="0">
              <a:ea typeface="Lato Light" panose="020F0502020204030203" pitchFamily="34" charset="0"/>
              <a:cs typeface="Abhaya Libre" panose="02000603000000000000" pitchFamily="2" charset="77"/>
            </a:endParaRPr>
          </a:p>
        </p:txBody>
      </p:sp>
      <p:sp>
        <p:nvSpPr>
          <p:cNvPr id="21" name="Hexágono 20">
            <a:extLst>
              <a:ext uri="{FF2B5EF4-FFF2-40B4-BE49-F238E27FC236}">
                <a16:creationId xmlns:a16="http://schemas.microsoft.com/office/drawing/2014/main" xmlns="" id="{8B9858BE-2FC8-6F1C-DF4B-08DE75BC141D}"/>
              </a:ext>
            </a:extLst>
          </p:cNvPr>
          <p:cNvSpPr/>
          <p:nvPr/>
        </p:nvSpPr>
        <p:spPr>
          <a:xfrm>
            <a:off x="979467" y="437920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2" name="TextBox 58">
            <a:extLst>
              <a:ext uri="{FF2B5EF4-FFF2-40B4-BE49-F238E27FC236}">
                <a16:creationId xmlns:a16="http://schemas.microsoft.com/office/drawing/2014/main" xmlns="" id="{3A5A40F9-6779-5FB9-A16E-CEC44F19A1CC}"/>
              </a:ext>
            </a:extLst>
          </p:cNvPr>
          <p:cNvSpPr txBox="1"/>
          <p:nvPr/>
        </p:nvSpPr>
        <p:spPr>
          <a:xfrm>
            <a:off x="5072103" y="3778067"/>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Adware</a:t>
            </a:r>
            <a:endParaRPr lang="en-US" dirty="0">
              <a:ea typeface="Lato Light" panose="020F0502020204030203" pitchFamily="34" charset="0"/>
              <a:cs typeface="Abhaya Libre" panose="02000603000000000000" pitchFamily="2" charset="77"/>
            </a:endParaRPr>
          </a:p>
        </p:txBody>
      </p:sp>
      <p:sp>
        <p:nvSpPr>
          <p:cNvPr id="23" name="TextBox 59">
            <a:extLst>
              <a:ext uri="{FF2B5EF4-FFF2-40B4-BE49-F238E27FC236}">
                <a16:creationId xmlns:a16="http://schemas.microsoft.com/office/drawing/2014/main" xmlns="" id="{A9E81FF5-286D-9AD7-B00F-62D9B5C5F1E0}"/>
              </a:ext>
            </a:extLst>
          </p:cNvPr>
          <p:cNvSpPr txBox="1"/>
          <p:nvPr/>
        </p:nvSpPr>
        <p:spPr>
          <a:xfrm>
            <a:off x="5094150" y="2804656"/>
            <a:ext cx="2826456"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Gusano informático</a:t>
            </a:r>
            <a:endParaRPr lang="en-US" dirty="0">
              <a:ea typeface="Lato Light" panose="020F0502020204030203" pitchFamily="34" charset="0"/>
              <a:cs typeface="Abhaya Libre" panose="02000603000000000000" pitchFamily="2" charset="77"/>
            </a:endParaRPr>
          </a:p>
        </p:txBody>
      </p:sp>
      <p:sp>
        <p:nvSpPr>
          <p:cNvPr id="24" name="TextBox 60">
            <a:extLst>
              <a:ext uri="{FF2B5EF4-FFF2-40B4-BE49-F238E27FC236}">
                <a16:creationId xmlns:a16="http://schemas.microsoft.com/office/drawing/2014/main" xmlns="" id="{1B023F20-50E8-1FA2-50FF-76A5E01781E4}"/>
              </a:ext>
            </a:extLst>
          </p:cNvPr>
          <p:cNvSpPr txBox="1"/>
          <p:nvPr/>
        </p:nvSpPr>
        <p:spPr>
          <a:xfrm>
            <a:off x="5072103" y="3283363"/>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Spyware</a:t>
            </a:r>
            <a:endParaRPr lang="en-US" dirty="0">
              <a:ea typeface="Lato Light" panose="020F0502020204030203" pitchFamily="34" charset="0"/>
              <a:cs typeface="Abhaya Libre" panose="02000603000000000000" pitchFamily="2" charset="77"/>
            </a:endParaRPr>
          </a:p>
        </p:txBody>
      </p:sp>
      <p:sp>
        <p:nvSpPr>
          <p:cNvPr id="25" name="Hexágono 24">
            <a:extLst>
              <a:ext uri="{FF2B5EF4-FFF2-40B4-BE49-F238E27FC236}">
                <a16:creationId xmlns:a16="http://schemas.microsoft.com/office/drawing/2014/main" xmlns="" id="{096934DA-1AA4-1145-6C84-12D00F3748A0}"/>
              </a:ext>
            </a:extLst>
          </p:cNvPr>
          <p:cNvSpPr/>
          <p:nvPr/>
        </p:nvSpPr>
        <p:spPr>
          <a:xfrm>
            <a:off x="4748711" y="2897663"/>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6" name="Hexágono 25">
            <a:extLst>
              <a:ext uri="{FF2B5EF4-FFF2-40B4-BE49-F238E27FC236}">
                <a16:creationId xmlns:a16="http://schemas.microsoft.com/office/drawing/2014/main" xmlns="" id="{D15373CC-A0D6-9F12-FF9D-31A0490144CB}"/>
              </a:ext>
            </a:extLst>
          </p:cNvPr>
          <p:cNvSpPr/>
          <p:nvPr/>
        </p:nvSpPr>
        <p:spPr>
          <a:xfrm>
            <a:off x="4748711" y="3401923"/>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7" name="Hexágono 26">
            <a:extLst>
              <a:ext uri="{FF2B5EF4-FFF2-40B4-BE49-F238E27FC236}">
                <a16:creationId xmlns:a16="http://schemas.microsoft.com/office/drawing/2014/main" xmlns="" id="{6D95DC72-ECAA-0C8B-1A8A-8373F34DED96}"/>
              </a:ext>
            </a:extLst>
          </p:cNvPr>
          <p:cNvSpPr/>
          <p:nvPr/>
        </p:nvSpPr>
        <p:spPr>
          <a:xfrm>
            <a:off x="4748711" y="3891548"/>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8" name="TextBox 58">
            <a:extLst>
              <a:ext uri="{FF2B5EF4-FFF2-40B4-BE49-F238E27FC236}">
                <a16:creationId xmlns:a16="http://schemas.microsoft.com/office/drawing/2014/main" xmlns="" id="{21601BA6-F9C2-F4F8-2826-06861869D592}"/>
              </a:ext>
            </a:extLst>
          </p:cNvPr>
          <p:cNvSpPr txBox="1"/>
          <p:nvPr/>
        </p:nvSpPr>
        <p:spPr>
          <a:xfrm>
            <a:off x="5072102" y="4305750"/>
            <a:ext cx="2848503" cy="369332"/>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Ataques DDoS</a:t>
            </a:r>
            <a:endParaRPr lang="en-US" dirty="0">
              <a:ea typeface="Lato Light" panose="020F0502020204030203" pitchFamily="34" charset="0"/>
              <a:cs typeface="Abhaya Libre" panose="02000603000000000000" pitchFamily="2" charset="77"/>
            </a:endParaRPr>
          </a:p>
        </p:txBody>
      </p:sp>
      <p:sp>
        <p:nvSpPr>
          <p:cNvPr id="29" name="Hexágono 28">
            <a:extLst>
              <a:ext uri="{FF2B5EF4-FFF2-40B4-BE49-F238E27FC236}">
                <a16:creationId xmlns:a16="http://schemas.microsoft.com/office/drawing/2014/main" xmlns="" id="{00CC0839-EE53-29F6-0AB9-596535CB79EF}"/>
              </a:ext>
            </a:extLst>
          </p:cNvPr>
          <p:cNvSpPr/>
          <p:nvPr/>
        </p:nvSpPr>
        <p:spPr>
          <a:xfrm>
            <a:off x="4755911" y="4381173"/>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32" name="Imagen 31" descr="Imagen en blanco y negro&#10;&#10;Descripción generada automáticamente con confianza baja">
            <a:extLst>
              <a:ext uri="{FF2B5EF4-FFF2-40B4-BE49-F238E27FC236}">
                <a16:creationId xmlns:a16="http://schemas.microsoft.com/office/drawing/2014/main" xmlns="" id="{196D3B13-B027-CC69-2C28-433AEA379C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8015" y="2806228"/>
            <a:ext cx="3233712" cy="2496022"/>
          </a:xfrm>
          <a:prstGeom prst="rect">
            <a:avLst/>
          </a:prstGeom>
        </p:spPr>
      </p:pic>
    </p:spTree>
    <p:extLst>
      <p:ext uri="{BB962C8B-B14F-4D97-AF65-F5344CB8AC3E}">
        <p14:creationId xmlns:p14="http://schemas.microsoft.com/office/powerpoint/2010/main" val="2087657504"/>
      </p:ext>
    </p:extLst>
  </p:cSld>
  <p:clrMapOvr>
    <a:masterClrMapping/>
  </p:clrMapOvr>
  <p:transition spd="med" advTm="10000">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2: Ciberseguridad</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3: Contraseñas. Crear una contraseña segura.</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1200329"/>
          </a:xfrm>
          <a:prstGeom prst="rect">
            <a:avLst/>
          </a:prstGeom>
        </p:spPr>
        <p:txBody>
          <a:bodyPr wrap="square">
            <a:spAutoFit/>
          </a:bodyPr>
          <a:lstStyle/>
          <a:p>
            <a:pPr algn="just">
              <a:defRPr/>
            </a:pPr>
            <a:r>
              <a:rPr lang="en-GB" sz="1800" b="1">
                <a:effectLst/>
                <a:ea typeface="Times New Roman" panose="02020603050405020304" pitchFamily="18" charset="0"/>
                <a:cs typeface="Calibri" panose="020F0502020204030204" pitchFamily="34" charset="0"/>
              </a:rPr>
              <a:t>Las contraseñas sirven para proteger tu información personal</a:t>
            </a:r>
            <a:r>
              <a:rPr lang="en-GB" sz="1800">
                <a:effectLst/>
                <a:ea typeface="Times New Roman" panose="02020603050405020304" pitchFamily="18" charset="0"/>
                <a:cs typeface="Calibri" panose="020F0502020204030204" pitchFamily="34" charset="0"/>
              </a:rPr>
              <a:t>, correos electrónicos, archivos, documentos importantes, cuentas, etc., por lo que es importante que sean seguras. </a:t>
            </a:r>
            <a:r>
              <a:rPr lang="en-GB">
                <a:latin typeface="Calibri" panose="020F0502020204030204" pitchFamily="34" charset="0"/>
                <a:cs typeface="Calibri" panose="020F0502020204030204" pitchFamily="34" charset="0"/>
              </a:rPr>
              <a:t>Deben estar formadas por una combinación de letras, números y símbolos (no pueden incluirse tildes), siguiendo las siguientes recomendaciones:</a:t>
            </a: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302650" y="4457375"/>
            <a:ext cx="9829541" cy="646331"/>
          </a:xfrm>
          <a:prstGeom prst="rect">
            <a:avLst/>
          </a:prstGeom>
          <a:noFill/>
        </p:spPr>
        <p:txBody>
          <a:bodyPr wrap="square" rtlCol="0">
            <a:spAutoFit/>
          </a:bodyPr>
          <a:lstStyle/>
          <a:p>
            <a:pPr algn="just"/>
            <a:r>
              <a:rPr lang="en-US" b="1">
                <a:ea typeface="Lato Light" panose="020F0502020204030203" pitchFamily="34" charset="0"/>
                <a:cs typeface="Abhaya Libre" panose="02000603000000000000" pitchFamily="2" charset="77"/>
              </a:rPr>
              <a:t>No utilices contraseñas que incluyan información personal</a:t>
            </a:r>
            <a:r>
              <a:rPr lang="en-US">
                <a:ea typeface="Lato Light" panose="020F0502020204030203" pitchFamily="34" charset="0"/>
                <a:cs typeface="Abhaya Libre" panose="02000603000000000000" pitchFamily="2" charset="77"/>
              </a:rPr>
              <a:t>, como tu nombre, tu cumpleaños o tu dirección, ya que cualquiera podría intentar adivinarla.</a:t>
            </a:r>
            <a:endParaRPr lang="en-US" dirty="0">
              <a:ea typeface="Lato Light" panose="020F0502020204030203" pitchFamily="34" charset="0"/>
              <a:cs typeface="Abhaya Libre" panose="02000603000000000000" pitchFamily="2" charset="77"/>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291140" y="2879956"/>
            <a:ext cx="9841051" cy="646331"/>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Utiliza una </a:t>
            </a:r>
            <a:r>
              <a:rPr lang="en-US" b="1">
                <a:ea typeface="Lato Light" panose="020F0502020204030203" pitchFamily="34" charset="0"/>
                <a:cs typeface="Abhaya Libre" panose="02000603000000000000" pitchFamily="2" charset="77"/>
              </a:rPr>
              <a:t>contraseña única</a:t>
            </a:r>
            <a:r>
              <a:rPr lang="en-US">
                <a:ea typeface="Lato Light" panose="020F0502020204030203" pitchFamily="34" charset="0"/>
                <a:cs typeface="Abhaya Libre" panose="02000603000000000000" pitchFamily="2" charset="77"/>
              </a:rPr>
              <a:t>, no reutilices contraseñas antiguas. Si una contraseña se filtra, estarás exponiendo todas las cuentas que utilicen la misma.</a:t>
            </a:r>
            <a:endParaRPr lang="en-US" dirty="0">
              <a:ea typeface="Lato Light" panose="020F0502020204030203" pitchFamily="34" charset="0"/>
              <a:cs typeface="Abhaya Libre" panose="02000603000000000000" pitchFamily="2" charset="77"/>
            </a:endParaRP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302650" y="3534832"/>
            <a:ext cx="9829541" cy="923330"/>
          </a:xfrm>
          <a:prstGeom prst="rect">
            <a:avLst/>
          </a:prstGeom>
          <a:noFill/>
        </p:spPr>
        <p:txBody>
          <a:bodyPr wrap="square" rtlCol="0">
            <a:spAutoFit/>
          </a:bodyPr>
          <a:lstStyle/>
          <a:p>
            <a:pPr algn="just"/>
            <a:r>
              <a:rPr lang="en-US">
                <a:ea typeface="Lato Light" panose="020F0502020204030203" pitchFamily="34" charset="0"/>
                <a:cs typeface="Abhaya Libre" panose="02000603000000000000" pitchFamily="2" charset="77"/>
              </a:rPr>
              <a:t>Tu contraseña debe ser </a:t>
            </a:r>
            <a:r>
              <a:rPr lang="en-US" b="1">
                <a:ea typeface="Lato Light" panose="020F0502020204030203" pitchFamily="34" charset="0"/>
                <a:cs typeface="Abhaya Libre" panose="02000603000000000000" pitchFamily="2" charset="77"/>
              </a:rPr>
              <a:t>larga, pero fácil de recordar</a:t>
            </a:r>
            <a:r>
              <a:rPr lang="en-US">
                <a:ea typeface="Lato Light" panose="020F0502020204030203" pitchFamily="34" charset="0"/>
                <a:cs typeface="Abhaya Libre" panose="02000603000000000000" pitchFamily="2" charset="77"/>
              </a:rPr>
              <a:t>. Es aconsejable utilizar al menos 12 caracteres. Tal vez sea fácil de recordar la letra de una canción, una cita de una película, o palabras que puedas recordar fácilmente.</a:t>
            </a:r>
            <a:endParaRPr lang="en-US" dirty="0">
              <a:ea typeface="Lato Light" panose="020F0502020204030203" pitchFamily="34" charset="0"/>
              <a:cs typeface="Abhaya Libre" panose="02000603000000000000" pitchFamily="2" charset="77"/>
            </a:endParaRPr>
          </a:p>
        </p:txBody>
      </p:sp>
      <p:sp>
        <p:nvSpPr>
          <p:cNvPr id="8" name="TextBox 61">
            <a:extLst>
              <a:ext uri="{FF2B5EF4-FFF2-40B4-BE49-F238E27FC236}">
                <a16:creationId xmlns:a16="http://schemas.microsoft.com/office/drawing/2014/main" xmlns="" id="{F5EBEA0A-1CF9-3896-597E-1673B36F580C}"/>
              </a:ext>
            </a:extLst>
          </p:cNvPr>
          <p:cNvSpPr txBox="1"/>
          <p:nvPr/>
        </p:nvSpPr>
        <p:spPr>
          <a:xfrm>
            <a:off x="2266575" y="5357524"/>
            <a:ext cx="8208962" cy="369332"/>
          </a:xfrm>
          <a:prstGeom prst="rect">
            <a:avLst/>
          </a:prstGeom>
          <a:noFill/>
        </p:spPr>
        <p:txBody>
          <a:bodyPr wrap="square" rtlCol="0">
            <a:spAutoFit/>
          </a:bodyPr>
          <a:lstStyle/>
          <a:p>
            <a:r>
              <a:rPr lang="en-US">
                <a:ea typeface="Lato Light" panose="020F0502020204030203" pitchFamily="34" charset="0"/>
                <a:cs typeface="Abhaya Libre" panose="02000603000000000000" pitchFamily="2" charset="77"/>
              </a:rPr>
              <a:t>Algunos ejemplos de contraseñas que </a:t>
            </a:r>
            <a:r>
              <a:rPr lang="en-US" b="1">
                <a:ea typeface="Lato Light" panose="020F0502020204030203" pitchFamily="34" charset="0"/>
                <a:cs typeface="Abhaya Libre" panose="02000603000000000000" pitchFamily="2" charset="77"/>
              </a:rPr>
              <a:t>NO</a:t>
            </a:r>
            <a:r>
              <a:rPr lang="en-US">
                <a:ea typeface="Lato Light" panose="020F0502020204030203" pitchFamily="34" charset="0"/>
                <a:cs typeface="Abhaya Libre" panose="02000603000000000000" pitchFamily="2" charset="77"/>
              </a:rPr>
              <a:t> debes usar: contraseña; qwerty, 1234...</a:t>
            </a:r>
            <a:endParaRPr lang="en-US" dirty="0">
              <a:latin typeface="Oxygen" panose="02000503000000090004" pitchFamily="2" charset="77"/>
              <a:ea typeface="Lato Light" panose="020F0502020204030203" pitchFamily="34" charset="0"/>
              <a:cs typeface="Abhaya Libre" panose="02000603000000000000" pitchFamily="2" charset="77"/>
            </a:endParaRPr>
          </a:p>
        </p:txBody>
      </p:sp>
      <p:sp>
        <p:nvSpPr>
          <p:cNvPr id="12" name="Hexágono 11">
            <a:extLst>
              <a:ext uri="{FF2B5EF4-FFF2-40B4-BE49-F238E27FC236}">
                <a16:creationId xmlns:a16="http://schemas.microsoft.com/office/drawing/2014/main" xmlns="" id="{41F6B51B-774C-60B3-3D4A-AE78D9BE3416}"/>
              </a:ext>
            </a:extLst>
          </p:cNvPr>
          <p:cNvSpPr/>
          <p:nvPr/>
        </p:nvSpPr>
        <p:spPr>
          <a:xfrm>
            <a:off x="979258" y="300651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979258" y="3653392"/>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979258" y="4570856"/>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149526592"/>
      </p:ext>
    </p:extLst>
  </p:cSld>
  <p:clrMapOvr>
    <a:masterClrMapping/>
  </p:clrMapOvr>
  <p:transition spd="med" advTm="10000">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2: Ciberseguridad</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3: Contraseñas. Crear una contraseña segura.</a:t>
            </a:r>
            <a:endParaRPr lang="en-GB" sz="2400" dirty="0">
              <a:solidFill>
                <a:srgbClr val="21B4A9"/>
              </a:solidFill>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4110605" y="1939840"/>
            <a:ext cx="5905850" cy="3416320"/>
          </a:xfrm>
          <a:prstGeom prst="rect">
            <a:avLst/>
          </a:prstGeom>
          <a:noFill/>
        </p:spPr>
        <p:txBody>
          <a:bodyPr wrap="square" rtlCol="0">
            <a:spAutoFit/>
          </a:bodyPr>
          <a:lstStyle/>
          <a:p>
            <a:pPr algn="just"/>
            <a:r>
              <a:rPr lang="en-GB" sz="1800">
                <a:effectLst/>
                <a:ea typeface="Times New Roman" panose="02020603050405020304" pitchFamily="18" charset="0"/>
                <a:cs typeface="Calibri" panose="020F0502020204030204" pitchFamily="34" charset="0"/>
              </a:rPr>
              <a:t>Puedes comprobar si tus contraseñas son seguras utilizando herramientas como la que encontrarás en este enlace: </a:t>
            </a:r>
            <a:r>
              <a:rPr lang="en-GB" sz="1800" u="sng">
                <a:solidFill>
                  <a:srgbClr val="0000FF"/>
                </a:solidFill>
                <a:effectLst/>
                <a:ea typeface="Times New Roman" panose="02020603050405020304" pitchFamily="18" charset="0"/>
                <a:cs typeface="Calibri" panose="020F0502020204030204" pitchFamily="34" charset="0"/>
                <a:hlinkClick r:id="rId3"/>
              </a:rPr>
              <a:t>https://password.kaspersky.com/</a:t>
            </a:r>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Además, existen herramientas para gestionar tus contraseñas de forma cómoda y segura, como el gestor de contraseñas de Google: </a:t>
            </a:r>
            <a:r>
              <a:rPr lang="en-GB" sz="1800" u="sng">
                <a:solidFill>
                  <a:srgbClr val="0000FF"/>
                </a:solidFill>
                <a:effectLst/>
                <a:ea typeface="Times New Roman" panose="02020603050405020304" pitchFamily="18" charset="0"/>
                <a:cs typeface="Calibri" panose="020F0502020204030204" pitchFamily="34" charset="0"/>
                <a:hlinkClick r:id="rId4"/>
              </a:rPr>
              <a:t>https://passwords.google.com/</a:t>
            </a:r>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Este tipo de herramientas permiten </a:t>
            </a:r>
            <a:r>
              <a:rPr lang="en-GB" sz="1800" b="1">
                <a:effectLst/>
                <a:ea typeface="Times New Roman" panose="02020603050405020304" pitchFamily="18" charset="0"/>
                <a:cs typeface="Calibri" panose="020F0502020204030204" pitchFamily="34" charset="0"/>
              </a:rPr>
              <a:t>almacenar contraseñas y crear otras nuevas de forma aleatoria</a:t>
            </a:r>
            <a:r>
              <a:rPr lang="en-GB" sz="1800">
                <a:effectLst/>
                <a:ea typeface="Times New Roman" panose="02020603050405020304" pitchFamily="18" charset="0"/>
                <a:cs typeface="Calibri" panose="020F0502020204030204" pitchFamily="34" charset="0"/>
              </a:rPr>
              <a:t>, y puedes acceder a ellas teniendo que recordar únicamente tu clave para el gestor.</a:t>
            </a:r>
            <a:endParaRPr lang="en-GB" sz="18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10" name="Imagen 9" descr="Icono&#10;&#10;Descripción generada automáticamente">
            <a:extLst>
              <a:ext uri="{FF2B5EF4-FFF2-40B4-BE49-F238E27FC236}">
                <a16:creationId xmlns:a16="http://schemas.microsoft.com/office/drawing/2014/main" xmlns="" id="{1877DBCB-EAAB-7074-0A1C-5B110399C5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467" y="2334653"/>
            <a:ext cx="2705957" cy="2143626"/>
          </a:xfrm>
          <a:prstGeom prst="rect">
            <a:avLst/>
          </a:prstGeom>
        </p:spPr>
      </p:pic>
    </p:spTree>
    <p:extLst>
      <p:ext uri="{BB962C8B-B14F-4D97-AF65-F5344CB8AC3E}">
        <p14:creationId xmlns:p14="http://schemas.microsoft.com/office/powerpoint/2010/main" val="2670925828"/>
      </p:ext>
    </p:extLst>
  </p:cSld>
  <p:clrMapOvr>
    <a:masterClrMapping/>
  </p:clrMapOvr>
  <p:transition spd="med" advTm="10000">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2: Ciberseguridad</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4: Recomendaciones.</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369332"/>
          </a:xfrm>
          <a:prstGeom prst="rect">
            <a:avLst/>
          </a:prstGeom>
        </p:spPr>
        <p:txBody>
          <a:bodyPr wrap="square">
            <a:spAutoFit/>
          </a:bodyPr>
          <a:lstStyle/>
          <a:p>
            <a:pPr algn="just">
              <a:defRPr/>
            </a:pPr>
            <a:r>
              <a:rPr lang="en-GB" sz="1800">
                <a:effectLst/>
                <a:ea typeface="Times New Roman" panose="02020603050405020304" pitchFamily="18" charset="0"/>
                <a:cs typeface="Calibri" panose="020F0502020204030204" pitchFamily="34" charset="0"/>
              </a:rPr>
              <a:t>A continuación encontrarás una serie de consejos y recomendaciones de ciberseguridad</a:t>
            </a:r>
            <a:r>
              <a:rPr lang="en-GB">
                <a:latin typeface="Calibri" panose="020F0502020204030204" pitchFamily="34" charset="0"/>
                <a:cs typeface="Calibri" panose="020F0502020204030204" pitchFamily="34" charset="0"/>
              </a:rPr>
              <a:t>:</a:t>
            </a: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465794" y="3437614"/>
            <a:ext cx="783759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En la medida de lo posible, evita conectarte a redes wifi abiertas, como las de cafeterías o museos.</a:t>
            </a: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465794" y="2147487"/>
            <a:ext cx="783759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No dejes tus contraseñas anotadas en lugares visibles, como post-its, ni tampoco las publiques en Internet.</a:t>
            </a: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465794" y="2793818"/>
            <a:ext cx="783759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No pulses en enlaces de fuente poco fiables, como emails de spam o webs sin certificado de seguridad.</a:t>
            </a:r>
          </a:p>
        </p:txBody>
      </p:sp>
      <p:sp>
        <p:nvSpPr>
          <p:cNvPr id="12" name="Hexágono 11">
            <a:extLst>
              <a:ext uri="{FF2B5EF4-FFF2-40B4-BE49-F238E27FC236}">
                <a16:creationId xmlns:a16="http://schemas.microsoft.com/office/drawing/2014/main" xmlns="" id="{41F6B51B-774C-60B3-3D4A-AE78D9BE3416}"/>
              </a:ext>
            </a:extLst>
          </p:cNvPr>
          <p:cNvSpPr/>
          <p:nvPr/>
        </p:nvSpPr>
        <p:spPr>
          <a:xfrm>
            <a:off x="1142401" y="2245296"/>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1142401" y="289216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1142401" y="3552717"/>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17" name="TextBox 58">
            <a:extLst>
              <a:ext uri="{FF2B5EF4-FFF2-40B4-BE49-F238E27FC236}">
                <a16:creationId xmlns:a16="http://schemas.microsoft.com/office/drawing/2014/main" xmlns="" id="{B4C618B3-AE02-E6A5-D67C-EB92E88AA2B9}"/>
              </a:ext>
            </a:extLst>
          </p:cNvPr>
          <p:cNvSpPr txBox="1"/>
          <p:nvPr/>
        </p:nvSpPr>
        <p:spPr>
          <a:xfrm>
            <a:off x="1465793" y="4038544"/>
            <a:ext cx="7837597" cy="923330"/>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No hagas compras por Internet en webs poco fiables; revisa primero las opiniones que puedas encontrar, pregunta a tus conocidos si han comprado a través de esa tienda online…</a:t>
            </a:r>
          </a:p>
        </p:txBody>
      </p:sp>
      <p:sp>
        <p:nvSpPr>
          <p:cNvPr id="18" name="TextBox 58">
            <a:extLst>
              <a:ext uri="{FF2B5EF4-FFF2-40B4-BE49-F238E27FC236}">
                <a16:creationId xmlns:a16="http://schemas.microsoft.com/office/drawing/2014/main" xmlns="" id="{0CA22680-C55B-6726-AA70-E0F79BC5C172}"/>
              </a:ext>
            </a:extLst>
          </p:cNvPr>
          <p:cNvSpPr txBox="1"/>
          <p:nvPr/>
        </p:nvSpPr>
        <p:spPr>
          <a:xfrm>
            <a:off x="2415707" y="5250592"/>
            <a:ext cx="8766776" cy="461665"/>
          </a:xfrm>
          <a:prstGeom prst="rect">
            <a:avLst/>
          </a:prstGeom>
          <a:noFill/>
        </p:spPr>
        <p:txBody>
          <a:bodyPr wrap="square" rtlCol="0">
            <a:spAutoFit/>
          </a:bodyPr>
          <a:lstStyle/>
          <a:p>
            <a:pPr lvl="0" algn="just"/>
            <a:r>
              <a:rPr lang="en-GB" sz="2400" b="1">
                <a:effectLst/>
                <a:highlight>
                  <a:srgbClr val="FAB632"/>
                </a:highlight>
                <a:ea typeface="Times New Roman" panose="02020603050405020304" pitchFamily="18" charset="0"/>
                <a:cs typeface="Calibri" panose="020F0502020204030204" pitchFamily="34" charset="0"/>
              </a:rPr>
              <a:t>¡Desconfía de cualquier cosa sospechosa que veas en Internet! </a:t>
            </a:r>
          </a:p>
        </p:txBody>
      </p:sp>
      <p:sp>
        <p:nvSpPr>
          <p:cNvPr id="19" name="Hexágono 18">
            <a:extLst>
              <a:ext uri="{FF2B5EF4-FFF2-40B4-BE49-F238E27FC236}">
                <a16:creationId xmlns:a16="http://schemas.microsoft.com/office/drawing/2014/main" xmlns="" id="{57348F7E-C479-05EA-51CF-663F3066A83E}"/>
              </a:ext>
            </a:extLst>
          </p:cNvPr>
          <p:cNvSpPr/>
          <p:nvPr/>
        </p:nvSpPr>
        <p:spPr>
          <a:xfrm>
            <a:off x="1142400" y="4127185"/>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01080836"/>
      </p:ext>
    </p:extLst>
  </p:cSld>
  <p:clrMapOvr>
    <a:masterClrMapping/>
  </p:clrMapOvr>
  <p:transition spd="med" advTm="10000">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3: Resolución de problemas</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1: Lo esencial. Introducción.</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3508653"/>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Ser </a:t>
            </a:r>
            <a:r>
              <a:rPr lang="en-GB" sz="1800" b="1">
                <a:effectLst/>
                <a:ea typeface="Times New Roman" panose="02020603050405020304" pitchFamily="18" charset="0"/>
                <a:cs typeface="Calibri" panose="020F0502020204030204" pitchFamily="34" charset="0"/>
              </a:rPr>
              <a:t>resolutiva o resolutivo</a:t>
            </a:r>
            <a:r>
              <a:rPr lang="en-GB" sz="1800">
                <a:effectLst/>
                <a:ea typeface="Times New Roman" panose="02020603050405020304" pitchFamily="18" charset="0"/>
                <a:cs typeface="Calibri" panose="020F0502020204030204" pitchFamily="34" charset="0"/>
              </a:rPr>
              <a:t> es una cualidad muy necesaria a día de hoy, sobre todo cuando se trata de ordenadores y dispositivos digitales. ¿Qué pasa cuando el ordenador no enciende? ¿O cuando no se escuchan las llamadas en el teléfono? ¿Llamamos al servicio técnico? ¿O tal vez probamos primero a arreglarlo nosotros mismos?</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En esta unidad, se explorarán los </a:t>
            </a:r>
            <a:r>
              <a:rPr lang="en-GB" sz="1800" b="1">
                <a:effectLst/>
                <a:ea typeface="Times New Roman" panose="02020603050405020304" pitchFamily="18" charset="0"/>
                <a:cs typeface="Calibri" panose="020F0502020204030204" pitchFamily="34" charset="0"/>
              </a:rPr>
              <a:t>problemas más comunes y sus posibles soluciones</a:t>
            </a:r>
            <a:r>
              <a:rPr lang="en-GB" sz="1800">
                <a:effectLst/>
                <a:ea typeface="Times New Roman" panose="02020603050405020304" pitchFamily="18" charset="0"/>
                <a:cs typeface="Calibri" panose="020F0502020204030204" pitchFamily="34" charset="0"/>
              </a:rPr>
              <a:t>, y se ofrecerán las herramientas necesarias para poder realizar </a:t>
            </a:r>
            <a:r>
              <a:rPr lang="en-GB" sz="1800" b="1">
                <a:effectLst/>
                <a:ea typeface="Times New Roman" panose="02020603050405020304" pitchFamily="18" charset="0"/>
                <a:cs typeface="Calibri" panose="020F0502020204030204" pitchFamily="34" charset="0"/>
              </a:rPr>
              <a:t>búsquedas efectivas en Internet </a:t>
            </a:r>
            <a:r>
              <a:rPr lang="en-GB" sz="1800">
                <a:effectLst/>
                <a:ea typeface="Times New Roman" panose="02020603050405020304" pitchFamily="18" charset="0"/>
                <a:cs typeface="Calibri" panose="020F0502020204030204" pitchFamily="34" charset="0"/>
              </a:rPr>
              <a:t>que puedan ayudar a solucionar ciertos problemas.</a:t>
            </a:r>
            <a:endParaRPr lang="en-GB" sz="1800">
              <a:effectLst/>
              <a:ea typeface="Arial MT"/>
              <a:cs typeface="Arial MT"/>
            </a:endParaRPr>
          </a:p>
          <a:p>
            <a:pPr algn="just"/>
            <a:r>
              <a:rPr lang="en-GB" sz="2000">
                <a:effectLst/>
                <a:ea typeface="Times New Roman" panose="02020603050405020304" pitchFamily="18" charset="0"/>
                <a:cs typeface="Calibri" panose="020F0502020204030204" pitchFamily="34" charset="0"/>
              </a:rPr>
              <a:t> </a:t>
            </a:r>
            <a:endParaRPr lang="en-GB" sz="2000">
              <a:effectLst/>
              <a:ea typeface="Arial MT"/>
              <a:cs typeface="Arial MT"/>
            </a:endParaRPr>
          </a:p>
          <a:p>
            <a:pPr algn="just"/>
            <a:r>
              <a:rPr lang="en-GB" sz="2000">
                <a:effectLst/>
                <a:ea typeface="Times New Roman" panose="02020603050405020304" pitchFamily="18" charset="0"/>
                <a:cs typeface="Calibri" panose="020F0502020204030204" pitchFamily="34" charset="0"/>
              </a:rPr>
              <a:t>¡No olvides consultar la sección de “</a:t>
            </a:r>
            <a:r>
              <a:rPr lang="en-GB" sz="2000" u="sng">
                <a:effectLst/>
                <a:ea typeface="Times New Roman" panose="02020603050405020304" pitchFamily="18" charset="0"/>
                <a:cs typeface="Calibri" panose="020F0502020204030204" pitchFamily="34" charset="0"/>
              </a:rPr>
              <a:t>material relacionado</a:t>
            </a:r>
            <a:r>
              <a:rPr lang="en-GB" sz="2000">
                <a:effectLst/>
                <a:ea typeface="Times New Roman" panose="02020603050405020304" pitchFamily="18" charset="0"/>
                <a:cs typeface="Calibri" panose="020F0502020204030204" pitchFamily="34" charset="0"/>
              </a:rPr>
              <a:t>” para conocer más sobre la resolución de problemas!</a:t>
            </a:r>
            <a:endParaRPr lang="en-GB" sz="20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3283371433"/>
      </p:ext>
    </p:extLst>
  </p:cSld>
  <p:clrMapOvr>
    <a:masterClrMapping/>
  </p:clrMapOvr>
  <p:transition spd="med" advTm="10000">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3: Resolución de problemas</a:t>
            </a:r>
            <a:endParaRPr lang="en-US" sz="3600" b="1" dirty="0">
              <a:solidFill>
                <a:srgbClr val="FAB632"/>
              </a:solidFill>
              <a:ea typeface="Nunito Bold" charset="0"/>
              <a:cs typeface="Arima Madurai Semi" pitchFamily="2" charset="77"/>
            </a:endParaRPr>
          </a:p>
        </p:txBody>
      </p:sp>
      <p:sp>
        <p:nvSpPr>
          <p:cNvPr id="5" name="TextBox 12">
            <a:extLst>
              <a:ext uri="{FF2B5EF4-FFF2-40B4-BE49-F238E27FC236}">
                <a16:creationId xmlns:a16="http://schemas.microsoft.com/office/drawing/2014/main" xmlns="" id="{6A705AC7-3F58-A13E-5D51-63E78BED6146}"/>
              </a:ext>
            </a:extLst>
          </p:cNvPr>
          <p:cNvSpPr txBox="1"/>
          <p:nvPr/>
        </p:nvSpPr>
        <p:spPr>
          <a:xfrm>
            <a:off x="774860" y="3112290"/>
            <a:ext cx="8436252" cy="1477328"/>
          </a:xfrm>
          <a:prstGeom prst="rect">
            <a:avLst/>
          </a:prstGeom>
          <a:noFill/>
        </p:spPr>
        <p:txBody>
          <a:bodyPr wrap="square" rtlCol="0">
            <a:spAutoFit/>
          </a:bodyPr>
          <a:lstStyle/>
          <a:p>
            <a:pPr lvl="0" algn="just"/>
            <a:r>
              <a:rPr lang="en-GB">
                <a:effectLst/>
                <a:ea typeface="Times New Roman" panose="02020603050405020304" pitchFamily="18" charset="0"/>
                <a:cs typeface="Calibri" panose="020F0502020204030204" pitchFamily="34" charset="0"/>
              </a:rPr>
              <a:t>Si los periféricos no funcionan:</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Comprueba que están bien conectados al ordenador. Si son inalámbricos, comprueba que tienen batería/pilas.</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Desconectalos y vuelve a conectarlos.</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Comprueba que los drivers estén actualizados.</a:t>
            </a:r>
            <a:endParaRPr lang="en-GB">
              <a:effectLst/>
              <a:ea typeface="Arial MT"/>
              <a:cs typeface="Arial MT"/>
            </a:endParaRPr>
          </a:p>
        </p:txBody>
      </p:sp>
      <p:sp>
        <p:nvSpPr>
          <p:cNvPr id="6" name="TextBox 13">
            <a:extLst>
              <a:ext uri="{FF2B5EF4-FFF2-40B4-BE49-F238E27FC236}">
                <a16:creationId xmlns:a16="http://schemas.microsoft.com/office/drawing/2014/main" xmlns="" id="{D902BCFB-C788-F285-2557-43D71B9BF434}"/>
              </a:ext>
            </a:extLst>
          </p:cNvPr>
          <p:cNvSpPr txBox="1"/>
          <p:nvPr/>
        </p:nvSpPr>
        <p:spPr>
          <a:xfrm>
            <a:off x="789136" y="2566235"/>
            <a:ext cx="4213526" cy="461665"/>
          </a:xfrm>
          <a:prstGeom prst="rect">
            <a:avLst/>
          </a:prstGeom>
          <a:noFill/>
        </p:spPr>
        <p:txBody>
          <a:bodyPr wrap="none" rtlCol="0">
            <a:spAutoFit/>
          </a:bodyPr>
          <a:lstStyle/>
          <a:p>
            <a:r>
              <a:rPr lang="es-ES" sz="2400">
                <a:solidFill>
                  <a:srgbClr val="EA4E46"/>
                </a:solidFill>
              </a:rPr>
              <a:t>El ratón o el teclado no funciona</a:t>
            </a:r>
            <a:endParaRPr lang="en-US" sz="2400" dirty="0">
              <a:solidFill>
                <a:srgbClr val="EA4E46"/>
              </a:solidFill>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a:solidFill>
                  <a:srgbClr val="21B4A9"/>
                </a:solidFill>
              </a:rPr>
              <a:t>Sección 2: Problemas comunes y cómo resolverlos.</a:t>
            </a:r>
            <a:endParaRPr lang="en-GB" sz="2400" dirty="0">
              <a:solidFill>
                <a:srgbClr val="21B4A9"/>
              </a:solidFill>
            </a:endParaRPr>
          </a:p>
        </p:txBody>
      </p:sp>
      <p:sp>
        <p:nvSpPr>
          <p:cNvPr id="8" name="Rectángulo 7">
            <a:extLst>
              <a:ext uri="{FF2B5EF4-FFF2-40B4-BE49-F238E27FC236}">
                <a16:creationId xmlns:a16="http://schemas.microsoft.com/office/drawing/2014/main" xmlns="" id="{5542BDAC-D70D-C5EB-3F26-F9277DFF6C62}"/>
              </a:ext>
            </a:extLst>
          </p:cNvPr>
          <p:cNvSpPr/>
          <p:nvPr/>
        </p:nvSpPr>
        <p:spPr>
          <a:xfrm>
            <a:off x="762529" y="1871201"/>
            <a:ext cx="9356661" cy="646331"/>
          </a:xfrm>
          <a:prstGeom prst="rect">
            <a:avLst/>
          </a:prstGeom>
        </p:spPr>
        <p:txBody>
          <a:bodyPr wrap="square">
            <a:spAutoFit/>
          </a:bodyPr>
          <a:lstStyle/>
          <a:p>
            <a:r>
              <a:rPr lang="en-GB" sz="1800">
                <a:effectLst/>
                <a:ea typeface="Times New Roman" panose="02020603050405020304" pitchFamily="18" charset="0"/>
                <a:cs typeface="Calibri" panose="020F0502020204030204" pitchFamily="34" charset="0"/>
              </a:rPr>
              <a:t>A continuación se enumeran los problemas más comunes al manejar un ordenador, y las posibles soluciones:</a:t>
            </a:r>
            <a:endParaRPr lang="en-GB" sz="1800">
              <a:effectLst/>
              <a:ea typeface="Arial MT"/>
              <a:cs typeface="Arial MT"/>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CCA237B2-723B-5980-6DB0-68BEAD775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15" name="Imagen 14" descr="Un teclado de computadora&#10;&#10;Descripción generada automáticamente">
            <a:extLst>
              <a:ext uri="{FF2B5EF4-FFF2-40B4-BE49-F238E27FC236}">
                <a16:creationId xmlns:a16="http://schemas.microsoft.com/office/drawing/2014/main" xmlns="" id="{B99C3A6E-E938-7CA8-B2BB-F615A65091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633940"/>
            <a:ext cx="4801299" cy="2400650"/>
          </a:xfrm>
          <a:prstGeom prst="rect">
            <a:avLst/>
          </a:prstGeom>
        </p:spPr>
      </p:pic>
    </p:spTree>
    <p:extLst>
      <p:ext uri="{BB962C8B-B14F-4D97-AF65-F5344CB8AC3E}">
        <p14:creationId xmlns:p14="http://schemas.microsoft.com/office/powerpoint/2010/main" val="4045889051"/>
      </p:ext>
    </p:extLst>
  </p:cSld>
  <p:clrMapOvr>
    <a:masterClrMapping/>
  </p:clrMapOvr>
  <p:transition spd="med" advTm="10000">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Box 12">
            <a:extLst>
              <a:ext uri="{FF2B5EF4-FFF2-40B4-BE49-F238E27FC236}">
                <a16:creationId xmlns:a16="http://schemas.microsoft.com/office/drawing/2014/main" xmlns="" id="{6A855105-DFFB-104F-630C-B102FC67B5BE}"/>
              </a:ext>
            </a:extLst>
          </p:cNvPr>
          <p:cNvSpPr txBox="1"/>
          <p:nvPr/>
        </p:nvSpPr>
        <p:spPr>
          <a:xfrm>
            <a:off x="774860" y="2357280"/>
            <a:ext cx="8746645" cy="2308324"/>
          </a:xfrm>
          <a:prstGeom prst="rect">
            <a:avLst/>
          </a:prstGeom>
          <a:noFill/>
        </p:spPr>
        <p:txBody>
          <a:bodyPr wrap="square" rtlCol="0">
            <a:spAutoFit/>
          </a:bodyPr>
          <a:lstStyle/>
          <a:p>
            <a:pPr lvl="0" algn="just"/>
            <a:r>
              <a:rPr lang="en-GB">
                <a:effectLst/>
                <a:ea typeface="Times New Roman" panose="02020603050405020304" pitchFamily="18" charset="0"/>
                <a:cs typeface="Calibri" panose="020F0502020204030204" pitchFamily="34" charset="0"/>
              </a:rPr>
              <a:t>Si al pulsar el botón de encendido el ordenador no muestra ninguna señal de vida, prueba lo siguiente:</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Si es un portátil, comprueba que el cargador está funcionando y enchufado a la corriente (normalmente aparece una luz que indica que está cargando). Si no, tal vez sea momento de reemplazar el cargador.</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Si es un ordenador de mesa, comprueba que la fuente de alimentación está bien conectada a la torre, y que la toma de corriente está funcionando (puedes probar enchufando el cargador de tu móvil).</a:t>
            </a:r>
            <a:endParaRPr lang="en-GB">
              <a:effectLst/>
              <a:ea typeface="Arial MT"/>
              <a:cs typeface="Arial MT"/>
            </a:endParaRPr>
          </a:p>
        </p:txBody>
      </p:sp>
      <p:sp>
        <p:nvSpPr>
          <p:cNvPr id="11" name="TextBox 13">
            <a:extLst>
              <a:ext uri="{FF2B5EF4-FFF2-40B4-BE49-F238E27FC236}">
                <a16:creationId xmlns:a16="http://schemas.microsoft.com/office/drawing/2014/main" xmlns="" id="{D5EE9F88-D837-C39B-E58D-FB8205FDCA7F}"/>
              </a:ext>
            </a:extLst>
          </p:cNvPr>
          <p:cNvSpPr txBox="1"/>
          <p:nvPr/>
        </p:nvSpPr>
        <p:spPr>
          <a:xfrm>
            <a:off x="789136" y="1811225"/>
            <a:ext cx="3748719" cy="461665"/>
          </a:xfrm>
          <a:prstGeom prst="rect">
            <a:avLst/>
          </a:prstGeom>
          <a:noFill/>
        </p:spPr>
        <p:txBody>
          <a:bodyPr wrap="none" rtlCol="0">
            <a:spAutoFit/>
          </a:bodyPr>
          <a:lstStyle/>
          <a:p>
            <a:r>
              <a:rPr lang="es-ES" sz="2400">
                <a:solidFill>
                  <a:srgbClr val="EA4E46"/>
                </a:solidFill>
              </a:rPr>
              <a:t>El ordenador no se enciende</a:t>
            </a:r>
            <a:endParaRPr lang="en-US" sz="2400" dirty="0">
              <a:solidFill>
                <a:srgbClr val="EA4E46"/>
              </a:solidFill>
            </a:endParaRPr>
          </a:p>
        </p:txBody>
      </p:sp>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3: Resolución de problemas</a:t>
            </a:r>
            <a:endParaRPr lang="en-US" sz="3600" b="1" dirty="0">
              <a:solidFill>
                <a:srgbClr val="FAB632"/>
              </a:solidFill>
              <a:ea typeface="Nunito Bold" charset="0"/>
              <a:cs typeface="Arima Madurai Semi" pitchFamily="2" charset="77"/>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a:solidFill>
                  <a:srgbClr val="21B4A9"/>
                </a:solidFill>
              </a:rPr>
              <a:t>Sección 2: Problemas comunes y cómo resolverlos.</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CCA237B2-723B-5980-6DB0-68BEAD775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14" name="Imagen 13" descr="Icono&#10;&#10;Descripción generada automáticamente">
            <a:extLst>
              <a:ext uri="{FF2B5EF4-FFF2-40B4-BE49-F238E27FC236}">
                <a16:creationId xmlns:a16="http://schemas.microsoft.com/office/drawing/2014/main" xmlns="" id="{E21E0092-0A93-4A92-7BFA-963A9C320C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1491" y="3665217"/>
            <a:ext cx="2157054" cy="2101442"/>
          </a:xfrm>
          <a:prstGeom prst="rect">
            <a:avLst/>
          </a:prstGeom>
        </p:spPr>
      </p:pic>
    </p:spTree>
    <p:extLst>
      <p:ext uri="{BB962C8B-B14F-4D97-AF65-F5344CB8AC3E}">
        <p14:creationId xmlns:p14="http://schemas.microsoft.com/office/powerpoint/2010/main" val="1679263786"/>
      </p:ext>
    </p:extLst>
  </p:cSld>
  <p:clrMapOvr>
    <a:masterClrMapping/>
  </p:clrMapOvr>
  <p:transition spd="med" advTm="10000">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CA1A93D8-94C5-0D15-38A4-0363CD976E15}"/>
              </a:ext>
            </a:extLst>
          </p:cNvPr>
          <p:cNvSpPr/>
          <p:nvPr/>
        </p:nvSpPr>
        <p:spPr>
          <a:xfrm>
            <a:off x="548607" y="1478976"/>
            <a:ext cx="3909532" cy="369332"/>
          </a:xfrm>
          <a:prstGeom prst="rect">
            <a:avLst/>
          </a:prstGeom>
        </p:spPr>
        <p:txBody>
          <a:bodyPr wrap="none">
            <a:spAutoFit/>
          </a:bodyPr>
          <a:lstStyle/>
          <a:p>
            <a:pPr algn="just"/>
            <a:r>
              <a:rPr lang="en-GB">
                <a:ea typeface="Calibri" panose="020F0502020204030204" pitchFamily="34" charset="0"/>
                <a:cs typeface="Times New Roman" panose="02020603050405020304" pitchFamily="18" charset="0"/>
              </a:rPr>
              <a:t>Al finalizar este módulo, serás capaz de:</a:t>
            </a:r>
            <a:endParaRPr lang="en-GB" dirty="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9075F4DA-1D2D-2E85-798B-2E20901FABB7}"/>
              </a:ext>
            </a:extLst>
          </p:cNvPr>
          <p:cNvSpPr txBox="1"/>
          <p:nvPr/>
        </p:nvSpPr>
        <p:spPr>
          <a:xfrm>
            <a:off x="925734" y="2073580"/>
            <a:ext cx="7458004" cy="369332"/>
          </a:xfrm>
          <a:prstGeom prst="rect">
            <a:avLst/>
          </a:prstGeom>
          <a:noFill/>
        </p:spPr>
        <p:txBody>
          <a:bodyPr wrap="none" rtlCol="0">
            <a:spAutoFit/>
          </a:bodyPr>
          <a:lstStyle/>
          <a:p>
            <a:r>
              <a:rPr lang="es-ES">
                <a:solidFill>
                  <a:srgbClr val="21B4A9"/>
                </a:solidFill>
              </a:rPr>
              <a:t>Objetivo 1: Conocer las principales herramientas TIC para el emprendimiento.</a:t>
            </a:r>
            <a:endParaRPr lang="en-GB" dirty="0">
              <a:solidFill>
                <a:srgbClr val="21B4A9"/>
              </a:solidFill>
            </a:endParaRPr>
          </a:p>
        </p:txBody>
      </p:sp>
      <p:sp>
        <p:nvSpPr>
          <p:cNvPr id="8" name="CuadroTexto 7">
            <a:extLst>
              <a:ext uri="{FF2B5EF4-FFF2-40B4-BE49-F238E27FC236}">
                <a16:creationId xmlns:a16="http://schemas.microsoft.com/office/drawing/2014/main" xmlns="" id="{85ED44BF-40AF-2BEE-0357-B22F72454536}"/>
              </a:ext>
            </a:extLst>
          </p:cNvPr>
          <p:cNvSpPr txBox="1"/>
          <p:nvPr/>
        </p:nvSpPr>
        <p:spPr>
          <a:xfrm>
            <a:off x="925733" y="2705786"/>
            <a:ext cx="8123571" cy="646331"/>
          </a:xfrm>
          <a:prstGeom prst="rect">
            <a:avLst/>
          </a:prstGeom>
          <a:noFill/>
        </p:spPr>
        <p:txBody>
          <a:bodyPr wrap="none" rtlCol="0">
            <a:spAutoFit/>
          </a:bodyPr>
          <a:lstStyle/>
          <a:p>
            <a:r>
              <a:rPr lang="es-ES">
                <a:solidFill>
                  <a:srgbClr val="FAB632"/>
                </a:solidFill>
              </a:rPr>
              <a:t>Objetivo 2: Tener los conocimientos necesarios para comenzar a vender productos o </a:t>
            </a:r>
            <a:br>
              <a:rPr lang="es-ES">
                <a:solidFill>
                  <a:srgbClr val="FAB632"/>
                </a:solidFill>
              </a:rPr>
            </a:br>
            <a:r>
              <a:rPr lang="es-ES">
                <a:solidFill>
                  <a:srgbClr val="FAB632"/>
                </a:solidFill>
              </a:rPr>
              <a:t>servicios mediante el comercio electrónico. </a:t>
            </a:r>
            <a:endParaRPr lang="en-GB" dirty="0">
              <a:solidFill>
                <a:srgbClr val="FAB632"/>
              </a:solidFill>
            </a:endParaRPr>
          </a:p>
        </p:txBody>
      </p:sp>
      <p:sp>
        <p:nvSpPr>
          <p:cNvPr id="9" name="CuadroTexto 8">
            <a:extLst>
              <a:ext uri="{FF2B5EF4-FFF2-40B4-BE49-F238E27FC236}">
                <a16:creationId xmlns:a16="http://schemas.microsoft.com/office/drawing/2014/main" xmlns="" id="{F344EB84-98E8-0309-1362-1627A0474B0A}"/>
              </a:ext>
            </a:extLst>
          </p:cNvPr>
          <p:cNvSpPr txBox="1"/>
          <p:nvPr/>
        </p:nvSpPr>
        <p:spPr>
          <a:xfrm>
            <a:off x="916116" y="3577389"/>
            <a:ext cx="4863511" cy="369332"/>
          </a:xfrm>
          <a:prstGeom prst="rect">
            <a:avLst/>
          </a:prstGeom>
          <a:noFill/>
        </p:spPr>
        <p:txBody>
          <a:bodyPr wrap="none" rtlCol="0">
            <a:spAutoFit/>
          </a:bodyPr>
          <a:lstStyle/>
          <a:p>
            <a:r>
              <a:rPr lang="es-ES">
                <a:solidFill>
                  <a:srgbClr val="EA4E46"/>
                </a:solidFill>
              </a:rPr>
              <a:t>Objetivo </a:t>
            </a:r>
            <a:r>
              <a:rPr lang="es-ES" dirty="0">
                <a:solidFill>
                  <a:srgbClr val="EA4E46"/>
                </a:solidFill>
              </a:rPr>
              <a:t>3</a:t>
            </a:r>
            <a:r>
              <a:rPr lang="es-ES">
                <a:solidFill>
                  <a:srgbClr val="EA4E46"/>
                </a:solidFill>
              </a:rPr>
              <a:t>: Navegar de forma segura por Internet.</a:t>
            </a:r>
            <a:endParaRPr lang="en-GB" dirty="0">
              <a:solidFill>
                <a:srgbClr val="EA4E46"/>
              </a:solidFill>
            </a:endParaRPr>
          </a:p>
        </p:txBody>
      </p:sp>
      <p:sp>
        <p:nvSpPr>
          <p:cNvPr id="10" name="CuadroTexto 9">
            <a:extLst>
              <a:ext uri="{FF2B5EF4-FFF2-40B4-BE49-F238E27FC236}">
                <a16:creationId xmlns:a16="http://schemas.microsoft.com/office/drawing/2014/main" xmlns="" id="{4F61543D-A22C-D627-13DC-7EE782381343}"/>
              </a:ext>
            </a:extLst>
          </p:cNvPr>
          <p:cNvSpPr txBox="1"/>
          <p:nvPr/>
        </p:nvSpPr>
        <p:spPr>
          <a:xfrm>
            <a:off x="889035" y="4178403"/>
            <a:ext cx="8254376" cy="646331"/>
          </a:xfrm>
          <a:prstGeom prst="rect">
            <a:avLst/>
          </a:prstGeom>
          <a:noFill/>
        </p:spPr>
        <p:txBody>
          <a:bodyPr wrap="none" rtlCol="0">
            <a:spAutoFit/>
          </a:bodyPr>
          <a:lstStyle/>
          <a:p>
            <a:r>
              <a:rPr lang="es-ES">
                <a:solidFill>
                  <a:srgbClr val="21B4A9"/>
                </a:solidFill>
              </a:rPr>
              <a:t>Objetivo 4: Resolver los problemas más comunes a los que puedes enfrentarte al usar </a:t>
            </a:r>
            <a:br>
              <a:rPr lang="es-ES">
                <a:solidFill>
                  <a:srgbClr val="21B4A9"/>
                </a:solidFill>
              </a:rPr>
            </a:br>
            <a:r>
              <a:rPr lang="es-ES">
                <a:solidFill>
                  <a:srgbClr val="21B4A9"/>
                </a:solidFill>
              </a:rPr>
              <a:t>dispositivos digitales. </a:t>
            </a:r>
            <a:endParaRPr lang="en-GB" dirty="0">
              <a:solidFill>
                <a:srgbClr val="21B4A9"/>
              </a:solidFill>
            </a:endParaRPr>
          </a:p>
        </p:txBody>
      </p:sp>
      <p:sp>
        <p:nvSpPr>
          <p:cNvPr id="12" name="CuadroTexto 11">
            <a:extLst>
              <a:ext uri="{FF2B5EF4-FFF2-40B4-BE49-F238E27FC236}">
                <a16:creationId xmlns:a16="http://schemas.microsoft.com/office/drawing/2014/main" xmlns="" id="{09AB429A-ED9C-DFC4-79F0-9A10ADFDBA4D}"/>
              </a:ext>
            </a:extLst>
          </p:cNvPr>
          <p:cNvSpPr txBox="1"/>
          <p:nvPr/>
        </p:nvSpPr>
        <p:spPr>
          <a:xfrm>
            <a:off x="599478" y="585038"/>
            <a:ext cx="4576204" cy="791307"/>
          </a:xfrm>
          <a:prstGeom prst="rect">
            <a:avLst/>
          </a:prstGeom>
          <a:noFill/>
        </p:spPr>
        <p:txBody>
          <a:bodyPr wrap="square">
            <a:spAutoFit/>
          </a:bodyPr>
          <a:lstStyle/>
          <a:p>
            <a:pPr>
              <a:lnSpc>
                <a:spcPts val="6000"/>
              </a:lnSpc>
            </a:pPr>
            <a:r>
              <a:rPr lang="en-US" sz="3600" b="1">
                <a:solidFill>
                  <a:srgbClr val="FAB632"/>
                </a:solidFill>
                <a:cs typeface="Arima Madurai Semi" pitchFamily="2" charset="77"/>
              </a:rPr>
              <a:t>Objetivos y metas:</a:t>
            </a:r>
            <a:endParaRPr lang="es-ES" sz="3600" dirty="0">
              <a:solidFill>
                <a:srgbClr val="FAB632"/>
              </a:solidFill>
            </a:endParaRPr>
          </a:p>
        </p:txBody>
      </p:sp>
      <p:sp>
        <p:nvSpPr>
          <p:cNvPr id="13" name="Hexágono 12">
            <a:extLst>
              <a:ext uri="{FF2B5EF4-FFF2-40B4-BE49-F238E27FC236}">
                <a16:creationId xmlns:a16="http://schemas.microsoft.com/office/drawing/2014/main" xmlns="" id="{7521E9B9-41CD-EB5B-D90B-8533A13A9125}"/>
              </a:ext>
            </a:extLst>
          </p:cNvPr>
          <p:cNvSpPr/>
          <p:nvPr/>
        </p:nvSpPr>
        <p:spPr>
          <a:xfrm>
            <a:off x="599478" y="4246196"/>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0E8A8AD6-1489-684A-6482-F07AB13B34F3}"/>
              </a:ext>
            </a:extLst>
          </p:cNvPr>
          <p:cNvSpPr/>
          <p:nvPr/>
        </p:nvSpPr>
        <p:spPr>
          <a:xfrm>
            <a:off x="615376" y="277357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Hexágono 14">
            <a:extLst>
              <a:ext uri="{FF2B5EF4-FFF2-40B4-BE49-F238E27FC236}">
                <a16:creationId xmlns:a16="http://schemas.microsoft.com/office/drawing/2014/main" xmlns="" id="{7E426769-34E4-624B-CB35-98F1820F97A5}"/>
              </a:ext>
            </a:extLst>
          </p:cNvPr>
          <p:cNvSpPr/>
          <p:nvPr/>
        </p:nvSpPr>
        <p:spPr>
          <a:xfrm>
            <a:off x="615376" y="3645182"/>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xmlns="" id="{1F308F90-D007-A240-4700-CA2C63F00806}"/>
              </a:ext>
            </a:extLst>
          </p:cNvPr>
          <p:cNvSpPr/>
          <p:nvPr/>
        </p:nvSpPr>
        <p:spPr>
          <a:xfrm>
            <a:off x="601557" y="213443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7" name="Imagen 16" descr="Texto&#10;&#10;Descripción generada automáticamente">
            <a:extLst>
              <a:ext uri="{FF2B5EF4-FFF2-40B4-BE49-F238E27FC236}">
                <a16:creationId xmlns:a16="http://schemas.microsoft.com/office/drawing/2014/main" xmlns="" id="{74F47C34-31C7-F5A7-3E16-49A31D2515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8" name="CuadroTexto 17">
            <a:extLst>
              <a:ext uri="{FF2B5EF4-FFF2-40B4-BE49-F238E27FC236}">
                <a16:creationId xmlns:a16="http://schemas.microsoft.com/office/drawing/2014/main" xmlns="" id="{4C3E442E-F3C8-BC35-9D73-F6F260C7E95C}"/>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4008914676"/>
      </p:ext>
    </p:extLst>
  </p:cSld>
  <p:clrMapOvr>
    <a:masterClrMapping/>
  </p:clrMapOvr>
  <p:transition spd="med" advTm="10000">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3: Resolución de problemas</a:t>
            </a:r>
            <a:endParaRPr lang="en-US" sz="3600" b="1" dirty="0">
              <a:solidFill>
                <a:srgbClr val="FAB632"/>
              </a:solidFill>
              <a:ea typeface="Nunito Bold" charset="0"/>
              <a:cs typeface="Arima Madurai Semi" pitchFamily="2" charset="77"/>
            </a:endParaRPr>
          </a:p>
        </p:txBody>
      </p:sp>
      <p:sp>
        <p:nvSpPr>
          <p:cNvPr id="5" name="TextBox 12">
            <a:extLst>
              <a:ext uri="{FF2B5EF4-FFF2-40B4-BE49-F238E27FC236}">
                <a16:creationId xmlns:a16="http://schemas.microsoft.com/office/drawing/2014/main" xmlns="" id="{6A705AC7-3F58-A13E-5D51-63E78BED6146}"/>
              </a:ext>
            </a:extLst>
          </p:cNvPr>
          <p:cNvSpPr txBox="1"/>
          <p:nvPr/>
        </p:nvSpPr>
        <p:spPr>
          <a:xfrm>
            <a:off x="774860" y="2357280"/>
            <a:ext cx="9963048" cy="1200329"/>
          </a:xfrm>
          <a:prstGeom prst="rect">
            <a:avLst/>
          </a:prstGeom>
          <a:noFill/>
        </p:spPr>
        <p:txBody>
          <a:bodyPr wrap="square" rtlCol="0">
            <a:spAutoFit/>
          </a:bodyPr>
          <a:lstStyle/>
          <a:p>
            <a:pPr lvl="0" algn="just"/>
            <a:r>
              <a:rPr lang="en-GB">
                <a:effectLst/>
                <a:ea typeface="Times New Roman" panose="02020603050405020304" pitchFamily="18" charset="0"/>
                <a:cs typeface="Calibri" panose="020F0502020204030204" pitchFamily="34" charset="0"/>
              </a:rPr>
              <a:t>Si el ordenador está encendido pero la pantalla se ve negra, prueba con esto:</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Comprueba que el monitor esté bien conectado a la corriente y que está encendido.</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Comprueba que la conexión con el ordenador está bien. Puedes desconectarlo y volver a conectarlo.</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Comprueba que los cables que el monitor lleva detrás están bien ajustados.</a:t>
            </a:r>
            <a:endParaRPr lang="en-GB">
              <a:effectLst/>
              <a:ea typeface="Arial MT"/>
              <a:cs typeface="Arial MT"/>
            </a:endParaRPr>
          </a:p>
        </p:txBody>
      </p:sp>
      <p:sp>
        <p:nvSpPr>
          <p:cNvPr id="6" name="TextBox 13">
            <a:extLst>
              <a:ext uri="{FF2B5EF4-FFF2-40B4-BE49-F238E27FC236}">
                <a16:creationId xmlns:a16="http://schemas.microsoft.com/office/drawing/2014/main" xmlns="" id="{D902BCFB-C788-F285-2557-43D71B9BF434}"/>
              </a:ext>
            </a:extLst>
          </p:cNvPr>
          <p:cNvSpPr txBox="1"/>
          <p:nvPr/>
        </p:nvSpPr>
        <p:spPr>
          <a:xfrm>
            <a:off x="789136" y="1811225"/>
            <a:ext cx="2897588" cy="461665"/>
          </a:xfrm>
          <a:prstGeom prst="rect">
            <a:avLst/>
          </a:prstGeom>
          <a:noFill/>
        </p:spPr>
        <p:txBody>
          <a:bodyPr wrap="none" rtlCol="0">
            <a:spAutoFit/>
          </a:bodyPr>
          <a:lstStyle/>
          <a:p>
            <a:r>
              <a:rPr lang="es-ES" sz="2400">
                <a:solidFill>
                  <a:srgbClr val="EA4E46"/>
                </a:solidFill>
              </a:rPr>
              <a:t>La pantalla está negra</a:t>
            </a:r>
            <a:endParaRPr lang="en-US" sz="2400" dirty="0">
              <a:solidFill>
                <a:srgbClr val="EA4E46"/>
              </a:solidFill>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a:solidFill>
                  <a:srgbClr val="21B4A9"/>
                </a:solidFill>
              </a:rPr>
              <a:t>Sección 2: Problemas comunes y cómo resolverlos.</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CCA237B2-723B-5980-6DB0-68BEAD775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8" name="Imagen 7" descr="Pantalla de computadora con fondo negro&#10;&#10;Descripción generada automáticamente con confianza media">
            <a:extLst>
              <a:ext uri="{FF2B5EF4-FFF2-40B4-BE49-F238E27FC236}">
                <a16:creationId xmlns:a16="http://schemas.microsoft.com/office/drawing/2014/main" xmlns="" id="{E8727725-929E-8A9D-2C70-2E60265EF0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5563" y="3911221"/>
            <a:ext cx="2463609" cy="2024778"/>
          </a:xfrm>
          <a:prstGeom prst="rect">
            <a:avLst/>
          </a:prstGeom>
        </p:spPr>
      </p:pic>
      <p:pic>
        <p:nvPicPr>
          <p:cNvPr id="12" name="Imagen 11" descr="Un dibujo de un cable&#10;&#10;Descripción generada automáticamente con confianza baja">
            <a:extLst>
              <a:ext uri="{FF2B5EF4-FFF2-40B4-BE49-F238E27FC236}">
                <a16:creationId xmlns:a16="http://schemas.microsoft.com/office/drawing/2014/main" xmlns="" id="{58A9C8B1-088C-D7FD-7BFC-3AF5F60A43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9064" y="3911221"/>
            <a:ext cx="3216940" cy="1927651"/>
          </a:xfrm>
          <a:prstGeom prst="rect">
            <a:avLst/>
          </a:prstGeom>
        </p:spPr>
      </p:pic>
    </p:spTree>
    <p:extLst>
      <p:ext uri="{BB962C8B-B14F-4D97-AF65-F5344CB8AC3E}">
        <p14:creationId xmlns:p14="http://schemas.microsoft.com/office/powerpoint/2010/main" val="344275875"/>
      </p:ext>
    </p:extLst>
  </p:cSld>
  <p:clrMapOvr>
    <a:masterClrMapping/>
  </p:clrMapOvr>
  <p:transition spd="med" advTm="10000">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579940"/>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3: Resolución de problemas</a:t>
            </a:r>
            <a:endParaRPr lang="en-US" sz="3600" b="1" dirty="0">
              <a:solidFill>
                <a:srgbClr val="FAB632"/>
              </a:solidFill>
              <a:ea typeface="Nunito Bold" charset="0"/>
              <a:cs typeface="Arima Madurai Semi" pitchFamily="2" charset="77"/>
            </a:endParaRPr>
          </a:p>
        </p:txBody>
      </p:sp>
      <p:sp>
        <p:nvSpPr>
          <p:cNvPr id="5" name="TextBox 12">
            <a:extLst>
              <a:ext uri="{FF2B5EF4-FFF2-40B4-BE49-F238E27FC236}">
                <a16:creationId xmlns:a16="http://schemas.microsoft.com/office/drawing/2014/main" xmlns="" id="{6A705AC7-3F58-A13E-5D51-63E78BED6146}"/>
              </a:ext>
            </a:extLst>
          </p:cNvPr>
          <p:cNvSpPr txBox="1"/>
          <p:nvPr/>
        </p:nvSpPr>
        <p:spPr>
          <a:xfrm>
            <a:off x="774860" y="2357280"/>
            <a:ext cx="7680994" cy="2308324"/>
          </a:xfrm>
          <a:prstGeom prst="rect">
            <a:avLst/>
          </a:prstGeom>
          <a:noFill/>
        </p:spPr>
        <p:txBody>
          <a:bodyPr wrap="square" rtlCol="0">
            <a:spAutoFit/>
          </a:bodyPr>
          <a:lstStyle/>
          <a:p>
            <a:pPr lvl="0" algn="just"/>
            <a:r>
              <a:rPr lang="en-GB">
                <a:effectLst/>
                <a:ea typeface="Times New Roman" panose="02020603050405020304" pitchFamily="18" charset="0"/>
                <a:cs typeface="Calibri" panose="020F0502020204030204" pitchFamily="34" charset="0"/>
              </a:rPr>
              <a:t>Si tu conexión a Internet no está funcionando, prueba con:</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Haz clic en el icono de red de tu ordenador en la barra de tareas, y presta atención a lo que aparece. Eso puede ser una pista.</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Si la conexión no aparece en el listado, puede ser problema del router. Prueba con apagarlo y encenderlo. Si no funciona, tal vez sea problema de tu operador de red.</a:t>
            </a:r>
            <a:endParaRPr lang="en-GB">
              <a:effectLst/>
              <a:ea typeface="Arial MT"/>
              <a:cs typeface="Arial MT"/>
            </a:endParaRPr>
          </a:p>
          <a:p>
            <a:pPr marL="285750" indent="-285750" algn="just">
              <a:buFont typeface="Courier New" panose="02070309020205020404" pitchFamily="49" charset="0"/>
              <a:buChar char="o"/>
            </a:pPr>
            <a:r>
              <a:rPr lang="en-GB">
                <a:effectLst/>
                <a:ea typeface="Times New Roman" panose="02020603050405020304" pitchFamily="18" charset="0"/>
                <a:cs typeface="Calibri" panose="020F0502020204030204" pitchFamily="34" charset="0"/>
              </a:rPr>
              <a:t>Intenta conectarte a la red desde tu smartphone para comprobar si es un problema del ordenador o de la red.</a:t>
            </a:r>
            <a:endParaRPr lang="en-GB">
              <a:effectLst/>
              <a:ea typeface="Arial MT"/>
              <a:cs typeface="Arial MT"/>
            </a:endParaRPr>
          </a:p>
        </p:txBody>
      </p:sp>
      <p:sp>
        <p:nvSpPr>
          <p:cNvPr id="6" name="TextBox 13">
            <a:extLst>
              <a:ext uri="{FF2B5EF4-FFF2-40B4-BE49-F238E27FC236}">
                <a16:creationId xmlns:a16="http://schemas.microsoft.com/office/drawing/2014/main" xmlns="" id="{D902BCFB-C788-F285-2557-43D71B9BF434}"/>
              </a:ext>
            </a:extLst>
          </p:cNvPr>
          <p:cNvSpPr txBox="1"/>
          <p:nvPr/>
        </p:nvSpPr>
        <p:spPr>
          <a:xfrm>
            <a:off x="789136" y="1811225"/>
            <a:ext cx="2749599" cy="461665"/>
          </a:xfrm>
          <a:prstGeom prst="rect">
            <a:avLst/>
          </a:prstGeom>
          <a:noFill/>
        </p:spPr>
        <p:txBody>
          <a:bodyPr wrap="none" rtlCol="0">
            <a:spAutoFit/>
          </a:bodyPr>
          <a:lstStyle/>
          <a:p>
            <a:r>
              <a:rPr lang="es-ES" sz="2400">
                <a:solidFill>
                  <a:srgbClr val="EA4E46"/>
                </a:solidFill>
              </a:rPr>
              <a:t>Internet no funciona</a:t>
            </a:r>
            <a:endParaRPr lang="en-US" sz="2400" dirty="0">
              <a:solidFill>
                <a:srgbClr val="EA4E46"/>
              </a:solidFill>
            </a:endParaRP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a:solidFill>
                  <a:srgbClr val="21B4A9"/>
                </a:solidFill>
              </a:rPr>
              <a:t>Sección 2: Problemas comunes y cómo resolverlos.</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F7E6B54D-2076-11FD-24F1-7B794ED51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CCA237B2-723B-5980-6DB0-68BEAD775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3" name="Imagen 2" descr="Interfaz de usuario gráfica&#10;&#10;Descripción generada automáticamente con confianza media">
            <a:extLst>
              <a:ext uri="{FF2B5EF4-FFF2-40B4-BE49-F238E27FC236}">
                <a16:creationId xmlns:a16="http://schemas.microsoft.com/office/drawing/2014/main" xmlns="" id="{D44820D6-F147-6C2D-BE22-34091B7B01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9709" y="3083345"/>
            <a:ext cx="2553721" cy="2308324"/>
          </a:xfrm>
          <a:prstGeom prst="rect">
            <a:avLst/>
          </a:prstGeom>
        </p:spPr>
      </p:pic>
      <p:sp>
        <p:nvSpPr>
          <p:cNvPr id="13" name="TextBox 61">
            <a:extLst>
              <a:ext uri="{FF2B5EF4-FFF2-40B4-BE49-F238E27FC236}">
                <a16:creationId xmlns:a16="http://schemas.microsoft.com/office/drawing/2014/main" xmlns="" id="{903DDC41-E8B3-F120-ED88-27EB86563120}"/>
              </a:ext>
            </a:extLst>
          </p:cNvPr>
          <p:cNvSpPr txBox="1"/>
          <p:nvPr/>
        </p:nvSpPr>
        <p:spPr>
          <a:xfrm>
            <a:off x="3776592" y="5037725"/>
            <a:ext cx="4109059" cy="707886"/>
          </a:xfrm>
          <a:prstGeom prst="rect">
            <a:avLst/>
          </a:prstGeom>
          <a:noFill/>
        </p:spPr>
        <p:txBody>
          <a:bodyPr wrap="square" rtlCol="0">
            <a:spAutoFit/>
          </a:bodyPr>
          <a:lstStyle/>
          <a:p>
            <a:pPr algn="ctr"/>
            <a:r>
              <a:rPr lang="en-US" sz="2000">
                <a:highlight>
                  <a:srgbClr val="FAB632"/>
                </a:highlight>
                <a:ea typeface="Lato Light" panose="020F0502020204030203" pitchFamily="34" charset="0"/>
                <a:cs typeface="Abhaya Libre" panose="02000603000000000000" pitchFamily="2" charset="77"/>
              </a:rPr>
              <a:t>¡A veces, reiniciar los dispositivos es una solución sencilla y efectiva!</a:t>
            </a:r>
            <a:endParaRPr lang="en-US" sz="2000" dirty="0">
              <a:highlight>
                <a:srgbClr val="FAB632"/>
              </a:highlight>
              <a:latin typeface="Oxygen" panose="02000503000000090004" pitchFamily="2" charset="77"/>
              <a:ea typeface="Lato Light" panose="020F0502020204030203" pitchFamily="34" charset="0"/>
              <a:cs typeface="Abhaya Libre" panose="02000603000000000000" pitchFamily="2" charset="77"/>
            </a:endParaRPr>
          </a:p>
        </p:txBody>
      </p:sp>
      <p:pic>
        <p:nvPicPr>
          <p:cNvPr id="14" name="Gráfico 13" descr="Flecha: curva ligera con relleno sólido">
            <a:extLst>
              <a:ext uri="{FF2B5EF4-FFF2-40B4-BE49-F238E27FC236}">
                <a16:creationId xmlns:a16="http://schemas.microsoft.com/office/drawing/2014/main" xmlns="" id="{62D2D951-137B-B6CF-2D38-E043E05809A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862192" y="4934468"/>
            <a:ext cx="914400" cy="914400"/>
          </a:xfrm>
          <a:prstGeom prst="rect">
            <a:avLst/>
          </a:prstGeom>
        </p:spPr>
      </p:pic>
    </p:spTree>
    <p:extLst>
      <p:ext uri="{BB962C8B-B14F-4D97-AF65-F5344CB8AC3E}">
        <p14:creationId xmlns:p14="http://schemas.microsoft.com/office/powerpoint/2010/main" val="4040210647"/>
      </p:ext>
    </p:extLst>
  </p:cSld>
  <p:clrMapOvr>
    <a:masterClrMapping/>
  </p:clrMapOvr>
  <p:transition spd="med" advTm="10000">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3: Resolución de problemas</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3: Cómo buscar de forma efectiva en Internet.</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923330"/>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Tal vez un día tengas un problema que no sepas resolver, pero que tenga fácil solución si cuentas con la información necesaria. Por lo tanto, a continuación verás algunos trucos y consejos para buscar de forma efectiva en Google:</a:t>
            </a:r>
            <a:endParaRPr lang="en-GB" sz="1800">
              <a:effectLst/>
              <a:ea typeface="Arial MT"/>
              <a:cs typeface="Arial MT"/>
            </a:endParaRPr>
          </a:p>
        </p:txBody>
      </p:sp>
      <p:sp>
        <p:nvSpPr>
          <p:cNvPr id="5" name="TextBox 58">
            <a:extLst>
              <a:ext uri="{FF2B5EF4-FFF2-40B4-BE49-F238E27FC236}">
                <a16:creationId xmlns:a16="http://schemas.microsoft.com/office/drawing/2014/main" xmlns="" id="{B156EFF4-C57D-09AF-E510-2DB9D7F8FC45}"/>
              </a:ext>
            </a:extLst>
          </p:cNvPr>
          <p:cNvSpPr txBox="1"/>
          <p:nvPr/>
        </p:nvSpPr>
        <p:spPr>
          <a:xfrm>
            <a:off x="1475174" y="3913758"/>
            <a:ext cx="8929920"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Busca en una </a:t>
            </a:r>
            <a:r>
              <a:rPr lang="en-GB" sz="1800" b="1">
                <a:effectLst/>
                <a:ea typeface="Times New Roman" panose="02020603050405020304" pitchFamily="18" charset="0"/>
                <a:cs typeface="Calibri" panose="020F0502020204030204" pitchFamily="34" charset="0"/>
              </a:rPr>
              <a:t>web específica </a:t>
            </a:r>
            <a:r>
              <a:rPr lang="en-GB" sz="1800">
                <a:effectLst/>
                <a:ea typeface="Times New Roman" panose="02020603050405020304" pitchFamily="18" charset="0"/>
                <a:cs typeface="Calibri" panose="020F0502020204030204" pitchFamily="34" charset="0"/>
              </a:rPr>
              <a:t>utilizando </a:t>
            </a:r>
            <a:r>
              <a:rPr lang="en-GB" sz="1800" b="1">
                <a:effectLst/>
                <a:ea typeface="Times New Roman" panose="02020603050405020304" pitchFamily="18" charset="0"/>
                <a:cs typeface="Calibri" panose="020F0502020204030204" pitchFamily="34" charset="0"/>
              </a:rPr>
              <a:t>site:</a:t>
            </a:r>
            <a:r>
              <a:rPr lang="en-GB" sz="1800">
                <a:effectLst/>
                <a:ea typeface="Times New Roman" panose="02020603050405020304" pitchFamily="18" charset="0"/>
                <a:cs typeface="Calibri" panose="020F0502020204030204" pitchFamily="34" charset="0"/>
              </a:rPr>
              <a:t>,</a:t>
            </a:r>
            <a:r>
              <a:rPr lang="en-GB" sz="1800" b="1">
                <a:effectLst/>
                <a:ea typeface="Times New Roman" panose="02020603050405020304" pitchFamily="18" charset="0"/>
                <a:cs typeface="Calibri" panose="020F0502020204030204" pitchFamily="34" charset="0"/>
              </a:rPr>
              <a:t> </a:t>
            </a:r>
            <a:r>
              <a:rPr lang="en-GB" sz="1800">
                <a:effectLst/>
                <a:ea typeface="Times New Roman" panose="02020603050405020304" pitchFamily="18" charset="0"/>
                <a:cs typeface="Calibri" panose="020F0502020204030204" pitchFamily="34" charset="0"/>
              </a:rPr>
              <a:t>por ejemplo: "multifunctional role of women" site:moreproject.eu</a:t>
            </a:r>
            <a:endParaRPr lang="en-GB" sz="1800">
              <a:effectLst/>
              <a:ea typeface="Arial MT"/>
              <a:cs typeface="Arial MT"/>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1475175" y="2580264"/>
            <a:ext cx="8929920"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Utiliza las </a:t>
            </a:r>
            <a:r>
              <a:rPr lang="en-GB" sz="1800" b="1">
                <a:effectLst/>
                <a:ea typeface="Times New Roman" panose="02020603050405020304" pitchFamily="18" charset="0"/>
                <a:cs typeface="Calibri" panose="020F0502020204030204" pitchFamily="34" charset="0"/>
              </a:rPr>
              <a:t>“comillas” </a:t>
            </a:r>
            <a:r>
              <a:rPr lang="en-GB" sz="1800">
                <a:effectLst/>
                <a:ea typeface="Times New Roman" panose="02020603050405020304" pitchFamily="18" charset="0"/>
                <a:cs typeface="Calibri" panose="020F0502020204030204" pitchFamily="34" charset="0"/>
              </a:rPr>
              <a:t>para encontrar </a:t>
            </a:r>
            <a:r>
              <a:rPr lang="en-GB" sz="1800" b="1">
                <a:effectLst/>
                <a:ea typeface="Times New Roman" panose="02020603050405020304" pitchFamily="18" charset="0"/>
                <a:cs typeface="Calibri" panose="020F0502020204030204" pitchFamily="34" charset="0"/>
              </a:rPr>
              <a:t>exactamente</a:t>
            </a:r>
            <a:r>
              <a:rPr lang="en-GB" sz="1800">
                <a:effectLst/>
                <a:ea typeface="Times New Roman" panose="02020603050405020304" pitchFamily="18" charset="0"/>
                <a:cs typeface="Calibri" panose="020F0502020204030204" pitchFamily="34" charset="0"/>
              </a:rPr>
              <a:t> las palabaras o frases que quieres: “actualizar Windows”</a:t>
            </a:r>
            <a:endParaRPr lang="en-GB" sz="1800">
              <a:effectLst/>
              <a:ea typeface="Arial MT"/>
              <a:cs typeface="Arial MT"/>
            </a:endParaRPr>
          </a:p>
        </p:txBody>
      </p:sp>
      <p:sp>
        <p:nvSpPr>
          <p:cNvPr id="7" name="TextBox 60">
            <a:extLst>
              <a:ext uri="{FF2B5EF4-FFF2-40B4-BE49-F238E27FC236}">
                <a16:creationId xmlns:a16="http://schemas.microsoft.com/office/drawing/2014/main" xmlns="" id="{9413F5BC-FC54-1F9B-499C-C779A84952CD}"/>
              </a:ext>
            </a:extLst>
          </p:cNvPr>
          <p:cNvSpPr txBox="1"/>
          <p:nvPr/>
        </p:nvSpPr>
        <p:spPr>
          <a:xfrm>
            <a:off x="1486685" y="3235140"/>
            <a:ext cx="8918410" cy="646331"/>
          </a:xfrm>
          <a:prstGeom prst="rect">
            <a:avLst/>
          </a:prstGeom>
          <a:noFill/>
        </p:spPr>
        <p:txBody>
          <a:bodyPr wrap="square" rtlCol="0">
            <a:spAutoFit/>
          </a:bodyPr>
          <a:lstStyle/>
          <a:p>
            <a:pPr lvl="0" algn="just"/>
            <a:r>
              <a:rPr lang="en-GB" sz="1800" b="1">
                <a:effectLst/>
                <a:ea typeface="Times New Roman" panose="02020603050405020304" pitchFamily="18" charset="0"/>
                <a:cs typeface="Calibri" panose="020F0502020204030204" pitchFamily="34" charset="0"/>
              </a:rPr>
              <a:t>Excluye términos </a:t>
            </a:r>
            <a:r>
              <a:rPr lang="en-GB" sz="1800">
                <a:effectLst/>
                <a:ea typeface="Times New Roman" panose="02020603050405020304" pitchFamily="18" charset="0"/>
                <a:cs typeface="Calibri" panose="020F0502020204030204" pitchFamily="34" charset="0"/>
              </a:rPr>
              <a:t>de la búsqueda utilizando el símbolo </a:t>
            </a:r>
            <a:r>
              <a:rPr lang="en-GB" sz="1800" b="1">
                <a:effectLst/>
                <a:ea typeface="Times New Roman" panose="02020603050405020304" pitchFamily="18" charset="0"/>
                <a:cs typeface="Calibri" panose="020F0502020204030204" pitchFamily="34" charset="0"/>
              </a:rPr>
              <a:t>–</a:t>
            </a:r>
            <a:r>
              <a:rPr lang="en-GB" sz="1800">
                <a:effectLst/>
                <a:ea typeface="Times New Roman" panose="02020603050405020304" pitchFamily="18" charset="0"/>
                <a:cs typeface="Calibri" panose="020F0502020204030204" pitchFamily="34" charset="0"/>
              </a:rPr>
              <a:t> antes de la palabra: “actualizar Windows” -Linux</a:t>
            </a:r>
            <a:endParaRPr lang="en-GB" sz="1800">
              <a:effectLst/>
              <a:ea typeface="Arial MT"/>
              <a:cs typeface="Arial MT"/>
            </a:endParaRPr>
          </a:p>
        </p:txBody>
      </p:sp>
      <p:sp>
        <p:nvSpPr>
          <p:cNvPr id="8" name="TextBox 61">
            <a:extLst>
              <a:ext uri="{FF2B5EF4-FFF2-40B4-BE49-F238E27FC236}">
                <a16:creationId xmlns:a16="http://schemas.microsoft.com/office/drawing/2014/main" xmlns="" id="{F5EBEA0A-1CF9-3896-597E-1673B36F580C}"/>
              </a:ext>
            </a:extLst>
          </p:cNvPr>
          <p:cNvSpPr txBox="1"/>
          <p:nvPr/>
        </p:nvSpPr>
        <p:spPr>
          <a:xfrm>
            <a:off x="3793371" y="5440305"/>
            <a:ext cx="8208962" cy="400110"/>
          </a:xfrm>
          <a:prstGeom prst="rect">
            <a:avLst/>
          </a:prstGeom>
          <a:noFill/>
        </p:spPr>
        <p:txBody>
          <a:bodyPr wrap="square" rtlCol="0">
            <a:spAutoFit/>
          </a:bodyPr>
          <a:lstStyle/>
          <a:p>
            <a:r>
              <a:rPr lang="en-US" sz="2000">
                <a:highlight>
                  <a:srgbClr val="FAB632"/>
                </a:highlight>
                <a:ea typeface="Lato Light" panose="020F0502020204030203" pitchFamily="34" charset="0"/>
                <a:cs typeface="Abhaya Libre" panose="02000603000000000000" pitchFamily="2" charset="77"/>
              </a:rPr>
              <a:t>¡Recuerda utilizar palabaras clave para tus búsquedas!</a:t>
            </a:r>
            <a:endParaRPr lang="en-US" sz="2000" dirty="0">
              <a:highlight>
                <a:srgbClr val="FAB632"/>
              </a:highlight>
              <a:latin typeface="Oxygen" panose="02000503000000090004" pitchFamily="2" charset="77"/>
              <a:ea typeface="Lato Light" panose="020F0502020204030203" pitchFamily="34" charset="0"/>
              <a:cs typeface="Abhaya Libre" panose="02000603000000000000" pitchFamily="2" charset="77"/>
            </a:endParaRPr>
          </a:p>
        </p:txBody>
      </p:sp>
      <p:sp>
        <p:nvSpPr>
          <p:cNvPr id="12" name="Hexágono 11">
            <a:extLst>
              <a:ext uri="{FF2B5EF4-FFF2-40B4-BE49-F238E27FC236}">
                <a16:creationId xmlns:a16="http://schemas.microsoft.com/office/drawing/2014/main" xmlns="" id="{41F6B51B-774C-60B3-3D4A-AE78D9BE3416}"/>
              </a:ext>
            </a:extLst>
          </p:cNvPr>
          <p:cNvSpPr/>
          <p:nvPr/>
        </p:nvSpPr>
        <p:spPr>
          <a:xfrm>
            <a:off x="1163292" y="2652702"/>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5C3B2DE5-8E8B-040D-8D84-6492E7EA49AF}"/>
              </a:ext>
            </a:extLst>
          </p:cNvPr>
          <p:cNvSpPr/>
          <p:nvPr/>
        </p:nvSpPr>
        <p:spPr>
          <a:xfrm>
            <a:off x="1163292" y="332455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35D60FC1-BC04-1878-421C-0EFD4E46E4BA}"/>
              </a:ext>
            </a:extLst>
          </p:cNvPr>
          <p:cNvSpPr/>
          <p:nvPr/>
        </p:nvSpPr>
        <p:spPr>
          <a:xfrm>
            <a:off x="1152649" y="4008636"/>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17" name="TextBox 58">
            <a:extLst>
              <a:ext uri="{FF2B5EF4-FFF2-40B4-BE49-F238E27FC236}">
                <a16:creationId xmlns:a16="http://schemas.microsoft.com/office/drawing/2014/main" xmlns="" id="{40045DC3-1273-E568-A31C-27391DC799EC}"/>
              </a:ext>
            </a:extLst>
          </p:cNvPr>
          <p:cNvSpPr txBox="1"/>
          <p:nvPr/>
        </p:nvSpPr>
        <p:spPr>
          <a:xfrm>
            <a:off x="1447377" y="4553921"/>
            <a:ext cx="8957717" cy="646331"/>
          </a:xfrm>
          <a:prstGeom prst="rect">
            <a:avLst/>
          </a:prstGeom>
          <a:noFill/>
        </p:spPr>
        <p:txBody>
          <a:bodyPr wrap="square" rtlCol="0">
            <a:spAutoFit/>
          </a:bodyPr>
          <a:lstStyle/>
          <a:p>
            <a:pPr lvl="0" algn="just"/>
            <a:r>
              <a:rPr lang="en-GB" sz="1800">
                <a:effectLst/>
                <a:ea typeface="Times New Roman" panose="02020603050405020304" pitchFamily="18" charset="0"/>
                <a:cs typeface="Calibri" panose="020F0502020204030204" pitchFamily="34" charset="0"/>
              </a:rPr>
              <a:t>Utiliza </a:t>
            </a:r>
            <a:r>
              <a:rPr lang="en-GB" sz="1800" b="1">
                <a:effectLst/>
                <a:ea typeface="Times New Roman" panose="02020603050405020304" pitchFamily="18" charset="0"/>
                <a:cs typeface="Calibri" panose="020F0502020204030204" pitchFamily="34" charset="0"/>
              </a:rPr>
              <a:t>filetype: </a:t>
            </a:r>
            <a:r>
              <a:rPr lang="en-GB" sz="1800">
                <a:effectLst/>
                <a:ea typeface="Times New Roman" panose="02020603050405020304" pitchFamily="18" charset="0"/>
                <a:cs typeface="Calibri" panose="020F0502020204030204" pitchFamily="34" charset="0"/>
              </a:rPr>
              <a:t>para encontrar un </a:t>
            </a:r>
            <a:r>
              <a:rPr lang="en-GB" sz="1800" b="1">
                <a:effectLst/>
                <a:ea typeface="Times New Roman" panose="02020603050405020304" pitchFamily="18" charset="0"/>
                <a:cs typeface="Calibri" panose="020F0502020204030204" pitchFamily="34" charset="0"/>
              </a:rPr>
              <a:t>tipo concreto de archivo</a:t>
            </a:r>
            <a:r>
              <a:rPr lang="en-GB" sz="1800">
                <a:effectLst/>
                <a:ea typeface="Times New Roman" panose="02020603050405020304" pitchFamily="18" charset="0"/>
                <a:cs typeface="Calibri" panose="020F0502020204030204" pitchFamily="34" charset="0"/>
              </a:rPr>
              <a:t>: "problemas informáticos" filetype:pdf</a:t>
            </a:r>
            <a:endParaRPr lang="en-GB" sz="1800">
              <a:effectLst/>
              <a:ea typeface="Arial MT"/>
              <a:cs typeface="Arial MT"/>
            </a:endParaRPr>
          </a:p>
        </p:txBody>
      </p:sp>
      <p:sp>
        <p:nvSpPr>
          <p:cNvPr id="18" name="Hexágono 17">
            <a:extLst>
              <a:ext uri="{FF2B5EF4-FFF2-40B4-BE49-F238E27FC236}">
                <a16:creationId xmlns:a16="http://schemas.microsoft.com/office/drawing/2014/main" xmlns="" id="{A5395511-0EBC-03A9-D568-F5B6FB468FC4}"/>
              </a:ext>
            </a:extLst>
          </p:cNvPr>
          <p:cNvSpPr/>
          <p:nvPr/>
        </p:nvSpPr>
        <p:spPr>
          <a:xfrm>
            <a:off x="1152648" y="462005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 name="Gráfico 9" descr="Flecha: recto con relleno sólido">
            <a:extLst>
              <a:ext uri="{FF2B5EF4-FFF2-40B4-BE49-F238E27FC236}">
                <a16:creationId xmlns:a16="http://schemas.microsoft.com/office/drawing/2014/main" xmlns="" id="{2520EA41-9370-519F-ED91-EAD307AD342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rot="10800000">
            <a:off x="2752987" y="5183160"/>
            <a:ext cx="914400" cy="914400"/>
          </a:xfrm>
          <a:prstGeom prst="rect">
            <a:avLst/>
          </a:prstGeom>
        </p:spPr>
      </p:pic>
    </p:spTree>
    <p:extLst>
      <p:ext uri="{BB962C8B-B14F-4D97-AF65-F5344CB8AC3E}">
        <p14:creationId xmlns:p14="http://schemas.microsoft.com/office/powerpoint/2010/main" val="539891977"/>
      </p:ext>
    </p:extLst>
  </p:cSld>
  <p:clrMapOvr>
    <a:masterClrMapping/>
  </p:clrMapOvr>
  <p:transition spd="med" advTm="10000">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8208962" cy="646331"/>
          </a:xfrm>
          <a:prstGeom prst="rect">
            <a:avLst/>
          </a:prstGeom>
          <a:noFill/>
        </p:spPr>
        <p:txBody>
          <a:bodyPr wrap="square" rtlCol="0">
            <a:spAutoFit/>
          </a:bodyPr>
          <a:lstStyle/>
          <a:p>
            <a:r>
              <a:rPr lang="en-US" sz="3600" b="1">
                <a:solidFill>
                  <a:srgbClr val="FAB632"/>
                </a:solidFill>
                <a:ea typeface="Nunito Bold" charset="0"/>
                <a:cs typeface="Arima Madurai Semi" pitchFamily="2" charset="77"/>
              </a:rPr>
              <a:t>Unidad 3: Resolución de problemas</a:t>
            </a:r>
            <a:endParaRPr lang="en-US" sz="36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3: Cómo buscar de forma efectiva en Internet.</a:t>
            </a:r>
            <a:endParaRPr lang="en-GB" sz="2400" dirty="0">
              <a:solidFill>
                <a:srgbClr val="21B4A9"/>
              </a:solidFill>
            </a:endParaRPr>
          </a:p>
        </p:txBody>
      </p:sp>
      <p:sp>
        <p:nvSpPr>
          <p:cNvPr id="6" name="TextBox 59">
            <a:extLst>
              <a:ext uri="{FF2B5EF4-FFF2-40B4-BE49-F238E27FC236}">
                <a16:creationId xmlns:a16="http://schemas.microsoft.com/office/drawing/2014/main" xmlns="" id="{6CDB0ECE-20FD-7DB5-A748-B2D6841D86A8}"/>
              </a:ext>
            </a:extLst>
          </p:cNvPr>
          <p:cNvSpPr txBox="1"/>
          <p:nvPr/>
        </p:nvSpPr>
        <p:spPr>
          <a:xfrm>
            <a:off x="4110605" y="1939840"/>
            <a:ext cx="5905850" cy="1938992"/>
          </a:xfrm>
          <a:prstGeom prst="rect">
            <a:avLst/>
          </a:prstGeom>
          <a:noFill/>
        </p:spPr>
        <p:txBody>
          <a:bodyPr wrap="square" rtlCol="0">
            <a:spAutoFit/>
          </a:bodyPr>
          <a:lstStyle/>
          <a:p>
            <a:pPr algn="just"/>
            <a:r>
              <a:rPr lang="en-GB" sz="2000">
                <a:effectLst/>
                <a:ea typeface="Times New Roman" panose="02020603050405020304" pitchFamily="18" charset="0"/>
                <a:cs typeface="Calibri" panose="020F0502020204030204" pitchFamily="34" charset="0"/>
              </a:rPr>
              <a:t>Además, también puedes </a:t>
            </a:r>
            <a:r>
              <a:rPr lang="en-GB" sz="2000" b="1">
                <a:effectLst/>
                <a:ea typeface="Times New Roman" panose="02020603050405020304" pitchFamily="18" charset="0"/>
                <a:cs typeface="Calibri" panose="020F0502020204030204" pitchFamily="34" charset="0"/>
              </a:rPr>
              <a:t>filtrar los resultados </a:t>
            </a:r>
            <a:r>
              <a:rPr lang="en-GB" sz="2000">
                <a:effectLst/>
                <a:ea typeface="Times New Roman" panose="02020603050405020304" pitchFamily="18" charset="0"/>
                <a:cs typeface="Calibri" panose="020F0502020204030204" pitchFamily="34" charset="0"/>
              </a:rPr>
              <a:t>por idioma y fecha gracias a las herramientas de Google.</a:t>
            </a:r>
            <a:endParaRPr lang="en-GB" sz="2000">
              <a:effectLst/>
              <a:ea typeface="Arial MT"/>
              <a:cs typeface="Arial MT"/>
            </a:endParaRPr>
          </a:p>
          <a:p>
            <a:pPr algn="just"/>
            <a:r>
              <a:rPr lang="en-GB" sz="2000">
                <a:effectLst/>
                <a:ea typeface="Times New Roman" panose="02020603050405020304" pitchFamily="18" charset="0"/>
                <a:cs typeface="Calibri" panose="020F0502020204030204" pitchFamily="34" charset="0"/>
              </a:rPr>
              <a:t> </a:t>
            </a:r>
            <a:endParaRPr lang="en-GB" sz="2000">
              <a:effectLst/>
              <a:ea typeface="Arial MT"/>
              <a:cs typeface="Arial MT"/>
            </a:endParaRPr>
          </a:p>
          <a:p>
            <a:pPr algn="just"/>
            <a:r>
              <a:rPr lang="en-GB" sz="2000">
                <a:effectLst/>
                <a:ea typeface="Times New Roman" panose="02020603050405020304" pitchFamily="18" charset="0"/>
                <a:cs typeface="Calibri" panose="020F0502020204030204" pitchFamily="34" charset="0"/>
              </a:rPr>
              <a:t>Cada buscador tiene sus propias características, y si Google no te convence, puede buscar uno </a:t>
            </a:r>
            <a:r>
              <a:rPr lang="en-GB" sz="2000" b="1">
                <a:effectLst/>
                <a:ea typeface="Times New Roman" panose="02020603050405020304" pitchFamily="18" charset="0"/>
                <a:cs typeface="Calibri" panose="020F0502020204030204" pitchFamily="34" charset="0"/>
              </a:rPr>
              <a:t>alternativo</a:t>
            </a:r>
            <a:r>
              <a:rPr lang="en-GB" sz="2000">
                <a:effectLst/>
                <a:ea typeface="Times New Roman" panose="02020603050405020304" pitchFamily="18" charset="0"/>
                <a:cs typeface="Calibri" panose="020F0502020204030204" pitchFamily="34" charset="0"/>
              </a:rPr>
              <a:t> que vaya mejor contigo, como Bing o Yahoo.</a:t>
            </a:r>
            <a:endParaRPr lang="en-GB" sz="20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5" name="Imagen 4" descr="Forma, Flecha, Rectángulo&#10;&#10;Descripción generada automáticamente">
            <a:extLst>
              <a:ext uri="{FF2B5EF4-FFF2-40B4-BE49-F238E27FC236}">
                <a16:creationId xmlns:a16="http://schemas.microsoft.com/office/drawing/2014/main" xmlns="" id="{B7AFBB5B-9517-1E6A-B206-84E58F38A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4886" y="3476083"/>
            <a:ext cx="4657288" cy="2328644"/>
          </a:xfrm>
          <a:prstGeom prst="rect">
            <a:avLst/>
          </a:prstGeom>
        </p:spPr>
      </p:pic>
      <p:pic>
        <p:nvPicPr>
          <p:cNvPr id="8" name="Imagen 7" descr="Logotipo&#10;&#10;Descripción generada automáticamente">
            <a:extLst>
              <a:ext uri="{FF2B5EF4-FFF2-40B4-BE49-F238E27FC236}">
                <a16:creationId xmlns:a16="http://schemas.microsoft.com/office/drawing/2014/main" xmlns="" id="{0C324013-C44A-0A9C-4B81-DA6BB56C25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164" y="1966667"/>
            <a:ext cx="1781266" cy="1001962"/>
          </a:xfrm>
          <a:prstGeom prst="rect">
            <a:avLst/>
          </a:prstGeom>
        </p:spPr>
      </p:pic>
      <p:pic>
        <p:nvPicPr>
          <p:cNvPr id="11" name="Imagen 10" descr="Interfaz de usuario gráfica&#10;&#10;Descripción generada automáticamente">
            <a:extLst>
              <a:ext uri="{FF2B5EF4-FFF2-40B4-BE49-F238E27FC236}">
                <a16:creationId xmlns:a16="http://schemas.microsoft.com/office/drawing/2014/main" xmlns="" id="{6DB38348-4E5C-39B8-52A3-15322D4910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7072" y="2361480"/>
            <a:ext cx="2622601" cy="1473901"/>
          </a:xfrm>
          <a:prstGeom prst="rect">
            <a:avLst/>
          </a:prstGeom>
        </p:spPr>
      </p:pic>
      <p:pic>
        <p:nvPicPr>
          <p:cNvPr id="13" name="Imagen 12" descr="Icono&#10;&#10;Descripción generada automáticamente con confianza baja">
            <a:extLst>
              <a:ext uri="{FF2B5EF4-FFF2-40B4-BE49-F238E27FC236}">
                <a16:creationId xmlns:a16="http://schemas.microsoft.com/office/drawing/2014/main" xmlns="" id="{B9B43C27-FCC7-6975-B011-E27AF02FA2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0177" y="3374855"/>
            <a:ext cx="2563240" cy="612875"/>
          </a:xfrm>
          <a:prstGeom prst="rect">
            <a:avLst/>
          </a:prstGeom>
        </p:spPr>
      </p:pic>
      <p:pic>
        <p:nvPicPr>
          <p:cNvPr id="17" name="Imagen 16" descr="Forma&#10;&#10;Descripción generada automáticamente con confianza media">
            <a:extLst>
              <a:ext uri="{FF2B5EF4-FFF2-40B4-BE49-F238E27FC236}">
                <a16:creationId xmlns:a16="http://schemas.microsoft.com/office/drawing/2014/main" xmlns="" id="{E63DEADC-4A90-A42F-3F1D-D22C4FA83B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6797" y="3994875"/>
            <a:ext cx="1653152" cy="399081"/>
          </a:xfrm>
          <a:prstGeom prst="rect">
            <a:avLst/>
          </a:prstGeom>
        </p:spPr>
      </p:pic>
    </p:spTree>
    <p:extLst>
      <p:ext uri="{BB962C8B-B14F-4D97-AF65-F5344CB8AC3E}">
        <p14:creationId xmlns:p14="http://schemas.microsoft.com/office/powerpoint/2010/main" val="1931305474"/>
      </p:ext>
    </p:extLst>
  </p:cSld>
  <p:clrMapOvr>
    <a:masterClrMapping/>
  </p:clrMapOvr>
  <p:transition spd="med" advTm="10000">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57">
            <a:extLst>
              <a:ext uri="{FF2B5EF4-FFF2-40B4-BE49-F238E27FC236}">
                <a16:creationId xmlns:a16="http://schemas.microsoft.com/office/drawing/2014/main" xmlns="" id="{937ADA07-67DE-E5D0-B252-9995FF3ABB92}"/>
              </a:ext>
            </a:extLst>
          </p:cNvPr>
          <p:cNvSpPr txBox="1"/>
          <p:nvPr/>
        </p:nvSpPr>
        <p:spPr>
          <a:xfrm>
            <a:off x="1491687" y="1943767"/>
            <a:ext cx="2207858" cy="2339743"/>
          </a:xfrm>
          <a:prstGeom prst="rect">
            <a:avLst/>
          </a:prstGeom>
          <a:noFill/>
        </p:spPr>
        <p:txBody>
          <a:bodyPr wrap="square" rtlCol="0">
            <a:spAutoFit/>
          </a:bodyPr>
          <a:lstStyle/>
          <a:p>
            <a:pPr algn="ctr">
              <a:lnSpc>
                <a:spcPts val="2220"/>
              </a:lnSpc>
            </a:pPr>
            <a:r>
              <a:rPr lang="en-US">
                <a:ea typeface="Lato Light" charset="0"/>
                <a:cs typeface="Poppins" pitchFamily="2" charset="77"/>
              </a:rPr>
              <a:t>Las herramientas TIC permiten realizar diversas funciones digitalmente, como la gestión de proyectos, organización, comunicación y comercio electrónico.</a:t>
            </a:r>
            <a:endParaRPr lang="en-US" dirty="0">
              <a:ea typeface="Lato Light" charset="0"/>
              <a:cs typeface="Poppins" pitchFamily="2" charset="77"/>
            </a:endParaRPr>
          </a:p>
        </p:txBody>
      </p:sp>
      <p:sp>
        <p:nvSpPr>
          <p:cNvPr id="3" name="Rectangle 58">
            <a:extLst>
              <a:ext uri="{FF2B5EF4-FFF2-40B4-BE49-F238E27FC236}">
                <a16:creationId xmlns:a16="http://schemas.microsoft.com/office/drawing/2014/main" xmlns="" id="{6B319258-F16B-2EB0-0E29-9B57F9FAD53D}"/>
              </a:ext>
            </a:extLst>
          </p:cNvPr>
          <p:cNvSpPr/>
          <p:nvPr/>
        </p:nvSpPr>
        <p:spPr>
          <a:xfrm>
            <a:off x="1518135" y="1543099"/>
            <a:ext cx="2020810" cy="400110"/>
          </a:xfrm>
          <a:prstGeom prst="rect">
            <a:avLst/>
          </a:prstGeom>
        </p:spPr>
        <p:txBody>
          <a:bodyPr wrap="none">
            <a:spAutoFit/>
          </a:bodyPr>
          <a:lstStyle/>
          <a:p>
            <a:pPr algn="ctr"/>
            <a:r>
              <a:rPr lang="en-US" sz="2000" b="1">
                <a:solidFill>
                  <a:srgbClr val="FAB632"/>
                </a:solidFill>
                <a:ea typeface="Roboto" charset="0"/>
                <a:cs typeface="Poppins" pitchFamily="2" charset="77"/>
              </a:rPr>
              <a:t>Herramientas TIC</a:t>
            </a:r>
            <a:endParaRPr lang="en-US" sz="2000" b="1" dirty="0">
              <a:solidFill>
                <a:srgbClr val="FAB632"/>
              </a:solidFill>
              <a:ea typeface="Roboto" charset="0"/>
              <a:cs typeface="Poppins" pitchFamily="2" charset="77"/>
            </a:endParaRPr>
          </a:p>
        </p:txBody>
      </p:sp>
      <p:sp>
        <p:nvSpPr>
          <p:cNvPr id="4" name="Rectangle 28">
            <a:extLst>
              <a:ext uri="{FF2B5EF4-FFF2-40B4-BE49-F238E27FC236}">
                <a16:creationId xmlns:a16="http://schemas.microsoft.com/office/drawing/2014/main" xmlns="" id="{95B9E180-2BEC-1766-D9F4-930972205FFC}"/>
              </a:ext>
            </a:extLst>
          </p:cNvPr>
          <p:cNvSpPr>
            <a:spLocks/>
          </p:cNvSpPr>
          <p:nvPr/>
        </p:nvSpPr>
        <p:spPr bwMode="auto">
          <a:xfrm>
            <a:off x="550864" y="563441"/>
            <a:ext cx="824547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r>
              <a:rPr lang="en-US" sz="3600" b="1">
                <a:solidFill>
                  <a:srgbClr val="EA4E46"/>
                </a:solidFill>
                <a:ea typeface="Roboto" charset="0"/>
                <a:cs typeface="Poppins" pitchFamily="2" charset="77"/>
                <a:sym typeface="Bebas Neue" charset="0"/>
              </a:rPr>
              <a:t>Resumen</a:t>
            </a:r>
            <a:endParaRPr lang="en-US" sz="3600" b="1" dirty="0">
              <a:solidFill>
                <a:srgbClr val="EA4E46"/>
              </a:solidFill>
              <a:ea typeface="Roboto" charset="0"/>
              <a:cs typeface="Poppins" pitchFamily="2" charset="77"/>
              <a:sym typeface="Bebas Neue" charset="0"/>
            </a:endParaRPr>
          </a:p>
        </p:txBody>
      </p:sp>
      <p:sp>
        <p:nvSpPr>
          <p:cNvPr id="7" name="CuadroTexto 6">
            <a:extLst>
              <a:ext uri="{FF2B5EF4-FFF2-40B4-BE49-F238E27FC236}">
                <a16:creationId xmlns:a16="http://schemas.microsoft.com/office/drawing/2014/main" xmlns="" id="{3D1A44CC-5B66-0C31-488E-20E25E214311}"/>
              </a:ext>
            </a:extLst>
          </p:cNvPr>
          <p:cNvSpPr txBox="1"/>
          <p:nvPr/>
        </p:nvSpPr>
        <p:spPr>
          <a:xfrm>
            <a:off x="1211676" y="1311916"/>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8" name="TextBox 57">
            <a:extLst>
              <a:ext uri="{FF2B5EF4-FFF2-40B4-BE49-F238E27FC236}">
                <a16:creationId xmlns:a16="http://schemas.microsoft.com/office/drawing/2014/main" xmlns="" id="{BAAEBED9-E80A-3482-6CBD-7DD6EAF70752}"/>
              </a:ext>
            </a:extLst>
          </p:cNvPr>
          <p:cNvSpPr txBox="1"/>
          <p:nvPr/>
        </p:nvSpPr>
        <p:spPr>
          <a:xfrm>
            <a:off x="4222837" y="2951359"/>
            <a:ext cx="2503181" cy="2339743"/>
          </a:xfrm>
          <a:prstGeom prst="rect">
            <a:avLst/>
          </a:prstGeom>
          <a:noFill/>
        </p:spPr>
        <p:txBody>
          <a:bodyPr wrap="square" rtlCol="0">
            <a:spAutoFit/>
          </a:bodyPr>
          <a:lstStyle/>
          <a:p>
            <a:pPr algn="ctr">
              <a:lnSpc>
                <a:spcPts val="2220"/>
              </a:lnSpc>
            </a:pPr>
            <a:r>
              <a:rPr lang="en-US">
                <a:ea typeface="Lato Light" charset="0"/>
                <a:cs typeface="Poppins" pitchFamily="2" charset="77"/>
              </a:rPr>
              <a:t>Navegar de forma segura es de vital importancia hoy día, así como tener contraseñas seguras que protejan tu información de los posibles ciber-delincuentes.</a:t>
            </a:r>
            <a:endParaRPr lang="en-US" dirty="0">
              <a:ea typeface="Lato Light" charset="0"/>
              <a:cs typeface="Poppins" pitchFamily="2" charset="77"/>
            </a:endParaRPr>
          </a:p>
        </p:txBody>
      </p:sp>
      <p:sp>
        <p:nvSpPr>
          <p:cNvPr id="9" name="Rectangle 58">
            <a:extLst>
              <a:ext uri="{FF2B5EF4-FFF2-40B4-BE49-F238E27FC236}">
                <a16:creationId xmlns:a16="http://schemas.microsoft.com/office/drawing/2014/main" xmlns="" id="{0C877272-F220-4842-4D58-DD7C1CFC4750}"/>
              </a:ext>
            </a:extLst>
          </p:cNvPr>
          <p:cNvSpPr/>
          <p:nvPr/>
        </p:nvSpPr>
        <p:spPr>
          <a:xfrm>
            <a:off x="4580560" y="2544164"/>
            <a:ext cx="1787733" cy="400110"/>
          </a:xfrm>
          <a:prstGeom prst="rect">
            <a:avLst/>
          </a:prstGeom>
        </p:spPr>
        <p:txBody>
          <a:bodyPr wrap="none">
            <a:spAutoFit/>
          </a:bodyPr>
          <a:lstStyle/>
          <a:p>
            <a:pPr algn="ctr"/>
            <a:r>
              <a:rPr lang="en-US" sz="2000" b="1">
                <a:solidFill>
                  <a:srgbClr val="FAB632"/>
                </a:solidFill>
                <a:ea typeface="Roboto" charset="0"/>
                <a:cs typeface="Poppins" pitchFamily="2" charset="77"/>
              </a:rPr>
              <a:t>Ciberseguridad</a:t>
            </a:r>
            <a:endParaRPr lang="en-US" sz="2000" b="1" dirty="0">
              <a:solidFill>
                <a:srgbClr val="FAB632"/>
              </a:solidFill>
              <a:ea typeface="Roboto" charset="0"/>
              <a:cs typeface="Poppins" pitchFamily="2" charset="77"/>
            </a:endParaRPr>
          </a:p>
        </p:txBody>
      </p:sp>
      <p:sp>
        <p:nvSpPr>
          <p:cNvPr id="10" name="CuadroTexto 9">
            <a:extLst>
              <a:ext uri="{FF2B5EF4-FFF2-40B4-BE49-F238E27FC236}">
                <a16:creationId xmlns:a16="http://schemas.microsoft.com/office/drawing/2014/main" xmlns="" id="{4247263D-2F68-6194-71DF-873CAFA5448C}"/>
              </a:ext>
            </a:extLst>
          </p:cNvPr>
          <p:cNvSpPr txBox="1"/>
          <p:nvPr/>
        </p:nvSpPr>
        <p:spPr>
          <a:xfrm>
            <a:off x="4238029" y="2294023"/>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17" name="TextBox 57">
            <a:extLst>
              <a:ext uri="{FF2B5EF4-FFF2-40B4-BE49-F238E27FC236}">
                <a16:creationId xmlns:a16="http://schemas.microsoft.com/office/drawing/2014/main" xmlns="" id="{3613FFA6-CD4C-3149-E2EC-25BA75B76A3E}"/>
              </a:ext>
            </a:extLst>
          </p:cNvPr>
          <p:cNvSpPr txBox="1"/>
          <p:nvPr/>
        </p:nvSpPr>
        <p:spPr>
          <a:xfrm>
            <a:off x="7243303" y="3779008"/>
            <a:ext cx="3175069" cy="2057615"/>
          </a:xfrm>
          <a:prstGeom prst="rect">
            <a:avLst/>
          </a:prstGeom>
          <a:noFill/>
        </p:spPr>
        <p:txBody>
          <a:bodyPr wrap="square" rtlCol="0">
            <a:spAutoFit/>
          </a:bodyPr>
          <a:lstStyle/>
          <a:p>
            <a:pPr algn="ctr">
              <a:lnSpc>
                <a:spcPts val="2220"/>
              </a:lnSpc>
            </a:pPr>
            <a:r>
              <a:rPr lang="en-US">
                <a:ea typeface="Lato Light" charset="0"/>
                <a:cs typeface="Poppins" pitchFamily="2" charset="77"/>
              </a:rPr>
              <a:t>Una cualidad esencial es la de ser capaz de resolver los problemas e Internet nos proporciona una herramienta muy valiosa para ello: el conocimiento, y hay que saber encontrarlo.  </a:t>
            </a:r>
            <a:endParaRPr lang="en-US" dirty="0">
              <a:ea typeface="Lato Light" charset="0"/>
              <a:cs typeface="Poppins" pitchFamily="2" charset="77"/>
            </a:endParaRPr>
          </a:p>
        </p:txBody>
      </p:sp>
      <p:sp>
        <p:nvSpPr>
          <p:cNvPr id="18" name="Rectangle 58">
            <a:extLst>
              <a:ext uri="{FF2B5EF4-FFF2-40B4-BE49-F238E27FC236}">
                <a16:creationId xmlns:a16="http://schemas.microsoft.com/office/drawing/2014/main" xmlns="" id="{7FD63D42-58E3-1CA9-9C37-E9B4648A7975}"/>
              </a:ext>
            </a:extLst>
          </p:cNvPr>
          <p:cNvSpPr/>
          <p:nvPr/>
        </p:nvSpPr>
        <p:spPr>
          <a:xfrm>
            <a:off x="7402659" y="3378898"/>
            <a:ext cx="2856359" cy="400110"/>
          </a:xfrm>
          <a:prstGeom prst="rect">
            <a:avLst/>
          </a:prstGeom>
        </p:spPr>
        <p:txBody>
          <a:bodyPr wrap="none">
            <a:spAutoFit/>
          </a:bodyPr>
          <a:lstStyle/>
          <a:p>
            <a:pPr algn="ctr"/>
            <a:r>
              <a:rPr lang="en-US" sz="2000" b="1">
                <a:solidFill>
                  <a:srgbClr val="FAB632"/>
                </a:solidFill>
                <a:ea typeface="Roboto" charset="0"/>
                <a:cs typeface="Poppins" pitchFamily="2" charset="77"/>
              </a:rPr>
              <a:t>Resolución de problemas</a:t>
            </a:r>
            <a:endParaRPr lang="en-US" sz="2000" b="1" dirty="0">
              <a:solidFill>
                <a:srgbClr val="FAB632"/>
              </a:solidFill>
              <a:ea typeface="Roboto" charset="0"/>
              <a:cs typeface="Poppins" pitchFamily="2" charset="77"/>
            </a:endParaRPr>
          </a:p>
        </p:txBody>
      </p:sp>
      <p:sp>
        <p:nvSpPr>
          <p:cNvPr id="19" name="CuadroTexto 18">
            <a:extLst>
              <a:ext uri="{FF2B5EF4-FFF2-40B4-BE49-F238E27FC236}">
                <a16:creationId xmlns:a16="http://schemas.microsoft.com/office/drawing/2014/main" xmlns="" id="{F83558B3-24CD-4182-C0A9-97857EB83CDA}"/>
              </a:ext>
            </a:extLst>
          </p:cNvPr>
          <p:cNvSpPr txBox="1"/>
          <p:nvPr/>
        </p:nvSpPr>
        <p:spPr>
          <a:xfrm>
            <a:off x="7067587" y="3240398"/>
            <a:ext cx="329551"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pic>
        <p:nvPicPr>
          <p:cNvPr id="15" name="Imagen 14" descr="Texto&#10;&#10;Descripción generada automáticamente">
            <a:extLst>
              <a:ext uri="{FF2B5EF4-FFF2-40B4-BE49-F238E27FC236}">
                <a16:creationId xmlns:a16="http://schemas.microsoft.com/office/drawing/2014/main" xmlns="" id="{7FCBE6E8-063D-05D6-971D-0844923859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493213DE-3766-A505-B9BA-9183F8745BE5}"/>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1117483970"/>
      </p:ext>
    </p:extLst>
  </p:cSld>
  <p:clrMapOvr>
    <a:masterClrMapping/>
  </p:clrMapOvr>
  <p:transition spd="med" advTm="10000">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xmlns="" id="{FD367A6C-EBA9-79A8-7837-B419AB6D5FF0}"/>
              </a:ext>
            </a:extLst>
          </p:cNvPr>
          <p:cNvSpPr/>
          <p:nvPr/>
        </p:nvSpPr>
        <p:spPr>
          <a:xfrm>
            <a:off x="531357" y="924321"/>
            <a:ext cx="4510277" cy="515808"/>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debes tener en cuenta al diseño un logo?</a:t>
            </a:r>
            <a:endParaRPr lang="en-GB" dirty="0"/>
          </a:p>
        </p:txBody>
      </p:sp>
      <p:sp>
        <p:nvSpPr>
          <p:cNvPr id="10" name="Rectangle 28">
            <a:extLst>
              <a:ext uri="{FF2B5EF4-FFF2-40B4-BE49-F238E27FC236}">
                <a16:creationId xmlns:a16="http://schemas.microsoft.com/office/drawing/2014/main" xmlns=""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r>
              <a:rPr lang="es-ES" sz="3600" b="1">
                <a:solidFill>
                  <a:srgbClr val="21B4A9"/>
                </a:solidFill>
              </a:rPr>
              <a:t>Test de autoevaluación:</a:t>
            </a:r>
            <a:endParaRPr lang="en-GB" sz="3600" b="1" dirty="0">
              <a:solidFill>
                <a:srgbClr val="21B4A9"/>
              </a:solidFill>
            </a:endParaRPr>
          </a:p>
        </p:txBody>
      </p:sp>
      <p:sp>
        <p:nvSpPr>
          <p:cNvPr id="12" name="Rectángulo 11">
            <a:extLst>
              <a:ext uri="{FF2B5EF4-FFF2-40B4-BE49-F238E27FC236}">
                <a16:creationId xmlns:a16="http://schemas.microsoft.com/office/drawing/2014/main" xmlns=""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xmlns=""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es el comercio electrónico?</a:t>
            </a:r>
            <a:endParaRPr lang="en-GB" dirty="0"/>
          </a:p>
        </p:txBody>
      </p:sp>
      <p:sp>
        <p:nvSpPr>
          <p:cNvPr id="17" name="Rectángulo 16">
            <a:extLst>
              <a:ext uri="{FF2B5EF4-FFF2-40B4-BE49-F238E27FC236}">
                <a16:creationId xmlns:a16="http://schemas.microsoft.com/office/drawing/2014/main" xmlns=""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xmlns="" id="{9B376885-B5A0-0D84-31FF-068CA7DB7104}"/>
              </a:ext>
            </a:extLst>
          </p:cNvPr>
          <p:cNvSpPr/>
          <p:nvPr/>
        </p:nvSpPr>
        <p:spPr>
          <a:xfrm>
            <a:off x="523348" y="3001874"/>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¿Cómo debería ser una contraseña segura?</a:t>
            </a:r>
            <a:endParaRPr lang="en-GB" dirty="0"/>
          </a:p>
        </p:txBody>
      </p:sp>
      <p:sp>
        <p:nvSpPr>
          <p:cNvPr id="20" name="TextBox 59">
            <a:extLst>
              <a:ext uri="{FF2B5EF4-FFF2-40B4-BE49-F238E27FC236}">
                <a16:creationId xmlns:a16="http://schemas.microsoft.com/office/drawing/2014/main" xmlns="" id="{4F0CB8F7-6904-7B27-42F0-BE74C5AF6A24}"/>
              </a:ext>
            </a:extLst>
          </p:cNvPr>
          <p:cNvSpPr txBox="1"/>
          <p:nvPr/>
        </p:nvSpPr>
        <p:spPr>
          <a:xfrm>
            <a:off x="531358" y="3409122"/>
            <a:ext cx="4518286" cy="1708160"/>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Una contraseña que ya uses habitualmente, sea cual sea su longitud.</a:t>
            </a:r>
          </a:p>
          <a:p>
            <a:pPr marL="342900" indent="-342900">
              <a:buFont typeface="+mj-lt"/>
              <a:buAutoNum type="alphaLcParenR"/>
            </a:pPr>
            <a:r>
              <a:rPr lang="en-US" sz="1500">
                <a:ea typeface="Lato Light" panose="020F0502020204030203" pitchFamily="34" charset="0"/>
                <a:cs typeface="Abhaya Libre" panose="02000603000000000000" pitchFamily="2" charset="77"/>
              </a:rPr>
              <a:t>Algo fácil de recordar, como tu fecha de cumpleaños.</a:t>
            </a:r>
          </a:p>
          <a:p>
            <a:pPr marL="342900" indent="-342900">
              <a:buFont typeface="+mj-lt"/>
              <a:buAutoNum type="alphaLcParenR"/>
            </a:pPr>
            <a:r>
              <a:rPr lang="en-US" sz="1500">
                <a:ea typeface="Lato Light" panose="020F0502020204030203" pitchFamily="34" charset="0"/>
                <a:cs typeface="Abhaya Libre" panose="02000603000000000000" pitchFamily="2" charset="77"/>
              </a:rPr>
              <a:t>Una combinación de letras, números y caracteres especiales de más de 12 caracteres.</a:t>
            </a:r>
          </a:p>
          <a:p>
            <a:pPr marL="342900" indent="-342900">
              <a:buFont typeface="+mj-lt"/>
              <a:buAutoNum type="alphaLcParenR"/>
            </a:pPr>
            <a:endParaRPr lang="en-US" sz="1500" dirty="0">
              <a:ea typeface="Lato Light" panose="020F0502020204030203" pitchFamily="34" charset="0"/>
              <a:cs typeface="Abhaya Libre" panose="02000603000000000000" pitchFamily="2" charset="77"/>
            </a:endParaRPr>
          </a:p>
        </p:txBody>
      </p:sp>
      <p:sp>
        <p:nvSpPr>
          <p:cNvPr id="22" name="Rectángulo 21">
            <a:extLst>
              <a:ext uri="{FF2B5EF4-FFF2-40B4-BE49-F238E27FC236}">
                <a16:creationId xmlns:a16="http://schemas.microsoft.com/office/drawing/2014/main" xmlns=""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xmlns="" id="{7AA4056B-DE9C-25A0-B7EA-7CC004411C2D}"/>
              </a:ext>
            </a:extLst>
          </p:cNvPr>
          <p:cNvSpPr/>
          <p:nvPr/>
        </p:nvSpPr>
        <p:spPr>
          <a:xfrm>
            <a:off x="5331590" y="3021670"/>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haces si tu ordenador no enciende?</a:t>
            </a:r>
            <a:endParaRPr lang="en-GB" dirty="0"/>
          </a:p>
        </p:txBody>
      </p:sp>
      <p:sp>
        <p:nvSpPr>
          <p:cNvPr id="32" name="Rectángulo 31">
            <a:extLst>
              <a:ext uri="{FF2B5EF4-FFF2-40B4-BE49-F238E27FC236}">
                <a16:creationId xmlns:a16="http://schemas.microsoft.com/office/drawing/2014/main" xmlns="" id="{7FD24C3A-1E71-1242-AB69-73DE74EC3031}"/>
              </a:ext>
            </a:extLst>
          </p:cNvPr>
          <p:cNvSpPr/>
          <p:nvPr/>
        </p:nvSpPr>
        <p:spPr>
          <a:xfrm>
            <a:off x="2743031" y="4949288"/>
            <a:ext cx="4730240"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xmlns="" id="{F874651E-567B-3E48-135B-076292839DE2}"/>
              </a:ext>
            </a:extLst>
          </p:cNvPr>
          <p:cNvSpPr/>
          <p:nvPr/>
        </p:nvSpPr>
        <p:spPr>
          <a:xfrm>
            <a:off x="2749573" y="4950178"/>
            <a:ext cx="4730240" cy="601419"/>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aparece en la búsqueda: “habilidades digitales” –smartphone filetype:pdf?</a:t>
            </a:r>
            <a:endParaRPr lang="en-GB" dirty="0"/>
          </a:p>
        </p:txBody>
      </p:sp>
      <p:pic>
        <p:nvPicPr>
          <p:cNvPr id="28" name="Imagen 27" descr="Texto&#10;&#10;Descripción generada automáticamente">
            <a:extLst>
              <a:ext uri="{FF2B5EF4-FFF2-40B4-BE49-F238E27FC236}">
                <a16:creationId xmlns:a16="http://schemas.microsoft.com/office/drawing/2014/main" xmlns="" id="{57E7EBF6-6D35-9B44-C87D-7D4A18F1AB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2652" y="6251079"/>
            <a:ext cx="2304176" cy="483405"/>
          </a:xfrm>
          <a:prstGeom prst="rect">
            <a:avLst/>
          </a:prstGeom>
        </p:spPr>
      </p:pic>
      <p:sp>
        <p:nvSpPr>
          <p:cNvPr id="29" name="CuadroTexto 28">
            <a:extLst>
              <a:ext uri="{FF2B5EF4-FFF2-40B4-BE49-F238E27FC236}">
                <a16:creationId xmlns:a16="http://schemas.microsoft.com/office/drawing/2014/main" xmlns="" id="{B18C1742-C5D5-232B-43B0-B6D11E7186A1}"/>
              </a:ext>
            </a:extLst>
          </p:cNvPr>
          <p:cNvSpPr txBox="1"/>
          <p:nvPr/>
        </p:nvSpPr>
        <p:spPr>
          <a:xfrm>
            <a:off x="7684316" y="5153235"/>
            <a:ext cx="4433415" cy="938719"/>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30" name="TextBox 59">
            <a:extLst>
              <a:ext uri="{FF2B5EF4-FFF2-40B4-BE49-F238E27FC236}">
                <a16:creationId xmlns:a16="http://schemas.microsoft.com/office/drawing/2014/main" xmlns="" id="{7AD9FEF5-A657-CB0A-DE07-BDEA64281161}"/>
              </a:ext>
            </a:extLst>
          </p:cNvPr>
          <p:cNvSpPr txBox="1"/>
          <p:nvPr/>
        </p:nvSpPr>
        <p:spPr>
          <a:xfrm>
            <a:off x="5338501" y="3620339"/>
            <a:ext cx="4518286" cy="1015663"/>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Comprar uno nuevo o llamar al servicio técnico.</a:t>
            </a:r>
          </a:p>
          <a:p>
            <a:pPr marL="342900" indent="-342900">
              <a:buFont typeface="+mj-lt"/>
              <a:buAutoNum type="alphaLcParenR"/>
            </a:pPr>
            <a:r>
              <a:rPr lang="en-US" sz="1500">
                <a:ea typeface="Lato Light" panose="020F0502020204030203" pitchFamily="34" charset="0"/>
                <a:cs typeface="Abhaya Libre" panose="02000603000000000000" pitchFamily="2" charset="77"/>
              </a:rPr>
              <a:t>Comprobar si tiene batería o si el enchufe está funcionando antes de nada.</a:t>
            </a:r>
          </a:p>
          <a:p>
            <a:pPr marL="342900" indent="-342900">
              <a:buFont typeface="+mj-lt"/>
              <a:buAutoNum type="alphaLcParenR"/>
            </a:pPr>
            <a:r>
              <a:rPr lang="en-US" sz="1500">
                <a:ea typeface="Lato Light" panose="020F0502020204030203" pitchFamily="34" charset="0"/>
                <a:cs typeface="Abhaya Libre" panose="02000603000000000000" pitchFamily="2" charset="77"/>
              </a:rPr>
              <a:t>Pulsar teclas aleatoriamente hasta que reaccione.</a:t>
            </a:r>
          </a:p>
        </p:txBody>
      </p:sp>
      <p:sp>
        <p:nvSpPr>
          <p:cNvPr id="31" name="TextBox 59">
            <a:extLst>
              <a:ext uri="{FF2B5EF4-FFF2-40B4-BE49-F238E27FC236}">
                <a16:creationId xmlns:a16="http://schemas.microsoft.com/office/drawing/2014/main" xmlns="" id="{8641BC69-D179-D170-3419-EC8F9C4FF327}"/>
              </a:ext>
            </a:extLst>
          </p:cNvPr>
          <p:cNvSpPr txBox="1"/>
          <p:nvPr/>
        </p:nvSpPr>
        <p:spPr>
          <a:xfrm>
            <a:off x="2743031" y="5553628"/>
            <a:ext cx="4730239" cy="1246495"/>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Archivos pdf sobre habilidades digitales que no incluyen la palabra smartphone.</a:t>
            </a:r>
          </a:p>
          <a:p>
            <a:pPr marL="342900" indent="-342900">
              <a:buFont typeface="+mj-lt"/>
              <a:buAutoNum type="alphaLcParenR"/>
            </a:pPr>
            <a:r>
              <a:rPr lang="en-US" sz="1500">
                <a:ea typeface="Lato Light" panose="020F0502020204030203" pitchFamily="34" charset="0"/>
                <a:cs typeface="Abhaya Libre" panose="02000603000000000000" pitchFamily="2" charset="77"/>
              </a:rPr>
              <a:t>Archivos que no son pdf sobre habilidades digitales.</a:t>
            </a:r>
          </a:p>
          <a:p>
            <a:pPr marL="342900" indent="-342900">
              <a:buFont typeface="+mj-lt"/>
              <a:buAutoNum type="alphaLcParenR"/>
            </a:pPr>
            <a:r>
              <a:rPr lang="en-US" sz="1500">
                <a:ea typeface="Lato Light" panose="020F0502020204030203" pitchFamily="34" charset="0"/>
                <a:cs typeface="Abhaya Libre" panose="02000603000000000000" pitchFamily="2" charset="77"/>
              </a:rPr>
              <a:t>Archivos pdf sobre smartphones que no incluyen el término “habilidades digitales”.</a:t>
            </a:r>
          </a:p>
        </p:txBody>
      </p:sp>
      <p:sp>
        <p:nvSpPr>
          <p:cNvPr id="24" name="TextBox 59">
            <a:extLst>
              <a:ext uri="{FF2B5EF4-FFF2-40B4-BE49-F238E27FC236}">
                <a16:creationId xmlns:a16="http://schemas.microsoft.com/office/drawing/2014/main" xmlns="" id="{06A3566F-CE0A-DD14-26B2-98F81FAF0A3F}"/>
              </a:ext>
            </a:extLst>
          </p:cNvPr>
          <p:cNvSpPr txBox="1"/>
          <p:nvPr/>
        </p:nvSpPr>
        <p:spPr>
          <a:xfrm>
            <a:off x="525697" y="1650533"/>
            <a:ext cx="4518286" cy="784830"/>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Que sea legible y tenga relación con la empresa.</a:t>
            </a:r>
          </a:p>
          <a:p>
            <a:pPr marL="342900" indent="-342900">
              <a:buFont typeface="+mj-lt"/>
              <a:buAutoNum type="alphaLcParenR"/>
            </a:pPr>
            <a:r>
              <a:rPr lang="en-US" sz="1500">
                <a:ea typeface="Lato Light" panose="020F0502020204030203" pitchFamily="34" charset="0"/>
                <a:cs typeface="Abhaya Libre" panose="02000603000000000000" pitchFamily="2" charset="77"/>
              </a:rPr>
              <a:t>Que a mí me guste.</a:t>
            </a:r>
          </a:p>
          <a:p>
            <a:pPr marL="342900" indent="-342900">
              <a:buFont typeface="+mj-lt"/>
              <a:buAutoNum type="alphaLcParenR"/>
            </a:pPr>
            <a:r>
              <a:rPr lang="en-US" sz="1500">
                <a:ea typeface="Lato Light" panose="020F0502020204030203" pitchFamily="34" charset="0"/>
                <a:cs typeface="Abhaya Libre" panose="02000603000000000000" pitchFamily="2" charset="77"/>
              </a:rPr>
              <a:t>Que no aparezca el nombre de la empresa.</a:t>
            </a:r>
          </a:p>
        </p:txBody>
      </p:sp>
      <p:sp>
        <p:nvSpPr>
          <p:cNvPr id="25" name="TextBox 59">
            <a:extLst>
              <a:ext uri="{FF2B5EF4-FFF2-40B4-BE49-F238E27FC236}">
                <a16:creationId xmlns:a16="http://schemas.microsoft.com/office/drawing/2014/main" xmlns="" id="{76831814-9B49-F3E7-E8D8-F448B853F2B3}"/>
              </a:ext>
            </a:extLst>
          </p:cNvPr>
          <p:cNvSpPr txBox="1"/>
          <p:nvPr/>
        </p:nvSpPr>
        <p:spPr>
          <a:xfrm>
            <a:off x="5331590" y="1554851"/>
            <a:ext cx="4518286" cy="1015663"/>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Tener una página web.</a:t>
            </a:r>
          </a:p>
          <a:p>
            <a:pPr marL="342900" indent="-342900">
              <a:buFont typeface="+mj-lt"/>
              <a:buAutoNum type="alphaLcParenR"/>
            </a:pPr>
            <a:r>
              <a:rPr lang="en-US" sz="1500">
                <a:ea typeface="Lato Light" panose="020F0502020204030203" pitchFamily="34" charset="0"/>
                <a:cs typeface="Abhaya Libre" panose="02000603000000000000" pitchFamily="2" charset="77"/>
              </a:rPr>
              <a:t>La práctica de comprar y vender productos por Internet.</a:t>
            </a:r>
          </a:p>
          <a:p>
            <a:pPr marL="342900" indent="-342900">
              <a:buFont typeface="+mj-lt"/>
              <a:buAutoNum type="alphaLcParenR"/>
            </a:pPr>
            <a:r>
              <a:rPr lang="en-US" sz="1500">
                <a:ea typeface="Lato Light" panose="020F0502020204030203" pitchFamily="34" charset="0"/>
                <a:cs typeface="Abhaya Libre" panose="02000603000000000000" pitchFamily="2" charset="77"/>
              </a:rPr>
              <a:t>Vender componentes y dispositivos electrónicos.</a:t>
            </a:r>
          </a:p>
        </p:txBody>
      </p:sp>
    </p:spTree>
    <p:extLst>
      <p:ext uri="{BB962C8B-B14F-4D97-AF65-F5344CB8AC3E}">
        <p14:creationId xmlns:p14="http://schemas.microsoft.com/office/powerpoint/2010/main" val="3371436735"/>
      </p:ext>
    </p:extLst>
  </p:cSld>
  <p:clrMapOvr>
    <a:masterClrMapping/>
  </p:clrMapOvr>
  <p:transition spd="med" advTm="10000">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xmlns="" id="{FD367A6C-EBA9-79A8-7837-B419AB6D5FF0}"/>
              </a:ext>
            </a:extLst>
          </p:cNvPr>
          <p:cNvSpPr/>
          <p:nvPr/>
        </p:nvSpPr>
        <p:spPr>
          <a:xfrm>
            <a:off x="531357" y="924321"/>
            <a:ext cx="4510277" cy="515808"/>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debes tener en cuenta al diseño un logo?</a:t>
            </a:r>
            <a:endParaRPr lang="en-GB" dirty="0"/>
          </a:p>
        </p:txBody>
      </p:sp>
      <p:sp>
        <p:nvSpPr>
          <p:cNvPr id="10" name="Rectangle 28">
            <a:extLst>
              <a:ext uri="{FF2B5EF4-FFF2-40B4-BE49-F238E27FC236}">
                <a16:creationId xmlns:a16="http://schemas.microsoft.com/office/drawing/2014/main" xmlns=""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r>
              <a:rPr lang="es-ES" sz="3600" b="1">
                <a:solidFill>
                  <a:srgbClr val="21B4A9"/>
                </a:solidFill>
              </a:rPr>
              <a:t>Soluciones al test de autoevaluación:</a:t>
            </a:r>
            <a:endParaRPr lang="en-GB" sz="3600" b="1" dirty="0">
              <a:solidFill>
                <a:srgbClr val="21B4A9"/>
              </a:solidFill>
            </a:endParaRPr>
          </a:p>
        </p:txBody>
      </p:sp>
      <p:sp>
        <p:nvSpPr>
          <p:cNvPr id="12" name="Rectángulo 11">
            <a:extLst>
              <a:ext uri="{FF2B5EF4-FFF2-40B4-BE49-F238E27FC236}">
                <a16:creationId xmlns:a16="http://schemas.microsoft.com/office/drawing/2014/main" xmlns=""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xmlns=""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es el comercio electrónico?</a:t>
            </a:r>
            <a:endParaRPr lang="en-GB" dirty="0"/>
          </a:p>
        </p:txBody>
      </p:sp>
      <p:sp>
        <p:nvSpPr>
          <p:cNvPr id="17" name="Rectángulo 16">
            <a:extLst>
              <a:ext uri="{FF2B5EF4-FFF2-40B4-BE49-F238E27FC236}">
                <a16:creationId xmlns:a16="http://schemas.microsoft.com/office/drawing/2014/main" xmlns=""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xmlns="" id="{9B376885-B5A0-0D84-31FF-068CA7DB7104}"/>
              </a:ext>
            </a:extLst>
          </p:cNvPr>
          <p:cNvSpPr/>
          <p:nvPr/>
        </p:nvSpPr>
        <p:spPr>
          <a:xfrm>
            <a:off x="523348" y="3001874"/>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¿Cómo debería ser una contraseña segura?</a:t>
            </a:r>
            <a:endParaRPr lang="en-GB" dirty="0"/>
          </a:p>
        </p:txBody>
      </p:sp>
      <p:sp>
        <p:nvSpPr>
          <p:cNvPr id="20" name="TextBox 59">
            <a:extLst>
              <a:ext uri="{FF2B5EF4-FFF2-40B4-BE49-F238E27FC236}">
                <a16:creationId xmlns:a16="http://schemas.microsoft.com/office/drawing/2014/main" xmlns="" id="{4F0CB8F7-6904-7B27-42F0-BE74C5AF6A24}"/>
              </a:ext>
            </a:extLst>
          </p:cNvPr>
          <p:cNvSpPr txBox="1"/>
          <p:nvPr/>
        </p:nvSpPr>
        <p:spPr>
          <a:xfrm>
            <a:off x="531358" y="3409122"/>
            <a:ext cx="4518286" cy="1708160"/>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Una contraseña que ya uses habitualmente, sea cual sea su longitud.</a:t>
            </a:r>
          </a:p>
          <a:p>
            <a:pPr marL="342900" indent="-342900">
              <a:buFont typeface="+mj-lt"/>
              <a:buAutoNum type="alphaLcParenR"/>
            </a:pPr>
            <a:r>
              <a:rPr lang="en-US" sz="1500">
                <a:ea typeface="Lato Light" panose="020F0502020204030203" pitchFamily="34" charset="0"/>
                <a:cs typeface="Abhaya Libre" panose="02000603000000000000" pitchFamily="2" charset="77"/>
              </a:rPr>
              <a:t>Algo fácil de recordar, como tu fecha de cumpleaños.</a:t>
            </a:r>
          </a:p>
          <a:p>
            <a:pPr marL="342900" indent="-342900">
              <a:buFont typeface="+mj-lt"/>
              <a:buAutoNum type="alphaLcParenR"/>
            </a:pPr>
            <a:r>
              <a:rPr lang="en-US" sz="1500" b="1">
                <a:ea typeface="Lato Light" panose="020F0502020204030203" pitchFamily="34" charset="0"/>
                <a:cs typeface="Abhaya Libre" panose="02000603000000000000" pitchFamily="2" charset="77"/>
              </a:rPr>
              <a:t>Una combinación de letras, números y caracteres especiales de más de 12 caracteres.</a:t>
            </a:r>
          </a:p>
          <a:p>
            <a:pPr marL="342900" indent="-342900">
              <a:buFont typeface="+mj-lt"/>
              <a:buAutoNum type="alphaLcParenR"/>
            </a:pPr>
            <a:endParaRPr lang="en-US" sz="1500" dirty="0">
              <a:ea typeface="Lato Light" panose="020F0502020204030203" pitchFamily="34" charset="0"/>
              <a:cs typeface="Abhaya Libre" panose="02000603000000000000" pitchFamily="2" charset="77"/>
            </a:endParaRPr>
          </a:p>
        </p:txBody>
      </p:sp>
      <p:sp>
        <p:nvSpPr>
          <p:cNvPr id="22" name="Rectángulo 21">
            <a:extLst>
              <a:ext uri="{FF2B5EF4-FFF2-40B4-BE49-F238E27FC236}">
                <a16:creationId xmlns:a16="http://schemas.microsoft.com/office/drawing/2014/main" xmlns=""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xmlns="" id="{7AA4056B-DE9C-25A0-B7EA-7CC004411C2D}"/>
              </a:ext>
            </a:extLst>
          </p:cNvPr>
          <p:cNvSpPr/>
          <p:nvPr/>
        </p:nvSpPr>
        <p:spPr>
          <a:xfrm>
            <a:off x="5331590" y="3021670"/>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haces si tu ordenador no enciende?</a:t>
            </a:r>
            <a:endParaRPr lang="en-GB" dirty="0"/>
          </a:p>
        </p:txBody>
      </p:sp>
      <p:sp>
        <p:nvSpPr>
          <p:cNvPr id="32" name="Rectángulo 31">
            <a:extLst>
              <a:ext uri="{FF2B5EF4-FFF2-40B4-BE49-F238E27FC236}">
                <a16:creationId xmlns:a16="http://schemas.microsoft.com/office/drawing/2014/main" xmlns="" id="{7FD24C3A-1E71-1242-AB69-73DE74EC3031}"/>
              </a:ext>
            </a:extLst>
          </p:cNvPr>
          <p:cNvSpPr/>
          <p:nvPr/>
        </p:nvSpPr>
        <p:spPr>
          <a:xfrm>
            <a:off x="2743031" y="4949288"/>
            <a:ext cx="4730240"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xmlns="" id="{F874651E-567B-3E48-135B-076292839DE2}"/>
              </a:ext>
            </a:extLst>
          </p:cNvPr>
          <p:cNvSpPr/>
          <p:nvPr/>
        </p:nvSpPr>
        <p:spPr>
          <a:xfrm>
            <a:off x="2749573" y="4950178"/>
            <a:ext cx="4730240" cy="601419"/>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¿Qué aparece en la búsqueda: “habilidades digitales” –smartphone filetype:pdf?</a:t>
            </a:r>
            <a:endParaRPr lang="en-GB" dirty="0"/>
          </a:p>
        </p:txBody>
      </p:sp>
      <p:pic>
        <p:nvPicPr>
          <p:cNvPr id="28" name="Imagen 27" descr="Texto&#10;&#10;Descripción generada automáticamente">
            <a:extLst>
              <a:ext uri="{FF2B5EF4-FFF2-40B4-BE49-F238E27FC236}">
                <a16:creationId xmlns:a16="http://schemas.microsoft.com/office/drawing/2014/main" xmlns="" id="{57E7EBF6-6D35-9B44-C87D-7D4A18F1AB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2652" y="6251079"/>
            <a:ext cx="2304176" cy="483405"/>
          </a:xfrm>
          <a:prstGeom prst="rect">
            <a:avLst/>
          </a:prstGeom>
        </p:spPr>
      </p:pic>
      <p:sp>
        <p:nvSpPr>
          <p:cNvPr id="29" name="CuadroTexto 28">
            <a:extLst>
              <a:ext uri="{FF2B5EF4-FFF2-40B4-BE49-F238E27FC236}">
                <a16:creationId xmlns:a16="http://schemas.microsoft.com/office/drawing/2014/main" xmlns="" id="{B18C1742-C5D5-232B-43B0-B6D11E7186A1}"/>
              </a:ext>
            </a:extLst>
          </p:cNvPr>
          <p:cNvSpPr txBox="1"/>
          <p:nvPr/>
        </p:nvSpPr>
        <p:spPr>
          <a:xfrm>
            <a:off x="7684316" y="5153235"/>
            <a:ext cx="4433415" cy="938719"/>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30" name="TextBox 59">
            <a:extLst>
              <a:ext uri="{FF2B5EF4-FFF2-40B4-BE49-F238E27FC236}">
                <a16:creationId xmlns:a16="http://schemas.microsoft.com/office/drawing/2014/main" xmlns="" id="{7AD9FEF5-A657-CB0A-DE07-BDEA64281161}"/>
              </a:ext>
            </a:extLst>
          </p:cNvPr>
          <p:cNvSpPr txBox="1"/>
          <p:nvPr/>
        </p:nvSpPr>
        <p:spPr>
          <a:xfrm>
            <a:off x="5338501" y="3620339"/>
            <a:ext cx="4518286" cy="1015663"/>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Comprar uno nuevo o llamar al servicio técnico.</a:t>
            </a:r>
          </a:p>
          <a:p>
            <a:pPr marL="342900" indent="-342900">
              <a:buFont typeface="+mj-lt"/>
              <a:buAutoNum type="alphaLcParenR"/>
            </a:pPr>
            <a:r>
              <a:rPr lang="en-US" sz="1500" b="1">
                <a:ea typeface="Lato Light" panose="020F0502020204030203" pitchFamily="34" charset="0"/>
                <a:cs typeface="Abhaya Libre" panose="02000603000000000000" pitchFamily="2" charset="77"/>
              </a:rPr>
              <a:t>Comprobar si tiene batería o si la toma de corriente está funcionando antes de nada.</a:t>
            </a:r>
          </a:p>
          <a:p>
            <a:pPr marL="342900" indent="-342900">
              <a:buFont typeface="+mj-lt"/>
              <a:buAutoNum type="alphaLcParenR"/>
            </a:pPr>
            <a:r>
              <a:rPr lang="en-US" sz="1500">
                <a:ea typeface="Lato Light" panose="020F0502020204030203" pitchFamily="34" charset="0"/>
                <a:cs typeface="Abhaya Libre" panose="02000603000000000000" pitchFamily="2" charset="77"/>
              </a:rPr>
              <a:t>Pulsar teclas aleatoriamente hasta que reaccione.</a:t>
            </a:r>
          </a:p>
        </p:txBody>
      </p:sp>
      <p:sp>
        <p:nvSpPr>
          <p:cNvPr id="31" name="TextBox 59">
            <a:extLst>
              <a:ext uri="{FF2B5EF4-FFF2-40B4-BE49-F238E27FC236}">
                <a16:creationId xmlns:a16="http://schemas.microsoft.com/office/drawing/2014/main" xmlns="" id="{8641BC69-D179-D170-3419-EC8F9C4FF327}"/>
              </a:ext>
            </a:extLst>
          </p:cNvPr>
          <p:cNvSpPr txBox="1"/>
          <p:nvPr/>
        </p:nvSpPr>
        <p:spPr>
          <a:xfrm>
            <a:off x="2743031" y="5553628"/>
            <a:ext cx="4730239" cy="1246495"/>
          </a:xfrm>
          <a:prstGeom prst="rect">
            <a:avLst/>
          </a:prstGeom>
          <a:noFill/>
        </p:spPr>
        <p:txBody>
          <a:bodyPr wrap="square" rtlCol="0">
            <a:spAutoFit/>
          </a:bodyPr>
          <a:lstStyle/>
          <a:p>
            <a:pPr marL="342900" indent="-342900">
              <a:buFont typeface="+mj-lt"/>
              <a:buAutoNum type="alphaLcParenR"/>
            </a:pPr>
            <a:r>
              <a:rPr lang="en-US" sz="1500" b="1">
                <a:ea typeface="Lato Light" panose="020F0502020204030203" pitchFamily="34" charset="0"/>
                <a:cs typeface="Abhaya Libre" panose="02000603000000000000" pitchFamily="2" charset="77"/>
              </a:rPr>
              <a:t>Archivos pdf sobre habilidades digitales que no incluyen la palabra smartphone.</a:t>
            </a:r>
          </a:p>
          <a:p>
            <a:pPr marL="342900" indent="-342900">
              <a:buFont typeface="+mj-lt"/>
              <a:buAutoNum type="alphaLcParenR"/>
            </a:pPr>
            <a:r>
              <a:rPr lang="en-US" sz="1500">
                <a:ea typeface="Lato Light" panose="020F0502020204030203" pitchFamily="34" charset="0"/>
                <a:cs typeface="Abhaya Libre" panose="02000603000000000000" pitchFamily="2" charset="77"/>
              </a:rPr>
              <a:t>Archivos que no son pdf sobre habilidades digitales.</a:t>
            </a:r>
          </a:p>
          <a:p>
            <a:pPr marL="342900" indent="-342900">
              <a:buFont typeface="+mj-lt"/>
              <a:buAutoNum type="alphaLcParenR"/>
            </a:pPr>
            <a:r>
              <a:rPr lang="en-US" sz="1500">
                <a:ea typeface="Lato Light" panose="020F0502020204030203" pitchFamily="34" charset="0"/>
                <a:cs typeface="Abhaya Libre" panose="02000603000000000000" pitchFamily="2" charset="77"/>
              </a:rPr>
              <a:t>Archivos pdf sobre smartphones que no incluyen el término “habilidades digitales”.</a:t>
            </a:r>
          </a:p>
        </p:txBody>
      </p:sp>
      <p:sp>
        <p:nvSpPr>
          <p:cNvPr id="24" name="TextBox 59">
            <a:extLst>
              <a:ext uri="{FF2B5EF4-FFF2-40B4-BE49-F238E27FC236}">
                <a16:creationId xmlns:a16="http://schemas.microsoft.com/office/drawing/2014/main" xmlns="" id="{06A3566F-CE0A-DD14-26B2-98F81FAF0A3F}"/>
              </a:ext>
            </a:extLst>
          </p:cNvPr>
          <p:cNvSpPr txBox="1"/>
          <p:nvPr/>
        </p:nvSpPr>
        <p:spPr>
          <a:xfrm>
            <a:off x="525697" y="1650533"/>
            <a:ext cx="4518286" cy="784830"/>
          </a:xfrm>
          <a:prstGeom prst="rect">
            <a:avLst/>
          </a:prstGeom>
          <a:noFill/>
        </p:spPr>
        <p:txBody>
          <a:bodyPr wrap="square" rtlCol="0">
            <a:spAutoFit/>
          </a:bodyPr>
          <a:lstStyle/>
          <a:p>
            <a:pPr marL="342900" indent="-342900">
              <a:buFont typeface="+mj-lt"/>
              <a:buAutoNum type="alphaLcParenR"/>
            </a:pPr>
            <a:r>
              <a:rPr lang="en-US" sz="1500" b="1">
                <a:ea typeface="Lato Light" panose="020F0502020204030203" pitchFamily="34" charset="0"/>
                <a:cs typeface="Abhaya Libre" panose="02000603000000000000" pitchFamily="2" charset="77"/>
              </a:rPr>
              <a:t>Que sea legible y tenga relación con la empresa.</a:t>
            </a:r>
          </a:p>
          <a:p>
            <a:pPr marL="342900" indent="-342900">
              <a:buFont typeface="+mj-lt"/>
              <a:buAutoNum type="alphaLcParenR"/>
            </a:pPr>
            <a:r>
              <a:rPr lang="en-US" sz="1500">
                <a:ea typeface="Lato Light" panose="020F0502020204030203" pitchFamily="34" charset="0"/>
                <a:cs typeface="Abhaya Libre" panose="02000603000000000000" pitchFamily="2" charset="77"/>
              </a:rPr>
              <a:t>Que a mí me guste.</a:t>
            </a:r>
          </a:p>
          <a:p>
            <a:pPr marL="342900" indent="-342900">
              <a:buFont typeface="+mj-lt"/>
              <a:buAutoNum type="alphaLcParenR"/>
            </a:pPr>
            <a:r>
              <a:rPr lang="en-US" sz="1500">
                <a:ea typeface="Lato Light" panose="020F0502020204030203" pitchFamily="34" charset="0"/>
                <a:cs typeface="Abhaya Libre" panose="02000603000000000000" pitchFamily="2" charset="77"/>
              </a:rPr>
              <a:t>Que no aparezca el nombre de la empresa.</a:t>
            </a:r>
          </a:p>
        </p:txBody>
      </p:sp>
      <p:sp>
        <p:nvSpPr>
          <p:cNvPr id="25" name="TextBox 59">
            <a:extLst>
              <a:ext uri="{FF2B5EF4-FFF2-40B4-BE49-F238E27FC236}">
                <a16:creationId xmlns:a16="http://schemas.microsoft.com/office/drawing/2014/main" xmlns="" id="{76831814-9B49-F3E7-E8D8-F448B853F2B3}"/>
              </a:ext>
            </a:extLst>
          </p:cNvPr>
          <p:cNvSpPr txBox="1"/>
          <p:nvPr/>
        </p:nvSpPr>
        <p:spPr>
          <a:xfrm>
            <a:off x="5331590" y="1554851"/>
            <a:ext cx="4518286" cy="1015663"/>
          </a:xfrm>
          <a:prstGeom prst="rect">
            <a:avLst/>
          </a:prstGeom>
          <a:noFill/>
        </p:spPr>
        <p:txBody>
          <a:bodyPr wrap="square" rtlCol="0">
            <a:spAutoFit/>
          </a:bodyPr>
          <a:lstStyle/>
          <a:p>
            <a:pPr marL="342900" indent="-342900">
              <a:buFont typeface="+mj-lt"/>
              <a:buAutoNum type="alphaLcParenR"/>
            </a:pPr>
            <a:r>
              <a:rPr lang="en-US" sz="1500">
                <a:ea typeface="Lato Light" panose="020F0502020204030203" pitchFamily="34" charset="0"/>
                <a:cs typeface="Abhaya Libre" panose="02000603000000000000" pitchFamily="2" charset="77"/>
              </a:rPr>
              <a:t>Tener una página web.</a:t>
            </a:r>
          </a:p>
          <a:p>
            <a:pPr marL="342900" indent="-342900">
              <a:buFont typeface="+mj-lt"/>
              <a:buAutoNum type="alphaLcParenR"/>
            </a:pPr>
            <a:r>
              <a:rPr lang="en-US" sz="1500" b="1">
                <a:ea typeface="Lato Light" panose="020F0502020204030203" pitchFamily="34" charset="0"/>
                <a:cs typeface="Abhaya Libre" panose="02000603000000000000" pitchFamily="2" charset="77"/>
              </a:rPr>
              <a:t>La práctica de comprar y vender productos por Internet.</a:t>
            </a:r>
          </a:p>
          <a:p>
            <a:pPr marL="342900" indent="-342900">
              <a:buFont typeface="+mj-lt"/>
              <a:buAutoNum type="alphaLcParenR"/>
            </a:pPr>
            <a:r>
              <a:rPr lang="en-US" sz="1500">
                <a:ea typeface="Lato Light" panose="020F0502020204030203" pitchFamily="34" charset="0"/>
                <a:cs typeface="Abhaya Libre" panose="02000603000000000000" pitchFamily="2" charset="77"/>
              </a:rPr>
              <a:t>Vender componentes y dispositivos electrónicos.</a:t>
            </a:r>
          </a:p>
        </p:txBody>
      </p:sp>
    </p:spTree>
    <p:extLst>
      <p:ext uri="{BB962C8B-B14F-4D97-AF65-F5344CB8AC3E}">
        <p14:creationId xmlns:p14="http://schemas.microsoft.com/office/powerpoint/2010/main" val="3794513128"/>
      </p:ext>
    </p:extLst>
  </p:cSld>
  <p:clrMapOvr>
    <a:masterClrMapping/>
  </p:clrMapOvr>
  <p:transition spd="med" advTm="10000">
    <p:pull/>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253372E-8299-CFC5-ECA7-F43CCA02F264}"/>
              </a:ext>
            </a:extLst>
          </p:cNvPr>
          <p:cNvSpPr txBox="1"/>
          <p:nvPr/>
        </p:nvSpPr>
        <p:spPr>
          <a:xfrm>
            <a:off x="4849426" y="4214219"/>
            <a:ext cx="1950869" cy="400110"/>
          </a:xfrm>
          <a:prstGeom prst="rect">
            <a:avLst/>
          </a:prstGeom>
          <a:noFill/>
        </p:spPr>
        <p:txBody>
          <a:bodyPr wrap="square">
            <a:spAutoFit/>
          </a:bodyPr>
          <a:lstStyle/>
          <a:p>
            <a:r>
              <a:rPr lang="es-ES" sz="2000" b="1" dirty="0">
                <a:solidFill>
                  <a:srgbClr val="EA4E46"/>
                </a:solidFill>
              </a:rPr>
              <a:t>moreproject.eu</a:t>
            </a:r>
          </a:p>
        </p:txBody>
      </p:sp>
      <p:pic>
        <p:nvPicPr>
          <p:cNvPr id="6" name="Imagen 5">
            <a:extLst>
              <a:ext uri="{FF2B5EF4-FFF2-40B4-BE49-F238E27FC236}">
                <a16:creationId xmlns:a16="http://schemas.microsoft.com/office/drawing/2014/main" xmlns="" id="{11ACDBC3-9678-20DC-880B-3CFA0228D8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23889" y="327888"/>
            <a:ext cx="2766269" cy="1225704"/>
          </a:xfrm>
          <a:prstGeom prst="rect">
            <a:avLst/>
          </a:prstGeom>
        </p:spPr>
      </p:pic>
      <p:pic>
        <p:nvPicPr>
          <p:cNvPr id="4" name="Imagen 3" descr="Texto&#10;&#10;Descripción generada automáticamente">
            <a:extLst>
              <a:ext uri="{FF2B5EF4-FFF2-40B4-BE49-F238E27FC236}">
                <a16:creationId xmlns:a16="http://schemas.microsoft.com/office/drawing/2014/main" xmlns="" id="{A0E0106F-C457-CCDC-606B-33AEB02D75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7" name="CuadroTexto 6">
            <a:extLst>
              <a:ext uri="{FF2B5EF4-FFF2-40B4-BE49-F238E27FC236}">
                <a16:creationId xmlns:a16="http://schemas.microsoft.com/office/drawing/2014/main" xmlns="" id="{F37970F2-0861-6EC8-91C9-1E219B0F8991}"/>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3131914882"/>
      </p:ext>
    </p:extLst>
  </p:cSld>
  <p:clrMapOvr>
    <a:masterClrMapping/>
  </p:clrMapOvr>
  <p:transition spd="slow" advTm="10000">
    <p:cover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28">
            <a:extLst>
              <a:ext uri="{FF2B5EF4-FFF2-40B4-BE49-F238E27FC236}">
                <a16:creationId xmlns:a16="http://schemas.microsoft.com/office/drawing/2014/main" xmlns="" id="{15D4EBB4-7594-65D3-8407-B174A6703D2F}"/>
              </a:ext>
            </a:extLst>
          </p:cNvPr>
          <p:cNvSpPr txBox="1"/>
          <p:nvPr/>
        </p:nvSpPr>
        <p:spPr>
          <a:xfrm>
            <a:off x="7431527" y="1894322"/>
            <a:ext cx="2472874" cy="1669303"/>
          </a:xfrm>
          <a:prstGeom prst="rect">
            <a:avLst/>
          </a:prstGeom>
          <a:noFill/>
        </p:spPr>
        <p:txBody>
          <a:bodyPr wrap="square" rtlCol="0">
            <a:spAutoFit/>
          </a:bodyPr>
          <a:lstStyle/>
          <a:p>
            <a:pPr>
              <a:lnSpc>
                <a:spcPts val="2500"/>
              </a:lnSpc>
            </a:pPr>
            <a:r>
              <a:rPr lang="en-US" sz="1600">
                <a:ea typeface="Lato Light" panose="020F0502020204030203" pitchFamily="34" charset="0"/>
                <a:cs typeface="Abhaya Libre" panose="02000603000000000000" pitchFamily="2" charset="77"/>
              </a:rPr>
              <a:t>Lo esencial.</a:t>
            </a:r>
          </a:p>
          <a:p>
            <a:pPr>
              <a:lnSpc>
                <a:spcPts val="2500"/>
              </a:lnSpc>
            </a:pPr>
            <a:r>
              <a:rPr lang="en-US" sz="1600">
                <a:ea typeface="Lato Light" panose="020F0502020204030203" pitchFamily="34" charset="0"/>
                <a:cs typeface="Abhaya Libre" panose="02000603000000000000" pitchFamily="2" charset="77"/>
              </a:rPr>
              <a:t>Problemas comunes y cómo resolverlos.</a:t>
            </a:r>
          </a:p>
          <a:p>
            <a:pPr>
              <a:lnSpc>
                <a:spcPts val="2500"/>
              </a:lnSpc>
            </a:pPr>
            <a:r>
              <a:rPr lang="en-US" sz="1600">
                <a:ea typeface="Lato Light" panose="020F0502020204030203" pitchFamily="34" charset="0"/>
                <a:cs typeface="Abhaya Libre" panose="02000603000000000000" pitchFamily="2" charset="77"/>
              </a:rPr>
              <a:t>Cómo buscar de forma efectiva en Internet.</a:t>
            </a:r>
            <a:endParaRPr lang="en-US" sz="1600" dirty="0">
              <a:ea typeface="Lato Light" panose="020F0502020204030203" pitchFamily="34" charset="0"/>
              <a:cs typeface="Abhaya Libre" panose="02000603000000000000" pitchFamily="2" charset="77"/>
            </a:endParaRPr>
          </a:p>
        </p:txBody>
      </p:sp>
      <p:sp>
        <p:nvSpPr>
          <p:cNvPr id="5" name="TextBox 29">
            <a:extLst>
              <a:ext uri="{FF2B5EF4-FFF2-40B4-BE49-F238E27FC236}">
                <a16:creationId xmlns:a16="http://schemas.microsoft.com/office/drawing/2014/main" xmlns="" id="{14DD4DEF-8DB4-6053-837A-71D9AFB0B9C1}"/>
              </a:ext>
            </a:extLst>
          </p:cNvPr>
          <p:cNvSpPr txBox="1"/>
          <p:nvPr/>
        </p:nvSpPr>
        <p:spPr>
          <a:xfrm>
            <a:off x="7551080" y="1218712"/>
            <a:ext cx="2202882" cy="646331"/>
          </a:xfrm>
          <a:prstGeom prst="rect">
            <a:avLst/>
          </a:prstGeom>
          <a:noFill/>
        </p:spPr>
        <p:txBody>
          <a:bodyPr wrap="square" rtlCol="0">
            <a:spAutoFit/>
          </a:bodyPr>
          <a:lstStyle/>
          <a:p>
            <a:r>
              <a:rPr lang="en-US" b="1">
                <a:solidFill>
                  <a:srgbClr val="EA4E46"/>
                </a:solidFill>
                <a:latin typeface="Oxygen" panose="02000503000000090004" pitchFamily="2" charset="77"/>
                <a:ea typeface="Nunito Bold" charset="0"/>
                <a:cs typeface="Abhaya Libre SemiBold" panose="02000603000000000000" pitchFamily="2" charset="77"/>
              </a:rPr>
              <a:t>Resolución de problemas</a:t>
            </a:r>
            <a:endParaRPr lang="en-US" b="1" dirty="0">
              <a:solidFill>
                <a:srgbClr val="EA4E46"/>
              </a:solidFill>
              <a:latin typeface="Oxygen" panose="02000503000000090004" pitchFamily="2" charset="77"/>
              <a:ea typeface="Nunito Bold" charset="0"/>
              <a:cs typeface="Abhaya Libre SemiBold" panose="02000603000000000000" pitchFamily="2" charset="77"/>
            </a:endParaRPr>
          </a:p>
        </p:txBody>
      </p:sp>
      <p:sp>
        <p:nvSpPr>
          <p:cNvPr id="6" name="TextBox 30">
            <a:extLst>
              <a:ext uri="{FF2B5EF4-FFF2-40B4-BE49-F238E27FC236}">
                <a16:creationId xmlns:a16="http://schemas.microsoft.com/office/drawing/2014/main" xmlns="" id="{77A485F4-3CA6-79D5-696A-6130E70FADCD}"/>
              </a:ext>
            </a:extLst>
          </p:cNvPr>
          <p:cNvSpPr txBox="1"/>
          <p:nvPr/>
        </p:nvSpPr>
        <p:spPr>
          <a:xfrm>
            <a:off x="857595" y="1960952"/>
            <a:ext cx="3647987" cy="2631105"/>
          </a:xfrm>
          <a:prstGeom prst="rect">
            <a:avLst/>
          </a:prstGeom>
          <a:noFill/>
        </p:spPr>
        <p:txBody>
          <a:bodyPr wrap="square" rtlCol="0">
            <a:spAutoFit/>
          </a:bodyPr>
          <a:lstStyle/>
          <a:p>
            <a:pPr>
              <a:lnSpc>
                <a:spcPts val="2500"/>
              </a:lnSpc>
            </a:pPr>
            <a:r>
              <a:rPr lang="en-US" sz="1600">
                <a:ea typeface="Lato Light" panose="020F0502020204030203" pitchFamily="34" charset="0"/>
                <a:cs typeface="Abhaya Libre" panose="02000603000000000000" pitchFamily="2" charset="77"/>
              </a:rPr>
              <a:t>Lo esencial.</a:t>
            </a:r>
            <a:endParaRPr lang="en-US" sz="1600" dirty="0">
              <a:ea typeface="Lato Light" panose="020F0502020204030203" pitchFamily="34" charset="0"/>
              <a:cs typeface="Abhaya Libre" panose="02000603000000000000" pitchFamily="2" charset="77"/>
            </a:endParaRPr>
          </a:p>
          <a:p>
            <a:pPr>
              <a:lnSpc>
                <a:spcPts val="2500"/>
              </a:lnSpc>
            </a:pPr>
            <a:r>
              <a:rPr lang="en-US" sz="1600">
                <a:ea typeface="Lato Light" panose="020F0502020204030203" pitchFamily="34" charset="0"/>
                <a:cs typeface="Abhaya Libre" panose="02000603000000000000" pitchFamily="2" charset="77"/>
              </a:rPr>
              <a:t>Imagen corporativa y </a:t>
            </a:r>
            <a:br>
              <a:rPr lang="en-US" sz="1600">
                <a:ea typeface="Lato Light" panose="020F0502020204030203" pitchFamily="34" charset="0"/>
                <a:cs typeface="Abhaya Libre" panose="02000603000000000000" pitchFamily="2" charset="77"/>
              </a:rPr>
            </a:br>
            <a:r>
              <a:rPr lang="en-US" sz="1600">
                <a:ea typeface="Lato Light" panose="020F0502020204030203" pitchFamily="34" charset="0"/>
                <a:cs typeface="Abhaya Libre" panose="02000603000000000000" pitchFamily="2" charset="77"/>
              </a:rPr>
              <a:t>herramientas.</a:t>
            </a:r>
            <a:endParaRPr lang="en-US" sz="1600" dirty="0">
              <a:ea typeface="Lato Light" panose="020F0502020204030203" pitchFamily="34" charset="0"/>
              <a:cs typeface="Abhaya Libre" panose="02000603000000000000" pitchFamily="2" charset="77"/>
            </a:endParaRPr>
          </a:p>
          <a:p>
            <a:pPr>
              <a:lnSpc>
                <a:spcPts val="2500"/>
              </a:lnSpc>
            </a:pPr>
            <a:r>
              <a:rPr lang="en-US" sz="1600">
                <a:ea typeface="Lato Light" panose="020F0502020204030203" pitchFamily="34" charset="0"/>
                <a:cs typeface="Abhaya Libre" panose="02000603000000000000" pitchFamily="2" charset="77"/>
              </a:rPr>
              <a:t>Herramientas de gestión de </a:t>
            </a:r>
            <a:br>
              <a:rPr lang="en-US" sz="1600">
                <a:ea typeface="Lato Light" panose="020F0502020204030203" pitchFamily="34" charset="0"/>
                <a:cs typeface="Abhaya Libre" panose="02000603000000000000" pitchFamily="2" charset="77"/>
              </a:rPr>
            </a:br>
            <a:r>
              <a:rPr lang="en-US" sz="1600">
                <a:ea typeface="Lato Light" panose="020F0502020204030203" pitchFamily="34" charset="0"/>
                <a:cs typeface="Abhaya Libre" panose="02000603000000000000" pitchFamily="2" charset="77"/>
              </a:rPr>
              <a:t>proyectos.</a:t>
            </a:r>
          </a:p>
          <a:p>
            <a:pPr>
              <a:lnSpc>
                <a:spcPts val="2500"/>
              </a:lnSpc>
            </a:pPr>
            <a:r>
              <a:rPr lang="en-US" sz="1600">
                <a:ea typeface="Lato Light" panose="020F0502020204030203" pitchFamily="34" charset="0"/>
                <a:cs typeface="Abhaya Libre" panose="02000603000000000000" pitchFamily="2" charset="77"/>
              </a:rPr>
              <a:t>Herramientas de </a:t>
            </a:r>
            <a:br>
              <a:rPr lang="en-US" sz="1600">
                <a:ea typeface="Lato Light" panose="020F0502020204030203" pitchFamily="34" charset="0"/>
                <a:cs typeface="Abhaya Libre" panose="02000603000000000000" pitchFamily="2" charset="77"/>
              </a:rPr>
            </a:br>
            <a:r>
              <a:rPr lang="en-US" sz="1600">
                <a:ea typeface="Lato Light" panose="020F0502020204030203" pitchFamily="34" charset="0"/>
                <a:cs typeface="Abhaya Libre" panose="02000603000000000000" pitchFamily="2" charset="77"/>
              </a:rPr>
              <a:t>comunicación.</a:t>
            </a:r>
          </a:p>
          <a:p>
            <a:pPr>
              <a:lnSpc>
                <a:spcPts val="2500"/>
              </a:lnSpc>
            </a:pPr>
            <a:r>
              <a:rPr lang="en-US" sz="1600">
                <a:ea typeface="Lato Light" panose="020F0502020204030203" pitchFamily="34" charset="0"/>
                <a:cs typeface="Abhaya Libre" panose="02000603000000000000" pitchFamily="2" charset="77"/>
              </a:rPr>
              <a:t>E-Commerce.</a:t>
            </a:r>
            <a:endParaRPr lang="en-US" sz="1600" dirty="0">
              <a:ea typeface="Lato Light" panose="020F0502020204030203" pitchFamily="34" charset="0"/>
              <a:cs typeface="Abhaya Libre" panose="02000603000000000000" pitchFamily="2" charset="77"/>
            </a:endParaRPr>
          </a:p>
        </p:txBody>
      </p:sp>
      <p:sp>
        <p:nvSpPr>
          <p:cNvPr id="7" name="TextBox 31">
            <a:extLst>
              <a:ext uri="{FF2B5EF4-FFF2-40B4-BE49-F238E27FC236}">
                <a16:creationId xmlns:a16="http://schemas.microsoft.com/office/drawing/2014/main" xmlns="" id="{8E8AC566-283A-0A1B-78D2-D3D0C0AD36C3}"/>
              </a:ext>
            </a:extLst>
          </p:cNvPr>
          <p:cNvSpPr txBox="1"/>
          <p:nvPr/>
        </p:nvSpPr>
        <p:spPr>
          <a:xfrm>
            <a:off x="953025" y="1363216"/>
            <a:ext cx="2358787" cy="584775"/>
          </a:xfrm>
          <a:prstGeom prst="rect">
            <a:avLst/>
          </a:prstGeom>
          <a:noFill/>
        </p:spPr>
        <p:txBody>
          <a:bodyPr wrap="square" rtlCol="0">
            <a:spAutoFit/>
          </a:bodyPr>
          <a:lstStyle/>
          <a:p>
            <a:r>
              <a:rPr lang="en-US" sz="1600" b="1">
                <a:solidFill>
                  <a:srgbClr val="21B4A9"/>
                </a:solidFill>
                <a:latin typeface="Oxygen" panose="02000503000000090004" pitchFamily="2" charset="77"/>
                <a:ea typeface="Nunito Bold" charset="0"/>
                <a:cs typeface="Abhaya Libre SemiBold" panose="02000603000000000000" pitchFamily="2" charset="77"/>
              </a:rPr>
              <a:t>Herramientas TIC para el emprendimiento</a:t>
            </a:r>
            <a:endParaRPr lang="en-US" sz="1600" b="1" dirty="0">
              <a:solidFill>
                <a:srgbClr val="21B4A9"/>
              </a:solidFill>
              <a:latin typeface="Oxygen" panose="02000503000000090004" pitchFamily="2" charset="77"/>
              <a:ea typeface="Nunito Bold" charset="0"/>
              <a:cs typeface="Abhaya Libre SemiBold" panose="02000603000000000000" pitchFamily="2" charset="77"/>
            </a:endParaRPr>
          </a:p>
        </p:txBody>
      </p:sp>
      <p:sp>
        <p:nvSpPr>
          <p:cNvPr id="8" name="TextBox 21">
            <a:extLst>
              <a:ext uri="{FF2B5EF4-FFF2-40B4-BE49-F238E27FC236}">
                <a16:creationId xmlns:a16="http://schemas.microsoft.com/office/drawing/2014/main" xmlns="" id="{C775DD3A-1C18-934A-44D8-CABE89914C88}"/>
              </a:ext>
            </a:extLst>
          </p:cNvPr>
          <p:cNvSpPr txBox="1"/>
          <p:nvPr/>
        </p:nvSpPr>
        <p:spPr>
          <a:xfrm>
            <a:off x="4314407" y="3177475"/>
            <a:ext cx="2400167" cy="1348703"/>
          </a:xfrm>
          <a:prstGeom prst="rect">
            <a:avLst/>
          </a:prstGeom>
          <a:noFill/>
        </p:spPr>
        <p:txBody>
          <a:bodyPr wrap="square" rtlCol="0">
            <a:spAutoFit/>
          </a:bodyPr>
          <a:lstStyle/>
          <a:p>
            <a:pPr>
              <a:lnSpc>
                <a:spcPts val="2500"/>
              </a:lnSpc>
            </a:pPr>
            <a:r>
              <a:rPr lang="en-US" sz="1600">
                <a:ea typeface="Lato Light" panose="020F0502020204030203" pitchFamily="34" charset="0"/>
                <a:cs typeface="Abhaya Libre" panose="02000603000000000000" pitchFamily="2" charset="77"/>
              </a:rPr>
              <a:t>Lo esencial.</a:t>
            </a:r>
            <a:endParaRPr lang="en-US" sz="1600" dirty="0">
              <a:ea typeface="Lato Light" panose="020F0502020204030203" pitchFamily="34" charset="0"/>
              <a:cs typeface="Abhaya Libre" panose="02000603000000000000" pitchFamily="2" charset="77"/>
            </a:endParaRPr>
          </a:p>
          <a:p>
            <a:pPr>
              <a:lnSpc>
                <a:spcPts val="2500"/>
              </a:lnSpc>
            </a:pPr>
            <a:r>
              <a:rPr lang="en-US" sz="1600">
                <a:ea typeface="Lato Light" panose="020F0502020204030203" pitchFamily="34" charset="0"/>
                <a:cs typeface="Abhaya Libre" panose="02000603000000000000" pitchFamily="2" charset="77"/>
              </a:rPr>
              <a:t>Riesgos de ciberseguridad.</a:t>
            </a:r>
            <a:endParaRPr lang="en-US" sz="1600" dirty="0">
              <a:ea typeface="Lato Light" panose="020F0502020204030203" pitchFamily="34" charset="0"/>
              <a:cs typeface="Abhaya Libre" panose="02000603000000000000" pitchFamily="2" charset="77"/>
            </a:endParaRPr>
          </a:p>
          <a:p>
            <a:pPr>
              <a:lnSpc>
                <a:spcPts val="2500"/>
              </a:lnSpc>
            </a:pPr>
            <a:r>
              <a:rPr lang="en-US" sz="1600">
                <a:ea typeface="Lato Light" panose="020F0502020204030203" pitchFamily="34" charset="0"/>
                <a:cs typeface="Abhaya Libre" panose="02000603000000000000" pitchFamily="2" charset="77"/>
              </a:rPr>
              <a:t>Contraseñas.</a:t>
            </a:r>
          </a:p>
          <a:p>
            <a:pPr>
              <a:lnSpc>
                <a:spcPts val="2500"/>
              </a:lnSpc>
            </a:pPr>
            <a:r>
              <a:rPr lang="en-US" sz="1600">
                <a:ea typeface="Lato Light" panose="020F0502020204030203" pitchFamily="34" charset="0"/>
                <a:cs typeface="Abhaya Libre" panose="02000603000000000000" pitchFamily="2" charset="77"/>
              </a:rPr>
              <a:t>Recomendaciones.</a:t>
            </a:r>
            <a:endParaRPr lang="en-US" sz="1600" dirty="0">
              <a:ea typeface="Lato Light" panose="020F0502020204030203" pitchFamily="34" charset="0"/>
              <a:cs typeface="Abhaya Libre" panose="02000603000000000000" pitchFamily="2" charset="77"/>
            </a:endParaRPr>
          </a:p>
        </p:txBody>
      </p:sp>
      <p:sp>
        <p:nvSpPr>
          <p:cNvPr id="9" name="TextBox 22">
            <a:extLst>
              <a:ext uri="{FF2B5EF4-FFF2-40B4-BE49-F238E27FC236}">
                <a16:creationId xmlns:a16="http://schemas.microsoft.com/office/drawing/2014/main" xmlns="" id="{C2F0F6C9-72D9-2CD8-3E03-942BD3E33F65}"/>
              </a:ext>
            </a:extLst>
          </p:cNvPr>
          <p:cNvSpPr txBox="1"/>
          <p:nvPr/>
        </p:nvSpPr>
        <p:spPr>
          <a:xfrm>
            <a:off x="4546538" y="2751657"/>
            <a:ext cx="2199908" cy="369332"/>
          </a:xfrm>
          <a:prstGeom prst="rect">
            <a:avLst/>
          </a:prstGeom>
          <a:noFill/>
        </p:spPr>
        <p:txBody>
          <a:bodyPr wrap="square" rtlCol="0">
            <a:spAutoFit/>
          </a:bodyPr>
          <a:lstStyle/>
          <a:p>
            <a:r>
              <a:rPr lang="en-US" b="1">
                <a:solidFill>
                  <a:srgbClr val="FAB632"/>
                </a:solidFill>
                <a:latin typeface="Oxygen" panose="02000503000000090004" pitchFamily="2" charset="77"/>
                <a:ea typeface="Nunito Bold" charset="0"/>
                <a:cs typeface="Abhaya Libre SemiBold" panose="02000603000000000000" pitchFamily="2" charset="77"/>
              </a:rPr>
              <a:t>Ciberseguridad</a:t>
            </a:r>
            <a:endParaRPr lang="en-US" b="1" dirty="0">
              <a:solidFill>
                <a:srgbClr val="FAB632"/>
              </a:solidFill>
              <a:latin typeface="Oxygen" panose="02000503000000090004" pitchFamily="2" charset="77"/>
              <a:ea typeface="Nunito Bold" charset="0"/>
              <a:cs typeface="Abhaya Libre SemiBold" panose="02000603000000000000" pitchFamily="2" charset="77"/>
            </a:endParaRPr>
          </a:p>
        </p:txBody>
      </p:sp>
      <p:sp>
        <p:nvSpPr>
          <p:cNvPr id="10" name="Hexágono 9">
            <a:extLst>
              <a:ext uri="{FF2B5EF4-FFF2-40B4-BE49-F238E27FC236}">
                <a16:creationId xmlns:a16="http://schemas.microsoft.com/office/drawing/2014/main" xmlns="" id="{700DD875-2451-F87D-A0F3-872600E8B8B5}"/>
              </a:ext>
            </a:extLst>
          </p:cNvPr>
          <p:cNvSpPr/>
          <p:nvPr/>
        </p:nvSpPr>
        <p:spPr>
          <a:xfrm>
            <a:off x="4215690" y="2817289"/>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2" name="Hexágono 11">
            <a:extLst>
              <a:ext uri="{FF2B5EF4-FFF2-40B4-BE49-F238E27FC236}">
                <a16:creationId xmlns:a16="http://schemas.microsoft.com/office/drawing/2014/main" xmlns="" id="{A1520AF7-7D75-4A99-4098-DF0F175E1FA0}"/>
              </a:ext>
            </a:extLst>
          </p:cNvPr>
          <p:cNvSpPr/>
          <p:nvPr/>
        </p:nvSpPr>
        <p:spPr>
          <a:xfrm>
            <a:off x="645327" y="1559270"/>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8C5AC1FB-85F9-44B7-5B73-59A274771E61}"/>
              </a:ext>
            </a:extLst>
          </p:cNvPr>
          <p:cNvSpPr/>
          <p:nvPr/>
        </p:nvSpPr>
        <p:spPr>
          <a:xfrm>
            <a:off x="7266995" y="1459048"/>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xmlns="" id="{2373009D-8EAD-DE54-C1F0-681E2DF05650}"/>
              </a:ext>
            </a:extLst>
          </p:cNvPr>
          <p:cNvSpPr/>
          <p:nvPr/>
        </p:nvSpPr>
        <p:spPr>
          <a:xfrm rot="5400000">
            <a:off x="3557512" y="2304590"/>
            <a:ext cx="3471972" cy="2866742"/>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Hexágono 16">
            <a:extLst>
              <a:ext uri="{FF2B5EF4-FFF2-40B4-BE49-F238E27FC236}">
                <a16:creationId xmlns:a16="http://schemas.microsoft.com/office/drawing/2014/main" xmlns="" id="{B46DE24D-9478-920F-864E-C09D9DEBE847}"/>
              </a:ext>
            </a:extLst>
          </p:cNvPr>
          <p:cNvSpPr/>
          <p:nvPr/>
        </p:nvSpPr>
        <p:spPr>
          <a:xfrm rot="5400000">
            <a:off x="-246411" y="1329665"/>
            <a:ext cx="4470257" cy="3289538"/>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Hexágono 17">
            <a:extLst>
              <a:ext uri="{FF2B5EF4-FFF2-40B4-BE49-F238E27FC236}">
                <a16:creationId xmlns:a16="http://schemas.microsoft.com/office/drawing/2014/main" xmlns="" id="{01FC57E3-FDD7-55C3-B04B-DAFB2B4D9907}"/>
              </a:ext>
            </a:extLst>
          </p:cNvPr>
          <p:cNvSpPr/>
          <p:nvPr/>
        </p:nvSpPr>
        <p:spPr>
          <a:xfrm rot="5400000">
            <a:off x="6643280" y="1041921"/>
            <a:ext cx="3471973" cy="2866742"/>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CuadroTexto 19">
            <a:extLst>
              <a:ext uri="{FF2B5EF4-FFF2-40B4-BE49-F238E27FC236}">
                <a16:creationId xmlns:a16="http://schemas.microsoft.com/office/drawing/2014/main" xmlns="" id="{0A38A549-76FD-6E57-D291-B6EED3BA8E98}"/>
              </a:ext>
            </a:extLst>
          </p:cNvPr>
          <p:cNvSpPr txBox="1"/>
          <p:nvPr/>
        </p:nvSpPr>
        <p:spPr>
          <a:xfrm>
            <a:off x="574656" y="1931424"/>
            <a:ext cx="270419" cy="707886"/>
          </a:xfrm>
          <a:prstGeom prst="rect">
            <a:avLst/>
          </a:prstGeom>
          <a:noFill/>
        </p:spPr>
        <p:txBody>
          <a:bodyPr wrap="square" rtlCol="0">
            <a:spAutoFit/>
          </a:bodyPr>
          <a:lstStyle/>
          <a:p>
            <a:r>
              <a:rPr lang="es-ES" sz="2000">
                <a:solidFill>
                  <a:srgbClr val="EA4E46"/>
                </a:solidFill>
              </a:rPr>
              <a:t>+</a:t>
            </a:r>
            <a:r>
              <a:rPr lang="es-ES" sz="2000">
                <a:solidFill>
                  <a:srgbClr val="FAB632"/>
                </a:solidFill>
              </a:rPr>
              <a:t>+</a:t>
            </a:r>
          </a:p>
        </p:txBody>
      </p:sp>
      <p:sp>
        <p:nvSpPr>
          <p:cNvPr id="21" name="CuadroTexto 20">
            <a:extLst>
              <a:ext uri="{FF2B5EF4-FFF2-40B4-BE49-F238E27FC236}">
                <a16:creationId xmlns:a16="http://schemas.microsoft.com/office/drawing/2014/main" xmlns="" id="{D2A906B8-07AF-E83A-010C-06828A587394}"/>
              </a:ext>
            </a:extLst>
          </p:cNvPr>
          <p:cNvSpPr txBox="1"/>
          <p:nvPr/>
        </p:nvSpPr>
        <p:spPr>
          <a:xfrm>
            <a:off x="7200206" y="1911100"/>
            <a:ext cx="270419" cy="1323439"/>
          </a:xfrm>
          <a:prstGeom prst="rect">
            <a:avLst/>
          </a:prstGeom>
          <a:noFill/>
        </p:spPr>
        <p:txBody>
          <a:bodyPr wrap="square" rtlCol="0">
            <a:spAutoFit/>
          </a:bodyPr>
          <a:lstStyle/>
          <a:p>
            <a:r>
              <a:rPr lang="es-ES" sz="2000">
                <a:solidFill>
                  <a:srgbClr val="EA4E46"/>
                </a:solidFill>
              </a:rPr>
              <a:t>+</a:t>
            </a:r>
            <a:r>
              <a:rPr lang="es-ES" sz="2000">
                <a:solidFill>
                  <a:srgbClr val="FAB632"/>
                </a:solidFill>
              </a:rPr>
              <a:t>+</a:t>
            </a:r>
          </a:p>
          <a:p>
            <a:endParaRPr lang="es-ES" sz="2000">
              <a:solidFill>
                <a:srgbClr val="FAB632"/>
              </a:solidFill>
            </a:endParaRPr>
          </a:p>
          <a:p>
            <a:r>
              <a:rPr lang="es-ES" sz="2000">
                <a:solidFill>
                  <a:srgbClr val="21B4A9"/>
                </a:solidFill>
              </a:rPr>
              <a:t>+</a:t>
            </a:r>
            <a:endParaRPr lang="es-ES" sz="2000" dirty="0">
              <a:solidFill>
                <a:srgbClr val="21B4A9"/>
              </a:solidFill>
            </a:endParaRPr>
          </a:p>
        </p:txBody>
      </p:sp>
      <p:sp>
        <p:nvSpPr>
          <p:cNvPr id="22" name="CuadroTexto 21">
            <a:extLst>
              <a:ext uri="{FF2B5EF4-FFF2-40B4-BE49-F238E27FC236}">
                <a16:creationId xmlns:a16="http://schemas.microsoft.com/office/drawing/2014/main" xmlns="" id="{8A7A2897-4C93-375F-D330-11BDCA564025}"/>
              </a:ext>
            </a:extLst>
          </p:cNvPr>
          <p:cNvSpPr txBox="1"/>
          <p:nvPr/>
        </p:nvSpPr>
        <p:spPr>
          <a:xfrm>
            <a:off x="4037966" y="3190108"/>
            <a:ext cx="270419" cy="1323439"/>
          </a:xfrm>
          <a:prstGeom prst="rect">
            <a:avLst/>
          </a:prstGeom>
          <a:noFill/>
        </p:spPr>
        <p:txBody>
          <a:bodyPr wrap="square" rtlCol="0">
            <a:spAutoFit/>
          </a:bodyPr>
          <a:lstStyle/>
          <a:p>
            <a:r>
              <a:rPr lang="es-ES" sz="2000">
                <a:solidFill>
                  <a:srgbClr val="EA4E46"/>
                </a:solidFill>
              </a:rPr>
              <a:t>+</a:t>
            </a:r>
            <a:r>
              <a:rPr lang="es-ES" sz="2000">
                <a:solidFill>
                  <a:srgbClr val="FAB632"/>
                </a:solidFill>
              </a:rPr>
              <a:t>+</a:t>
            </a:r>
            <a:r>
              <a:rPr lang="es-ES" sz="2000">
                <a:solidFill>
                  <a:srgbClr val="21B4A9"/>
                </a:solidFill>
              </a:rPr>
              <a:t>+</a:t>
            </a:r>
          </a:p>
          <a:p>
            <a:r>
              <a:rPr lang="es-ES" sz="2000">
                <a:solidFill>
                  <a:srgbClr val="EA4E46"/>
                </a:solidFill>
              </a:rPr>
              <a:t>+</a:t>
            </a:r>
            <a:endParaRPr lang="es-ES" sz="2000" dirty="0">
              <a:solidFill>
                <a:srgbClr val="21B4A9"/>
              </a:solidFill>
            </a:endParaRPr>
          </a:p>
        </p:txBody>
      </p:sp>
      <p:sp>
        <p:nvSpPr>
          <p:cNvPr id="27" name="CuadroTexto 26">
            <a:extLst>
              <a:ext uri="{FF2B5EF4-FFF2-40B4-BE49-F238E27FC236}">
                <a16:creationId xmlns:a16="http://schemas.microsoft.com/office/drawing/2014/main" xmlns="" id="{776D0560-21FD-4276-CEF9-64B27A0DAB74}"/>
              </a:ext>
            </a:extLst>
          </p:cNvPr>
          <p:cNvSpPr txBox="1"/>
          <p:nvPr/>
        </p:nvSpPr>
        <p:spPr>
          <a:xfrm rot="17903584">
            <a:off x="2856999" y="400604"/>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28" name="CuadroTexto 27">
            <a:extLst>
              <a:ext uri="{FF2B5EF4-FFF2-40B4-BE49-F238E27FC236}">
                <a16:creationId xmlns:a16="http://schemas.microsoft.com/office/drawing/2014/main" xmlns="" id="{ADB98AFC-723B-A99F-A41C-8D4F15196B24}"/>
              </a:ext>
            </a:extLst>
          </p:cNvPr>
          <p:cNvSpPr txBox="1"/>
          <p:nvPr/>
        </p:nvSpPr>
        <p:spPr>
          <a:xfrm rot="14709441">
            <a:off x="9015404" y="3446611"/>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sp>
        <p:nvSpPr>
          <p:cNvPr id="30" name="CuadroTexto 29">
            <a:extLst>
              <a:ext uri="{FF2B5EF4-FFF2-40B4-BE49-F238E27FC236}">
                <a16:creationId xmlns:a16="http://schemas.microsoft.com/office/drawing/2014/main" xmlns="" id="{7901F1E1-1534-B3D9-62CB-D79BF5A9D49F}"/>
              </a:ext>
            </a:extLst>
          </p:cNvPr>
          <p:cNvSpPr txBox="1"/>
          <p:nvPr/>
        </p:nvSpPr>
        <p:spPr>
          <a:xfrm rot="17903584">
            <a:off x="4310023" y="4764734"/>
            <a:ext cx="391119" cy="1015663"/>
          </a:xfrm>
          <a:prstGeom prst="rect">
            <a:avLst/>
          </a:prstGeom>
          <a:noFill/>
        </p:spPr>
        <p:txBody>
          <a:bodyPr wrap="square" rtlCol="0">
            <a:spAutoFit/>
          </a:bodyPr>
          <a:lstStyle/>
          <a:p>
            <a:r>
              <a:rPr lang="es-ES" sz="2000" dirty="0">
                <a:solidFill>
                  <a:srgbClr val="EA4E46"/>
                </a:solidFill>
              </a:rPr>
              <a:t>+</a:t>
            </a:r>
            <a:r>
              <a:rPr lang="es-ES" sz="2000" dirty="0">
                <a:solidFill>
                  <a:srgbClr val="FAB632"/>
                </a:solidFill>
              </a:rPr>
              <a:t>+</a:t>
            </a:r>
            <a:r>
              <a:rPr lang="es-ES" sz="2000" dirty="0">
                <a:solidFill>
                  <a:srgbClr val="21B4A9"/>
                </a:solidFill>
              </a:rPr>
              <a:t>+</a:t>
            </a:r>
          </a:p>
        </p:txBody>
      </p:sp>
      <p:pic>
        <p:nvPicPr>
          <p:cNvPr id="26" name="Imagen 25" descr="Texto&#10;&#10;Descripción generada automáticamente">
            <a:extLst>
              <a:ext uri="{FF2B5EF4-FFF2-40B4-BE49-F238E27FC236}">
                <a16:creationId xmlns:a16="http://schemas.microsoft.com/office/drawing/2014/main" xmlns="" id="{BDD8D453-8F75-5131-C40C-A222B7898E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31" name="CuadroTexto 30">
            <a:extLst>
              <a:ext uri="{FF2B5EF4-FFF2-40B4-BE49-F238E27FC236}">
                <a16:creationId xmlns:a16="http://schemas.microsoft.com/office/drawing/2014/main" xmlns="" id="{48AA6262-F8A3-EE40-C766-A826ADCAF8B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23" name="CuadroTexto 22">
            <a:extLst>
              <a:ext uri="{FF2B5EF4-FFF2-40B4-BE49-F238E27FC236}">
                <a16:creationId xmlns:a16="http://schemas.microsoft.com/office/drawing/2014/main" xmlns="" id="{013C4AE4-CC33-3C3E-7DAF-3C3C05408E2E}"/>
              </a:ext>
            </a:extLst>
          </p:cNvPr>
          <p:cNvSpPr txBox="1"/>
          <p:nvPr/>
        </p:nvSpPr>
        <p:spPr>
          <a:xfrm>
            <a:off x="594093" y="2928496"/>
            <a:ext cx="270418" cy="369332"/>
          </a:xfrm>
          <a:prstGeom prst="rect">
            <a:avLst/>
          </a:prstGeom>
          <a:noFill/>
        </p:spPr>
        <p:txBody>
          <a:bodyPr wrap="square">
            <a:spAutoFit/>
          </a:bodyPr>
          <a:lstStyle/>
          <a:p>
            <a:r>
              <a:rPr lang="es-ES" sz="1800">
                <a:solidFill>
                  <a:srgbClr val="21B4A9"/>
                </a:solidFill>
              </a:rPr>
              <a:t>+</a:t>
            </a:r>
            <a:endParaRPr lang="es-ES" sz="1800">
              <a:solidFill>
                <a:srgbClr val="EA4E46"/>
              </a:solidFill>
            </a:endParaRPr>
          </a:p>
        </p:txBody>
      </p:sp>
      <p:sp>
        <p:nvSpPr>
          <p:cNvPr id="25" name="CuadroTexto 24">
            <a:extLst>
              <a:ext uri="{FF2B5EF4-FFF2-40B4-BE49-F238E27FC236}">
                <a16:creationId xmlns:a16="http://schemas.microsoft.com/office/drawing/2014/main" xmlns="" id="{30AD69A3-5BA2-39F9-5C18-EC022C6ED252}"/>
              </a:ext>
            </a:extLst>
          </p:cNvPr>
          <p:cNvSpPr txBox="1"/>
          <p:nvPr/>
        </p:nvSpPr>
        <p:spPr>
          <a:xfrm>
            <a:off x="586824" y="3587014"/>
            <a:ext cx="264511" cy="369332"/>
          </a:xfrm>
          <a:prstGeom prst="rect">
            <a:avLst/>
          </a:prstGeom>
          <a:noFill/>
        </p:spPr>
        <p:txBody>
          <a:bodyPr wrap="square">
            <a:spAutoFit/>
          </a:bodyPr>
          <a:lstStyle/>
          <a:p>
            <a:r>
              <a:rPr lang="es-ES" sz="1800">
                <a:solidFill>
                  <a:srgbClr val="EA4E46"/>
                </a:solidFill>
              </a:rPr>
              <a:t>+</a:t>
            </a:r>
            <a:endParaRPr lang="es-ES" sz="1800">
              <a:solidFill>
                <a:srgbClr val="21B4A9"/>
              </a:solidFill>
            </a:endParaRPr>
          </a:p>
        </p:txBody>
      </p:sp>
      <p:sp>
        <p:nvSpPr>
          <p:cNvPr id="29" name="CuadroTexto 28">
            <a:extLst>
              <a:ext uri="{FF2B5EF4-FFF2-40B4-BE49-F238E27FC236}">
                <a16:creationId xmlns:a16="http://schemas.microsoft.com/office/drawing/2014/main" xmlns="" id="{5C60C2FF-17CE-0EDA-10A9-9F7D21CFAFD8}"/>
              </a:ext>
            </a:extLst>
          </p:cNvPr>
          <p:cNvSpPr txBox="1"/>
          <p:nvPr/>
        </p:nvSpPr>
        <p:spPr>
          <a:xfrm>
            <a:off x="594093" y="4185761"/>
            <a:ext cx="277687" cy="369332"/>
          </a:xfrm>
          <a:prstGeom prst="rect">
            <a:avLst/>
          </a:prstGeom>
          <a:noFill/>
        </p:spPr>
        <p:txBody>
          <a:bodyPr wrap="square">
            <a:spAutoFit/>
          </a:bodyPr>
          <a:lstStyle/>
          <a:p>
            <a:r>
              <a:rPr lang="es-ES" sz="1800">
                <a:solidFill>
                  <a:srgbClr val="FAB632"/>
                </a:solidFill>
              </a:rPr>
              <a:t>+</a:t>
            </a:r>
            <a:endParaRPr lang="en-GB"/>
          </a:p>
        </p:txBody>
      </p:sp>
    </p:spTree>
    <p:extLst>
      <p:ext uri="{BB962C8B-B14F-4D97-AF65-F5344CB8AC3E}">
        <p14:creationId xmlns:p14="http://schemas.microsoft.com/office/powerpoint/2010/main" val="2186135749"/>
      </p:ext>
    </p:extLst>
  </p:cSld>
  <p:clrMapOvr>
    <a:masterClrMapping/>
  </p:clrMapOvr>
  <p:transition spd="med" advTm="10000">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xmlns="" id="{7261A5A3-CAA3-CEDF-3466-BC1D33EE677B}"/>
              </a:ext>
            </a:extLst>
          </p:cNvPr>
          <p:cNvSpPr txBox="1"/>
          <p:nvPr/>
        </p:nvSpPr>
        <p:spPr>
          <a:xfrm>
            <a:off x="875909" y="531936"/>
            <a:ext cx="10289838" cy="615553"/>
          </a:xfrm>
          <a:prstGeom prst="rect">
            <a:avLst/>
          </a:prstGeom>
          <a:noFill/>
        </p:spPr>
        <p:txBody>
          <a:bodyPr wrap="square" rtlCol="0">
            <a:spAutoFit/>
          </a:bodyPr>
          <a:lstStyle/>
          <a:p>
            <a:r>
              <a:rPr lang="en-US" sz="3400" b="1">
                <a:solidFill>
                  <a:srgbClr val="FAB632"/>
                </a:solidFill>
                <a:ea typeface="Nunito Bold" charset="0"/>
                <a:cs typeface="Arima Madurai Semi" pitchFamily="2" charset="77"/>
              </a:rPr>
              <a:t>Unidad 1: Herramientas TIC para el emprendimiento</a:t>
            </a:r>
            <a:endParaRPr lang="en-US" sz="3400" b="1" dirty="0">
              <a:solidFill>
                <a:srgbClr val="FAB632"/>
              </a:solidFill>
              <a:ea typeface="Nunito Bold" charset="0"/>
              <a:cs typeface="Arima Madurai Semi" pitchFamily="2" charset="77"/>
            </a:endParaRPr>
          </a:p>
        </p:txBody>
      </p:sp>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461665"/>
          </a:xfrm>
          <a:prstGeom prst="rect">
            <a:avLst/>
          </a:prstGeom>
          <a:noFill/>
        </p:spPr>
        <p:txBody>
          <a:bodyPr wrap="square" rtlCol="0">
            <a:spAutoFit/>
          </a:bodyPr>
          <a:lstStyle/>
          <a:p>
            <a:r>
              <a:rPr lang="es-ES" sz="2400">
                <a:solidFill>
                  <a:srgbClr val="21B4A9"/>
                </a:solidFill>
              </a:rPr>
              <a:t>Sección 1: Lo esencial. Introducción.</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629437"/>
            <a:ext cx="9356661" cy="3416320"/>
          </a:xfrm>
          <a:prstGeom prst="rect">
            <a:avLst/>
          </a:prstGeom>
        </p:spPr>
        <p:txBody>
          <a:bodyPr wrap="square">
            <a:spAutoFit/>
          </a:bodyPr>
          <a:lstStyle/>
          <a:p>
            <a:pPr algn="just" fontAlgn="base"/>
            <a:r>
              <a:rPr lang="en-GB" sz="1800">
                <a:effectLst/>
                <a:ea typeface="Times New Roman" panose="02020603050405020304" pitchFamily="18" charset="0"/>
                <a:cs typeface="Calibri" panose="020F0502020204030204" pitchFamily="34" charset="0"/>
              </a:rPr>
              <a:t>Las </a:t>
            </a:r>
            <a:r>
              <a:rPr lang="en-GB" sz="1800" b="1">
                <a:effectLst/>
                <a:ea typeface="Times New Roman" panose="02020603050405020304" pitchFamily="18" charset="0"/>
                <a:cs typeface="Calibri" panose="020F0502020204030204" pitchFamily="34" charset="0"/>
              </a:rPr>
              <a:t>herramientas de Tecnología de la Información y la Comunicación </a:t>
            </a:r>
            <a:r>
              <a:rPr lang="en-GB" sz="1800">
                <a:effectLst/>
                <a:ea typeface="Times New Roman" panose="02020603050405020304" pitchFamily="18" charset="0"/>
                <a:cs typeface="Calibri" panose="020F0502020204030204" pitchFamily="34" charset="0"/>
              </a:rPr>
              <a:t>constituyen una parte importante de las empresas a día de hoy. Es por ello que en esta unidad veremos cómo trasladar sus beneficios a la actividad emprendedora.</a:t>
            </a:r>
            <a:endParaRPr lang="en-GB" sz="1800">
              <a:effectLst/>
              <a:ea typeface="Arial MT"/>
              <a:cs typeface="Arial MT"/>
            </a:endParaRPr>
          </a:p>
          <a:p>
            <a:pPr algn="just" fontAlgn="base"/>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fontAlgn="base"/>
            <a:r>
              <a:rPr lang="en-GB" sz="1800">
                <a:effectLst/>
                <a:ea typeface="Times New Roman" panose="02020603050405020304" pitchFamily="18" charset="0"/>
                <a:cs typeface="Calibri" panose="020F0502020204030204" pitchFamily="34" charset="0"/>
              </a:rPr>
              <a:t>Es importante que, como paso previo al emprendimiento, se elabore un </a:t>
            </a:r>
            <a:r>
              <a:rPr lang="en-GB" sz="1800" b="1">
                <a:effectLst/>
                <a:ea typeface="Times New Roman" panose="02020603050405020304" pitchFamily="18" charset="0"/>
                <a:cs typeface="Calibri" panose="020F0502020204030204" pitchFamily="34" charset="0"/>
              </a:rPr>
              <a:t>plan de empresa</a:t>
            </a:r>
            <a:r>
              <a:rPr lang="en-GB" sz="1800">
                <a:effectLst/>
                <a:ea typeface="Times New Roman" panose="02020603050405020304" pitchFamily="18" charset="0"/>
                <a:cs typeface="Calibri" panose="020F0502020204030204" pitchFamily="34" charset="0"/>
              </a:rPr>
              <a:t>, e incluso un </a:t>
            </a:r>
            <a:r>
              <a:rPr lang="en-GB" sz="1800" b="1">
                <a:effectLst/>
                <a:ea typeface="Times New Roman" panose="02020603050405020304" pitchFamily="18" charset="0"/>
                <a:cs typeface="Calibri" panose="020F0502020204030204" pitchFamily="34" charset="0"/>
              </a:rPr>
              <a:t>plan de marketing</a:t>
            </a:r>
            <a:r>
              <a:rPr lang="en-GB" sz="1800">
                <a:effectLst/>
                <a:ea typeface="Times New Roman" panose="02020603050405020304" pitchFamily="18" charset="0"/>
                <a:cs typeface="Calibri" panose="020F0502020204030204" pitchFamily="34" charset="0"/>
              </a:rPr>
              <a:t>, para planificar todas las cuestiones importantes que potenciarán el éxito del negocio. Es por ello que en la sección de material relacionado encontrarás información sobre cómo elaborar tu propio plan de empresa, y más.</a:t>
            </a:r>
            <a:endParaRPr lang="en-GB" sz="1800">
              <a:effectLst/>
              <a:ea typeface="Arial MT"/>
              <a:cs typeface="Arial MT"/>
            </a:endParaRPr>
          </a:p>
          <a:p>
            <a:pPr fontAlgn="base"/>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fontAlgn="base"/>
            <a:r>
              <a:rPr lang="en-GB" sz="1800">
                <a:effectLst/>
                <a:ea typeface="Times New Roman" panose="02020603050405020304" pitchFamily="18" charset="0"/>
                <a:cs typeface="Calibri" panose="020F0502020204030204" pitchFamily="34" charset="0"/>
              </a:rPr>
              <a:t>¡No olvides consultar la sección de “</a:t>
            </a:r>
            <a:r>
              <a:rPr lang="en-GB" sz="1800" u="sng">
                <a:effectLst/>
                <a:ea typeface="Times New Roman" panose="02020603050405020304" pitchFamily="18" charset="0"/>
                <a:cs typeface="Calibri" panose="020F0502020204030204" pitchFamily="34" charset="0"/>
              </a:rPr>
              <a:t>material relacionado</a:t>
            </a:r>
            <a:r>
              <a:rPr lang="en-GB" sz="1800">
                <a:effectLst/>
                <a:ea typeface="Times New Roman" panose="02020603050405020304" pitchFamily="18" charset="0"/>
                <a:cs typeface="Calibri" panose="020F0502020204030204" pitchFamily="34" charset="0"/>
              </a:rPr>
              <a:t>” para conocer más sobre el emprendimiento y las herramientas TIC!</a:t>
            </a:r>
            <a:endParaRPr lang="en-GB" sz="1800">
              <a:effectLst/>
              <a:ea typeface="Arial MT"/>
              <a:cs typeface="Arial MT"/>
            </a:endParaRPr>
          </a:p>
          <a:p>
            <a:pPr algn="just"/>
            <a:endParaRPr lang="en-GB" sz="18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Tree>
    <p:extLst>
      <p:ext uri="{BB962C8B-B14F-4D97-AF65-F5344CB8AC3E}">
        <p14:creationId xmlns:p14="http://schemas.microsoft.com/office/powerpoint/2010/main" val="3322477238"/>
      </p:ext>
    </p:extLst>
  </p:cSld>
  <p:clrMapOvr>
    <a:masterClrMapping/>
  </p:clrMapOvr>
  <p:transition spd="med" advTm="10000">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a:solidFill>
                  <a:srgbClr val="21B4A9"/>
                </a:solidFill>
              </a:rPr>
              <a:t>Sección 2: Imagen corporativa y herramientas. ¿Cómo te muestras a tus clientes?</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875909" y="1982361"/>
            <a:ext cx="9356661" cy="2585323"/>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La imagen corporativa se refleja principalmente a través del logo de tu empresa, con lo que es necesario que tu logo transmita lo que quieres que tus clientes vean de tu empresa.</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a:ea typeface="Times New Roman" panose="02020603050405020304" pitchFamily="18" charset="0"/>
              <a:cs typeface="Calibri" panose="020F0502020204030204" pitchFamily="34" charset="0"/>
            </a:endParaRPr>
          </a:p>
          <a:p>
            <a:pPr algn="just"/>
            <a:r>
              <a:rPr lang="en-GB" sz="1800">
                <a:effectLst/>
                <a:ea typeface="Times New Roman" panose="02020603050405020304" pitchFamily="18" charset="0"/>
                <a:cs typeface="Calibri" panose="020F0502020204030204" pitchFamily="34" charset="0"/>
              </a:rPr>
              <a:t>Tu logo debe ser único, debe estar relacionado con la actividad de tu empresa, y también debe ser estético. Veamos un ejemplo:</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a:p>
            <a:pPr algn="just"/>
            <a:r>
              <a:rPr lang="en-GB" sz="1800">
                <a:effectLst/>
                <a:ea typeface="Times New Roman" panose="02020603050405020304" pitchFamily="18" charset="0"/>
                <a:cs typeface="Calibri" panose="020F0502020204030204" pitchFamily="34" charset="0"/>
              </a:rPr>
              <a:t>Imagina que tienes una empresa que se dedica al alquiler de viviendas rurales vacacionales, llamada “Ruraland”, ¿qué logo es más adecuado?</a:t>
            </a:r>
            <a:endParaRPr lang="en-GB" sz="1800">
              <a:effectLst/>
              <a:ea typeface="Arial MT"/>
              <a:cs typeface="Arial MT"/>
            </a:endParaRPr>
          </a:p>
          <a:p>
            <a:pPr algn="just"/>
            <a:endParaRPr lang="en-GB" sz="18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6" name="Imagen 5" descr="Imagen que contiene nombre de la empresa&#10;&#10;Descripción generada automáticamente">
            <a:extLst>
              <a:ext uri="{FF2B5EF4-FFF2-40B4-BE49-F238E27FC236}">
                <a16:creationId xmlns:a16="http://schemas.microsoft.com/office/drawing/2014/main" xmlns="" id="{7576BEE6-455A-79E4-DC32-5DD27CD3A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6794" y="4223310"/>
            <a:ext cx="1712629" cy="1712629"/>
          </a:xfrm>
          <a:prstGeom prst="rect">
            <a:avLst/>
          </a:prstGeom>
        </p:spPr>
      </p:pic>
      <p:pic>
        <p:nvPicPr>
          <p:cNvPr id="8" name="Imagen 7" descr="Imagen que contiene nombre de la empresa&#10;&#10;Descripción generada automáticamente">
            <a:extLst>
              <a:ext uri="{FF2B5EF4-FFF2-40B4-BE49-F238E27FC236}">
                <a16:creationId xmlns:a16="http://schemas.microsoft.com/office/drawing/2014/main" xmlns="" id="{0EEFD91F-6E41-CA53-83C6-424E4FE781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358" y="4224678"/>
            <a:ext cx="1712629" cy="1712629"/>
          </a:xfrm>
          <a:prstGeom prst="rect">
            <a:avLst/>
          </a:prstGeom>
        </p:spPr>
      </p:pic>
      <p:sp>
        <p:nvSpPr>
          <p:cNvPr id="9" name="TextBox 11">
            <a:extLst>
              <a:ext uri="{FF2B5EF4-FFF2-40B4-BE49-F238E27FC236}">
                <a16:creationId xmlns:a16="http://schemas.microsoft.com/office/drawing/2014/main" xmlns="" id="{6332C740-B337-425D-460A-C31C2A727872}"/>
              </a:ext>
            </a:extLst>
          </p:cNvPr>
          <p:cNvSpPr txBox="1"/>
          <p:nvPr/>
        </p:nvSpPr>
        <p:spPr>
          <a:xfrm>
            <a:off x="875909" y="531936"/>
            <a:ext cx="10289838" cy="615553"/>
          </a:xfrm>
          <a:prstGeom prst="rect">
            <a:avLst/>
          </a:prstGeom>
          <a:noFill/>
        </p:spPr>
        <p:txBody>
          <a:bodyPr wrap="square" rtlCol="0">
            <a:spAutoFit/>
          </a:bodyPr>
          <a:lstStyle/>
          <a:p>
            <a:r>
              <a:rPr lang="en-US" sz="3400" b="1">
                <a:solidFill>
                  <a:srgbClr val="FAB632"/>
                </a:solidFill>
                <a:ea typeface="Nunito Bold" charset="0"/>
                <a:cs typeface="Arima Madurai Semi" pitchFamily="2" charset="77"/>
              </a:rPr>
              <a:t>Unidad 1: Herramientas TIC para el emprendimiento</a:t>
            </a:r>
            <a:endParaRPr lang="en-US" sz="3400" b="1" dirty="0">
              <a:solidFill>
                <a:srgbClr val="FAB632"/>
              </a:solidFill>
              <a:ea typeface="Nunito Bold" charset="0"/>
              <a:cs typeface="Arima Madurai Semi" pitchFamily="2" charset="77"/>
            </a:endParaRPr>
          </a:p>
        </p:txBody>
      </p:sp>
    </p:spTree>
    <p:extLst>
      <p:ext uri="{BB962C8B-B14F-4D97-AF65-F5344CB8AC3E}">
        <p14:creationId xmlns:p14="http://schemas.microsoft.com/office/powerpoint/2010/main" val="791185039"/>
      </p:ext>
    </p:extLst>
  </p:cSld>
  <p:clrMapOvr>
    <a:masterClrMapping/>
  </p:clrMapOvr>
  <p:transition spd="med" advTm="10000">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a:solidFill>
                  <a:srgbClr val="21B4A9"/>
                </a:solidFill>
              </a:rPr>
              <a:t>Sección 2: Imagen corporativa y herramientas. ¿Cómo te muestras a tus clientes?</a:t>
            </a:r>
            <a:endParaRPr lang="en-GB" sz="2400" dirty="0">
              <a:solidFill>
                <a:srgbClr val="21B4A9"/>
              </a:solidFill>
            </a:endParaRPr>
          </a:p>
        </p:txBody>
      </p:sp>
      <p:sp>
        <p:nvSpPr>
          <p:cNvPr id="4" name="Rectángulo 3">
            <a:extLst>
              <a:ext uri="{FF2B5EF4-FFF2-40B4-BE49-F238E27FC236}">
                <a16:creationId xmlns:a16="http://schemas.microsoft.com/office/drawing/2014/main" xmlns="" id="{C8ED6519-9891-6E26-A8B0-9E9119BF8D05}"/>
              </a:ext>
            </a:extLst>
          </p:cNvPr>
          <p:cNvSpPr/>
          <p:nvPr/>
        </p:nvSpPr>
        <p:spPr>
          <a:xfrm>
            <a:off x="3662089" y="2377114"/>
            <a:ext cx="6743474" cy="646331"/>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Este logo muestra de qué trata la empresa (elementos rurales), es legible, agradable a la vista, y cuida la ortografía.</a:t>
            </a:r>
            <a:endParaRPr lang="en-GB" sz="1800">
              <a:effectLst/>
              <a:ea typeface="Arial MT"/>
              <a:cs typeface="Arial MT"/>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pic>
        <p:nvPicPr>
          <p:cNvPr id="6" name="Imagen 5" descr="Imagen que contiene nombre de la empresa&#10;&#10;Descripción generada automáticamente">
            <a:extLst>
              <a:ext uri="{FF2B5EF4-FFF2-40B4-BE49-F238E27FC236}">
                <a16:creationId xmlns:a16="http://schemas.microsoft.com/office/drawing/2014/main" xmlns="" id="{7576BEE6-455A-79E4-DC32-5DD27CD3A2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76"/>
          <a:stretch/>
        </p:blipFill>
        <p:spPr>
          <a:xfrm>
            <a:off x="1634132" y="3397882"/>
            <a:ext cx="2027957" cy="1055034"/>
          </a:xfrm>
          <a:prstGeom prst="rect">
            <a:avLst/>
          </a:prstGeom>
        </p:spPr>
      </p:pic>
      <p:pic>
        <p:nvPicPr>
          <p:cNvPr id="8" name="Imagen 7" descr="Imagen que contiene nombre de la empresa&#10;&#10;Descripción generada automáticamente">
            <a:extLst>
              <a:ext uri="{FF2B5EF4-FFF2-40B4-BE49-F238E27FC236}">
                <a16:creationId xmlns:a16="http://schemas.microsoft.com/office/drawing/2014/main" xmlns="" id="{0EEFD91F-6E41-CA53-83C6-424E4FE781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34133" y="2177639"/>
            <a:ext cx="2027957" cy="995666"/>
          </a:xfrm>
          <a:prstGeom prst="rect">
            <a:avLst/>
          </a:prstGeom>
        </p:spPr>
      </p:pic>
      <p:sp>
        <p:nvSpPr>
          <p:cNvPr id="9" name="Rectángulo 8">
            <a:extLst>
              <a:ext uri="{FF2B5EF4-FFF2-40B4-BE49-F238E27FC236}">
                <a16:creationId xmlns:a16="http://schemas.microsoft.com/office/drawing/2014/main" xmlns="" id="{750A5F72-6AFB-D315-318A-7180580FCAA4}"/>
              </a:ext>
            </a:extLst>
          </p:cNvPr>
          <p:cNvSpPr/>
          <p:nvPr/>
        </p:nvSpPr>
        <p:spPr>
          <a:xfrm>
            <a:off x="3738586" y="3546020"/>
            <a:ext cx="6590480" cy="646331"/>
          </a:xfrm>
          <a:prstGeom prst="rect">
            <a:avLst/>
          </a:prstGeom>
        </p:spPr>
        <p:txBody>
          <a:bodyPr wrap="square">
            <a:spAutoFit/>
          </a:bodyPr>
          <a:lstStyle/>
          <a:p>
            <a:r>
              <a:rPr lang="en-GB" sz="1800">
                <a:effectLst/>
                <a:ea typeface="Times New Roman" panose="02020603050405020304" pitchFamily="18" charset="0"/>
                <a:cs typeface="Calibri" panose="020F0502020204030204" pitchFamily="34" charset="0"/>
              </a:rPr>
              <a:t>Sin embargo, este otro descuida la ortografía, la tipografía es difícil de leer, y es imposible intuir qué quiere vender la empresa.</a:t>
            </a:r>
            <a:endParaRPr lang="en-GB" sz="1800">
              <a:effectLst/>
              <a:ea typeface="Arial MT"/>
              <a:cs typeface="Arial MT"/>
            </a:endParaRPr>
          </a:p>
        </p:txBody>
      </p:sp>
      <p:pic>
        <p:nvPicPr>
          <p:cNvPr id="11" name="Gráfico 10" descr="Pulgar hacia abajo contorno">
            <a:extLst>
              <a:ext uri="{FF2B5EF4-FFF2-40B4-BE49-F238E27FC236}">
                <a16:creationId xmlns:a16="http://schemas.microsoft.com/office/drawing/2014/main" xmlns="" id="{CFE24A1A-2777-6C6D-EC4B-D4575077DFD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24487" y="3458116"/>
            <a:ext cx="914400" cy="914400"/>
          </a:xfrm>
          <a:prstGeom prst="rect">
            <a:avLst/>
          </a:prstGeom>
        </p:spPr>
      </p:pic>
      <p:pic>
        <p:nvPicPr>
          <p:cNvPr id="17" name="Gráfico 16" descr="Señal de pulgar hacia arriba  contorno">
            <a:extLst>
              <a:ext uri="{FF2B5EF4-FFF2-40B4-BE49-F238E27FC236}">
                <a16:creationId xmlns:a16="http://schemas.microsoft.com/office/drawing/2014/main" xmlns="" id="{A5A45848-D62C-A24B-5085-443DB5B4196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719315" y="2218272"/>
            <a:ext cx="914400" cy="914400"/>
          </a:xfrm>
          <a:prstGeom prst="rect">
            <a:avLst/>
          </a:prstGeom>
        </p:spPr>
      </p:pic>
      <p:pic>
        <p:nvPicPr>
          <p:cNvPr id="18" name="Imagen 17" descr="Imagen que contiene tabla&#10;&#10;Descripción generada automáticamente">
            <a:extLst>
              <a:ext uri="{FF2B5EF4-FFF2-40B4-BE49-F238E27FC236}">
                <a16:creationId xmlns:a16="http://schemas.microsoft.com/office/drawing/2014/main" xmlns="" id="{31C32F09-DD11-1631-5ADC-A39AD5F8C9C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543711" y="4605781"/>
            <a:ext cx="1350767" cy="1436031"/>
          </a:xfrm>
          <a:prstGeom prst="rect">
            <a:avLst/>
          </a:prstGeom>
        </p:spPr>
      </p:pic>
      <p:sp>
        <p:nvSpPr>
          <p:cNvPr id="19" name="Rectángulo 18">
            <a:extLst>
              <a:ext uri="{FF2B5EF4-FFF2-40B4-BE49-F238E27FC236}">
                <a16:creationId xmlns:a16="http://schemas.microsoft.com/office/drawing/2014/main" xmlns="" id="{C2E874AC-50E8-A38F-D873-EBFEE35501A9}"/>
              </a:ext>
            </a:extLst>
          </p:cNvPr>
          <p:cNvSpPr/>
          <p:nvPr/>
        </p:nvSpPr>
        <p:spPr>
          <a:xfrm>
            <a:off x="2503373" y="4917404"/>
            <a:ext cx="5706236" cy="1200329"/>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El logo deberá incluirse en todo aquello que pueda identificar a la empresa: redes sociales, página web, packaging…</a:t>
            </a:r>
            <a:endParaRPr lang="en-GB" sz="1800">
              <a:effectLst/>
              <a:ea typeface="Arial MT"/>
              <a:cs typeface="Arial MT"/>
            </a:endParaRPr>
          </a:p>
          <a:p>
            <a:pPr algn="just"/>
            <a:endParaRPr lang="en-GB" sz="1800">
              <a:effectLst/>
              <a:ea typeface="Arial MT"/>
              <a:cs typeface="Arial MT"/>
            </a:endParaRPr>
          </a:p>
        </p:txBody>
      </p:sp>
      <p:sp>
        <p:nvSpPr>
          <p:cNvPr id="14" name="TextBox 11">
            <a:extLst>
              <a:ext uri="{FF2B5EF4-FFF2-40B4-BE49-F238E27FC236}">
                <a16:creationId xmlns:a16="http://schemas.microsoft.com/office/drawing/2014/main" xmlns="" id="{EE4A4D72-DF9D-8A93-7B4E-2A2A59A211A7}"/>
              </a:ext>
            </a:extLst>
          </p:cNvPr>
          <p:cNvSpPr txBox="1"/>
          <p:nvPr/>
        </p:nvSpPr>
        <p:spPr>
          <a:xfrm>
            <a:off x="875909" y="531936"/>
            <a:ext cx="10289838" cy="615553"/>
          </a:xfrm>
          <a:prstGeom prst="rect">
            <a:avLst/>
          </a:prstGeom>
          <a:noFill/>
        </p:spPr>
        <p:txBody>
          <a:bodyPr wrap="square" rtlCol="0">
            <a:spAutoFit/>
          </a:bodyPr>
          <a:lstStyle/>
          <a:p>
            <a:r>
              <a:rPr lang="en-US" sz="3400" b="1">
                <a:solidFill>
                  <a:srgbClr val="FAB632"/>
                </a:solidFill>
                <a:ea typeface="Nunito Bold" charset="0"/>
                <a:cs typeface="Arima Madurai Semi" pitchFamily="2" charset="77"/>
              </a:rPr>
              <a:t>Unidad 1: Herramientas TIC para el emprendimiento</a:t>
            </a:r>
            <a:endParaRPr lang="en-US" sz="3400" b="1" dirty="0">
              <a:solidFill>
                <a:srgbClr val="FAB632"/>
              </a:solidFill>
              <a:ea typeface="Nunito Bold" charset="0"/>
              <a:cs typeface="Arima Madurai Semi" pitchFamily="2" charset="77"/>
            </a:endParaRPr>
          </a:p>
        </p:txBody>
      </p:sp>
    </p:spTree>
    <p:extLst>
      <p:ext uri="{BB962C8B-B14F-4D97-AF65-F5344CB8AC3E}">
        <p14:creationId xmlns:p14="http://schemas.microsoft.com/office/powerpoint/2010/main" val="3254965362"/>
      </p:ext>
    </p:extLst>
  </p:cSld>
  <p:clrMapOvr>
    <a:masterClrMapping/>
  </p:clrMapOvr>
  <p:transition spd="med" advTm="10000">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a:solidFill>
                  <a:srgbClr val="21B4A9"/>
                </a:solidFill>
              </a:rPr>
              <a:t>Sección 2: Imagen corporativa y herramientas. ¿Cómo te muestras a tus clientes?</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12" name="Rectángulo 11">
            <a:extLst>
              <a:ext uri="{FF2B5EF4-FFF2-40B4-BE49-F238E27FC236}">
                <a16:creationId xmlns:a16="http://schemas.microsoft.com/office/drawing/2014/main" xmlns="" id="{75BEC35B-94D8-F780-57A4-FD21DE63668E}"/>
              </a:ext>
            </a:extLst>
          </p:cNvPr>
          <p:cNvSpPr/>
          <p:nvPr/>
        </p:nvSpPr>
        <p:spPr>
          <a:xfrm>
            <a:off x="875909" y="2015331"/>
            <a:ext cx="9356661" cy="646331"/>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¿Qué herramientas puedes utilizar para diseñar tu imagen corporativa?</a:t>
            </a:r>
            <a:endParaRPr lang="en-GB" sz="1800">
              <a:effectLst/>
              <a:ea typeface="Arial MT"/>
              <a:cs typeface="Arial MT"/>
            </a:endParaRPr>
          </a:p>
          <a:p>
            <a:pPr algn="just"/>
            <a:endParaRPr lang="en-GB" sz="1800">
              <a:effectLst/>
              <a:ea typeface="Arial MT"/>
              <a:cs typeface="Arial MT"/>
            </a:endParaRPr>
          </a:p>
        </p:txBody>
      </p:sp>
      <p:pic>
        <p:nvPicPr>
          <p:cNvPr id="13" name="Imagen 12">
            <a:extLst>
              <a:ext uri="{FF2B5EF4-FFF2-40B4-BE49-F238E27FC236}">
                <a16:creationId xmlns:a16="http://schemas.microsoft.com/office/drawing/2014/main" xmlns="" id="{7723A9F8-3FD0-1E78-17A6-F9AC0130EE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90302" y="3611462"/>
            <a:ext cx="1914350" cy="372795"/>
          </a:xfrm>
          <a:prstGeom prst="rect">
            <a:avLst/>
          </a:prstGeom>
        </p:spPr>
      </p:pic>
      <p:pic>
        <p:nvPicPr>
          <p:cNvPr id="18" name="Gráfico 17">
            <a:extLst>
              <a:ext uri="{FF2B5EF4-FFF2-40B4-BE49-F238E27FC236}">
                <a16:creationId xmlns:a16="http://schemas.microsoft.com/office/drawing/2014/main" xmlns="" id="{40FA6C25-F892-48C9-3DDA-8D4EF1A5CC3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518410" y="4369143"/>
            <a:ext cx="1786242" cy="393447"/>
          </a:xfrm>
          <a:prstGeom prst="rect">
            <a:avLst/>
          </a:prstGeom>
        </p:spPr>
      </p:pic>
      <p:pic>
        <p:nvPicPr>
          <p:cNvPr id="20" name="Gráfico 19">
            <a:extLst>
              <a:ext uri="{FF2B5EF4-FFF2-40B4-BE49-F238E27FC236}">
                <a16:creationId xmlns:a16="http://schemas.microsoft.com/office/drawing/2014/main" xmlns="" id="{1A8ECA3C-E9BA-36AC-2EA8-B915DE71D8C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2575906" y="5339400"/>
            <a:ext cx="742950" cy="285750"/>
          </a:xfrm>
          <a:prstGeom prst="rect">
            <a:avLst/>
          </a:prstGeom>
        </p:spPr>
      </p:pic>
      <p:pic>
        <p:nvPicPr>
          <p:cNvPr id="22" name="Imagen 21" descr="Logotipo&#10;&#10;Descripción generada automáticamente">
            <a:extLst>
              <a:ext uri="{FF2B5EF4-FFF2-40B4-BE49-F238E27FC236}">
                <a16:creationId xmlns:a16="http://schemas.microsoft.com/office/drawing/2014/main" xmlns="" id="{08BCD2B5-CFBE-CBD3-6151-59C334206D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47160" y="2496747"/>
            <a:ext cx="1457492" cy="819110"/>
          </a:xfrm>
          <a:prstGeom prst="rect">
            <a:avLst/>
          </a:prstGeom>
        </p:spPr>
      </p:pic>
      <p:sp>
        <p:nvSpPr>
          <p:cNvPr id="23" name="Rectángulo 22">
            <a:extLst>
              <a:ext uri="{FF2B5EF4-FFF2-40B4-BE49-F238E27FC236}">
                <a16:creationId xmlns:a16="http://schemas.microsoft.com/office/drawing/2014/main" xmlns="" id="{DB49914E-5AEB-A99D-9810-4590B5040395}"/>
              </a:ext>
            </a:extLst>
          </p:cNvPr>
          <p:cNvSpPr/>
          <p:nvPr/>
        </p:nvSpPr>
        <p:spPr>
          <a:xfrm>
            <a:off x="3469506" y="2709260"/>
            <a:ext cx="7224460" cy="646331"/>
          </a:xfrm>
          <a:prstGeom prst="rect">
            <a:avLst/>
          </a:prstGeom>
        </p:spPr>
        <p:txBody>
          <a:bodyPr wrap="square">
            <a:spAutoFit/>
          </a:bodyPr>
          <a:lstStyle/>
          <a:p>
            <a:r>
              <a:rPr lang="en-GB" sz="1800">
                <a:effectLst/>
                <a:ea typeface="Times New Roman" panose="02020603050405020304" pitchFamily="18" charset="0"/>
                <a:cs typeface="Calibri" panose="020F0502020204030204" pitchFamily="34" charset="0"/>
              </a:rPr>
              <a:t>Permite diseñar el logo a tu gusto a partir de cientos de plantillas. </a:t>
            </a:r>
            <a:r>
              <a:rPr lang="en-GB" sz="1800" u="sng">
                <a:solidFill>
                  <a:srgbClr val="0563C1"/>
                </a:solidFill>
                <a:effectLst/>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xmlns="" val="tx"/>
                    </a:ext>
                  </a:extLst>
                </a:hlinkClick>
              </a:rPr>
              <a:t>https://www.canva.com/</a:t>
            </a:r>
            <a:endParaRPr lang="en-GB" sz="1800">
              <a:effectLst/>
              <a:ea typeface="Arial MT"/>
              <a:cs typeface="Arial MT"/>
            </a:endParaRPr>
          </a:p>
        </p:txBody>
      </p:sp>
      <p:sp>
        <p:nvSpPr>
          <p:cNvPr id="24" name="Rectángulo 23">
            <a:extLst>
              <a:ext uri="{FF2B5EF4-FFF2-40B4-BE49-F238E27FC236}">
                <a16:creationId xmlns:a16="http://schemas.microsoft.com/office/drawing/2014/main" xmlns="" id="{A57E8DF4-D10B-7012-EDE7-F886832443CB}"/>
              </a:ext>
            </a:extLst>
          </p:cNvPr>
          <p:cNvSpPr/>
          <p:nvPr/>
        </p:nvSpPr>
        <p:spPr>
          <a:xfrm>
            <a:off x="3469506" y="3531035"/>
            <a:ext cx="7224460" cy="646331"/>
          </a:xfrm>
          <a:prstGeom prst="rect">
            <a:avLst/>
          </a:prstGeom>
        </p:spPr>
        <p:txBody>
          <a:bodyPr wrap="square">
            <a:spAutoFit/>
          </a:bodyPr>
          <a:lstStyle/>
          <a:p>
            <a:r>
              <a:rPr lang="en-GB" sz="1800">
                <a:effectLst/>
                <a:ea typeface="Times New Roman" panose="02020603050405020304" pitchFamily="18" charset="0"/>
                <a:cs typeface="Calibri" panose="020F0502020204030204" pitchFamily="34" charset="0"/>
              </a:rPr>
              <a:t>Elige el sector de tu empresa, el nombre, la tipografía y el estilo, y automáticamente crea un logo a elegir.</a:t>
            </a:r>
            <a:r>
              <a:rPr lang="en-GB" u="sng">
                <a:solidFill>
                  <a:srgbClr val="0000FF"/>
                </a:solidFill>
                <a:ea typeface="Times New Roman" panose="02020603050405020304" pitchFamily="18" charset="0"/>
                <a:cs typeface="Calibri" panose="020F0502020204030204" pitchFamily="34" charset="0"/>
              </a:rPr>
              <a:t> </a:t>
            </a:r>
            <a:r>
              <a:rPr lang="en-GB" sz="1800" u="sng">
                <a:solidFill>
                  <a:srgbClr val="0000FF"/>
                </a:solidFill>
                <a:effectLst/>
                <a:ea typeface="Times New Roman" panose="02020603050405020304" pitchFamily="18" charset="0"/>
                <a:cs typeface="Calibri" panose="020F0502020204030204" pitchFamily="34" charset="0"/>
                <a:hlinkClick r:id="rId11"/>
              </a:rPr>
              <a:t>https://www.logomaker.com/es/</a:t>
            </a:r>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3469505" y="4275812"/>
            <a:ext cx="7224460" cy="646331"/>
          </a:xfrm>
          <a:prstGeom prst="rect">
            <a:avLst/>
          </a:prstGeom>
        </p:spPr>
        <p:txBody>
          <a:bodyPr wrap="square">
            <a:spAutoFit/>
          </a:bodyPr>
          <a:lstStyle/>
          <a:p>
            <a:r>
              <a:rPr lang="en-GB" sz="1800">
                <a:effectLst/>
                <a:ea typeface="Times New Roman" panose="02020603050405020304" pitchFamily="18" charset="0"/>
                <a:cs typeface="Calibri" panose="020F0502020204030204" pitchFamily="34" charset="0"/>
              </a:rPr>
              <a:t>Crea el logo automáticamente a partir del nombre de la empresa y la actividad.</a:t>
            </a:r>
            <a:r>
              <a:rPr lang="en-GB" u="sng">
                <a:solidFill>
                  <a:srgbClr val="0000FF"/>
                </a:solidFill>
                <a:ea typeface="Times New Roman" panose="02020603050405020304" pitchFamily="18" charset="0"/>
                <a:cs typeface="Calibri" panose="020F0502020204030204" pitchFamily="34" charset="0"/>
              </a:rPr>
              <a:t> </a:t>
            </a:r>
            <a:r>
              <a:rPr lang="en-GB" sz="1800" u="sng">
                <a:solidFill>
                  <a:srgbClr val="0000FF"/>
                </a:solidFill>
                <a:effectLst/>
                <a:ea typeface="Times New Roman" panose="02020603050405020304" pitchFamily="18" charset="0"/>
                <a:cs typeface="Calibri" panose="020F0502020204030204" pitchFamily="34" charset="0"/>
                <a:hlinkClick r:id="rId12"/>
              </a:rPr>
              <a:t>https://looka.com/logo-maker/</a:t>
            </a:r>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3494672" y="5123473"/>
            <a:ext cx="7224460" cy="646331"/>
          </a:xfrm>
          <a:prstGeom prst="rect">
            <a:avLst/>
          </a:prstGeom>
        </p:spPr>
        <p:txBody>
          <a:bodyPr wrap="square">
            <a:spAutoFit/>
          </a:bodyPr>
          <a:lstStyle/>
          <a:p>
            <a:r>
              <a:rPr lang="en-GB" sz="1800">
                <a:effectLst/>
                <a:ea typeface="Times New Roman" panose="02020603050405020304" pitchFamily="18" charset="0"/>
                <a:cs typeface="Calibri" panose="020F0502020204030204" pitchFamily="34" charset="0"/>
              </a:rPr>
              <a:t>Crea un logo a partir del nombre de la empresa, el sector, el estilo visual y palabras clave. </a:t>
            </a:r>
            <a:r>
              <a:rPr lang="en-GB" sz="1800" u="sng">
                <a:solidFill>
                  <a:srgbClr val="0000FF"/>
                </a:solidFill>
                <a:effectLst/>
                <a:ea typeface="Times New Roman" panose="02020603050405020304" pitchFamily="18" charset="0"/>
                <a:cs typeface="Calibri" panose="020F0502020204030204" pitchFamily="34" charset="0"/>
                <a:hlinkClick r:id="rId13"/>
              </a:rPr>
              <a:t>https://es.wix.com/logo/maker</a:t>
            </a:r>
            <a:endParaRPr lang="en-GB" sz="1800">
              <a:effectLst/>
              <a:ea typeface="Arial MT"/>
              <a:cs typeface="Arial MT"/>
            </a:endParaRPr>
          </a:p>
        </p:txBody>
      </p:sp>
      <p:sp>
        <p:nvSpPr>
          <p:cNvPr id="17" name="TextBox 11">
            <a:extLst>
              <a:ext uri="{FF2B5EF4-FFF2-40B4-BE49-F238E27FC236}">
                <a16:creationId xmlns:a16="http://schemas.microsoft.com/office/drawing/2014/main" xmlns="" id="{0B228C43-A5E1-B03F-7AD6-85202888E0D4}"/>
              </a:ext>
            </a:extLst>
          </p:cNvPr>
          <p:cNvSpPr txBox="1"/>
          <p:nvPr/>
        </p:nvSpPr>
        <p:spPr>
          <a:xfrm>
            <a:off x="875909" y="531936"/>
            <a:ext cx="10289838" cy="615553"/>
          </a:xfrm>
          <a:prstGeom prst="rect">
            <a:avLst/>
          </a:prstGeom>
          <a:noFill/>
        </p:spPr>
        <p:txBody>
          <a:bodyPr wrap="square" rtlCol="0">
            <a:spAutoFit/>
          </a:bodyPr>
          <a:lstStyle/>
          <a:p>
            <a:r>
              <a:rPr lang="en-US" sz="3400" b="1">
                <a:solidFill>
                  <a:srgbClr val="FAB632"/>
                </a:solidFill>
                <a:ea typeface="Nunito Bold" charset="0"/>
                <a:cs typeface="Arima Madurai Semi" pitchFamily="2" charset="77"/>
              </a:rPr>
              <a:t>Unidad 1: Herramientas TIC para el emprendimiento</a:t>
            </a:r>
            <a:endParaRPr lang="en-US" sz="3400" b="1" dirty="0">
              <a:solidFill>
                <a:srgbClr val="FAB632"/>
              </a:solidFill>
              <a:ea typeface="Nunito Bold" charset="0"/>
              <a:cs typeface="Arima Madurai Semi" pitchFamily="2" charset="77"/>
            </a:endParaRPr>
          </a:p>
        </p:txBody>
      </p:sp>
    </p:spTree>
    <p:extLst>
      <p:ext uri="{BB962C8B-B14F-4D97-AF65-F5344CB8AC3E}">
        <p14:creationId xmlns:p14="http://schemas.microsoft.com/office/powerpoint/2010/main" val="3056905983"/>
      </p:ext>
    </p:extLst>
  </p:cSld>
  <p:clrMapOvr>
    <a:masterClrMapping/>
  </p:clrMapOvr>
  <p:transition spd="med" advTm="10000">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7693324" cy="830997"/>
          </a:xfrm>
          <a:prstGeom prst="rect">
            <a:avLst/>
          </a:prstGeom>
          <a:noFill/>
        </p:spPr>
        <p:txBody>
          <a:bodyPr wrap="square" rtlCol="0">
            <a:spAutoFit/>
          </a:bodyPr>
          <a:lstStyle/>
          <a:p>
            <a:r>
              <a:rPr lang="es-ES" sz="2400">
                <a:solidFill>
                  <a:srgbClr val="21B4A9"/>
                </a:solidFill>
              </a:rPr>
              <a:t>Sección 3: Herramientas de gestión de proyectos. ¿Cómo organizo mi carga de trabajo?</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12" name="Rectángulo 11">
            <a:extLst>
              <a:ext uri="{FF2B5EF4-FFF2-40B4-BE49-F238E27FC236}">
                <a16:creationId xmlns:a16="http://schemas.microsoft.com/office/drawing/2014/main" xmlns="" id="{75BEC35B-94D8-F780-57A4-FD21DE63668E}"/>
              </a:ext>
            </a:extLst>
          </p:cNvPr>
          <p:cNvSpPr/>
          <p:nvPr/>
        </p:nvSpPr>
        <p:spPr>
          <a:xfrm>
            <a:off x="875909" y="2015331"/>
            <a:ext cx="9356661" cy="1477328"/>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Organizar el trabajo es vital para el buen funcionamiento de una empresa, ya que permite saber qué hay que hacer en cada momento. A continuación se muestran herramientas de organización y gestión de proyectos que te permitirán tenerlo todo bajo control de forma sincronizada en el ordenador y en el smartphone o tablet:</a:t>
            </a:r>
            <a:endParaRPr lang="en-GB" sz="1800">
              <a:effectLst/>
              <a:ea typeface="Arial MT"/>
              <a:cs typeface="Arial MT"/>
            </a:endParaRPr>
          </a:p>
          <a:p>
            <a:pPr algn="just"/>
            <a:endParaRPr lang="en-GB" sz="1800">
              <a:effectLst/>
              <a:ea typeface="Arial MT"/>
              <a:cs typeface="Arial MT"/>
            </a:endParaRPr>
          </a:p>
        </p:txBody>
      </p:sp>
      <p:sp>
        <p:nvSpPr>
          <p:cNvPr id="24" name="Rectángulo 23">
            <a:extLst>
              <a:ext uri="{FF2B5EF4-FFF2-40B4-BE49-F238E27FC236}">
                <a16:creationId xmlns:a16="http://schemas.microsoft.com/office/drawing/2014/main" xmlns="" id="{A57E8DF4-D10B-7012-EDE7-F886832443CB}"/>
              </a:ext>
            </a:extLst>
          </p:cNvPr>
          <p:cNvSpPr/>
          <p:nvPr/>
        </p:nvSpPr>
        <p:spPr>
          <a:xfrm>
            <a:off x="773238" y="3395887"/>
            <a:ext cx="7726400" cy="646331"/>
          </a:xfrm>
          <a:prstGeom prst="rect">
            <a:avLst/>
          </a:prstGeom>
        </p:spPr>
        <p:txBody>
          <a:bodyPr wrap="square">
            <a:spAutoFit/>
          </a:bodyPr>
          <a:lstStyle/>
          <a:p>
            <a:pPr algn="r"/>
            <a:r>
              <a:rPr lang="en-GB" sz="1800">
                <a:effectLst/>
                <a:ea typeface="Times New Roman" panose="02020603050405020304" pitchFamily="18" charset="0"/>
                <a:cs typeface="Calibri" panose="020F0502020204030204" pitchFamily="34" charset="0"/>
              </a:rPr>
              <a:t>Permite programar reuniones y eventos y recibir recordatorios de forma simple.</a:t>
            </a:r>
            <a:r>
              <a:rPr lang="en-GB" u="sng">
                <a:solidFill>
                  <a:srgbClr val="0000FF"/>
                </a:solidFill>
                <a:ea typeface="Times New Roman" panose="02020603050405020304" pitchFamily="18" charset="0"/>
                <a:cs typeface="Calibri" panose="020F0502020204030204" pitchFamily="34" charset="0"/>
              </a:rPr>
              <a:t> </a:t>
            </a:r>
            <a:r>
              <a:rPr lang="en-GB" sz="1800" u="sng">
                <a:solidFill>
                  <a:srgbClr val="0000FF"/>
                </a:solidFill>
                <a:effectLst/>
                <a:ea typeface="Times New Roman" panose="02020603050405020304" pitchFamily="18" charset="0"/>
                <a:cs typeface="Calibri" panose="020F0502020204030204" pitchFamily="34" charset="0"/>
                <a:hlinkClick r:id="rId4"/>
              </a:rPr>
              <a:t>https://calendar.google.com/calendar/</a:t>
            </a:r>
            <a:r>
              <a:rPr lang="en-GB" sz="1800" u="sng">
                <a:solidFill>
                  <a:srgbClr val="0000FF"/>
                </a:solidFill>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1295355" y="4169033"/>
            <a:ext cx="7224460" cy="646331"/>
          </a:xfrm>
          <a:prstGeom prst="rect">
            <a:avLst/>
          </a:prstGeom>
        </p:spPr>
        <p:txBody>
          <a:bodyPr wrap="square">
            <a:spAutoFit/>
          </a:bodyPr>
          <a:lstStyle/>
          <a:p>
            <a:pPr algn="r"/>
            <a:r>
              <a:rPr lang="en-GB" sz="1800">
                <a:effectLst/>
                <a:ea typeface="Times New Roman" panose="02020603050405020304" pitchFamily="18" charset="0"/>
                <a:cs typeface="Calibri" panose="020F0502020204030204" pitchFamily="34" charset="0"/>
              </a:rPr>
              <a:t>Se trabaja mediante tarjetas, y permite incluir notas, archivos, plazos y otros elementos. </a:t>
            </a:r>
            <a:r>
              <a:rPr lang="en-GB" sz="1800" u="sng">
                <a:solidFill>
                  <a:srgbClr val="0000FF"/>
                </a:solidFill>
                <a:effectLst/>
                <a:ea typeface="Times New Roman" panose="02020603050405020304" pitchFamily="18" charset="0"/>
                <a:cs typeface="Calibri" panose="020F0502020204030204" pitchFamily="34" charset="0"/>
                <a:hlinkClick r:id="rId5"/>
              </a:rPr>
              <a:t>https://trello.com/</a:t>
            </a:r>
            <a:r>
              <a:rPr lang="en-GB" sz="1800" u="sng">
                <a:solidFill>
                  <a:srgbClr val="0000FF"/>
                </a:solidFill>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2043375" y="5072963"/>
            <a:ext cx="6476440" cy="646331"/>
          </a:xfrm>
          <a:prstGeom prst="rect">
            <a:avLst/>
          </a:prstGeom>
        </p:spPr>
        <p:txBody>
          <a:bodyPr wrap="square">
            <a:spAutoFit/>
          </a:bodyPr>
          <a:lstStyle/>
          <a:p>
            <a:pPr algn="r"/>
            <a:r>
              <a:rPr lang="en-GB" sz="1800">
                <a:effectLst/>
                <a:ea typeface="Times New Roman" panose="02020603050405020304" pitchFamily="18" charset="0"/>
                <a:cs typeface="Calibri" panose="020F0502020204030204" pitchFamily="34" charset="0"/>
              </a:rPr>
              <a:t>Permite almacenar notas, calendarios y tareas de todo tipo. </a:t>
            </a:r>
            <a:r>
              <a:rPr lang="en-GB" sz="1800" u="sng">
                <a:solidFill>
                  <a:srgbClr val="0000FF"/>
                </a:solidFill>
                <a:effectLst/>
                <a:ea typeface="Times New Roman" panose="02020603050405020304" pitchFamily="18" charset="0"/>
                <a:cs typeface="Calibri" panose="020F0502020204030204" pitchFamily="34" charset="0"/>
                <a:hlinkClick r:id="rId6"/>
              </a:rPr>
              <a:t>https://evernote.com/</a:t>
            </a:r>
            <a:r>
              <a:rPr lang="en-GB" sz="1800" u="sng">
                <a:solidFill>
                  <a:srgbClr val="0000FF"/>
                </a:solidFill>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pic>
        <p:nvPicPr>
          <p:cNvPr id="7" name="Imagen 6" descr="Logotipo&#10;&#10;Descripción generada automáticamente">
            <a:extLst>
              <a:ext uri="{FF2B5EF4-FFF2-40B4-BE49-F238E27FC236}">
                <a16:creationId xmlns:a16="http://schemas.microsoft.com/office/drawing/2014/main" xmlns="" id="{7D0A1E26-B18B-5559-B2B5-6468B8FA9C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94588" y="4340136"/>
            <a:ext cx="1525538" cy="312854"/>
          </a:xfrm>
          <a:prstGeom prst="rect">
            <a:avLst/>
          </a:prstGeom>
        </p:spPr>
      </p:pic>
      <p:pic>
        <p:nvPicPr>
          <p:cNvPr id="11" name="Imagen 10" descr="Texto&#10;&#10;Descripción generada automáticamente">
            <a:extLst>
              <a:ext uri="{FF2B5EF4-FFF2-40B4-BE49-F238E27FC236}">
                <a16:creationId xmlns:a16="http://schemas.microsoft.com/office/drawing/2014/main" xmlns="" id="{8EC222BC-5F51-435F-F6FD-8602FA0652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68753" y="4989249"/>
            <a:ext cx="2304176" cy="707712"/>
          </a:xfrm>
          <a:prstGeom prst="rect">
            <a:avLst/>
          </a:prstGeom>
        </p:spPr>
      </p:pic>
      <p:pic>
        <p:nvPicPr>
          <p:cNvPr id="17" name="Imagen 16">
            <a:extLst>
              <a:ext uri="{FF2B5EF4-FFF2-40B4-BE49-F238E27FC236}">
                <a16:creationId xmlns:a16="http://schemas.microsoft.com/office/drawing/2014/main" xmlns="" id="{06213C08-A73A-4EF4-8CA2-CC5BF987F89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69421" y="3318383"/>
            <a:ext cx="1819013" cy="627062"/>
          </a:xfrm>
          <a:prstGeom prst="rect">
            <a:avLst/>
          </a:prstGeom>
        </p:spPr>
      </p:pic>
      <p:sp>
        <p:nvSpPr>
          <p:cNvPr id="13" name="TextBox 11">
            <a:extLst>
              <a:ext uri="{FF2B5EF4-FFF2-40B4-BE49-F238E27FC236}">
                <a16:creationId xmlns:a16="http://schemas.microsoft.com/office/drawing/2014/main" xmlns="" id="{6568F8AD-10BB-D74A-A2B7-C12FB6FACF00}"/>
              </a:ext>
            </a:extLst>
          </p:cNvPr>
          <p:cNvSpPr txBox="1"/>
          <p:nvPr/>
        </p:nvSpPr>
        <p:spPr>
          <a:xfrm>
            <a:off x="875909" y="531936"/>
            <a:ext cx="10289838" cy="615553"/>
          </a:xfrm>
          <a:prstGeom prst="rect">
            <a:avLst/>
          </a:prstGeom>
          <a:noFill/>
        </p:spPr>
        <p:txBody>
          <a:bodyPr wrap="square" rtlCol="0">
            <a:spAutoFit/>
          </a:bodyPr>
          <a:lstStyle/>
          <a:p>
            <a:r>
              <a:rPr lang="en-US" sz="3400" b="1">
                <a:solidFill>
                  <a:srgbClr val="FAB632"/>
                </a:solidFill>
                <a:ea typeface="Nunito Bold" charset="0"/>
                <a:cs typeface="Arima Madurai Semi" pitchFamily="2" charset="77"/>
              </a:rPr>
              <a:t>Unidad 1: Herramientas TIC para el emprendimiento</a:t>
            </a:r>
            <a:endParaRPr lang="en-US" sz="3400" b="1" dirty="0">
              <a:solidFill>
                <a:srgbClr val="FAB632"/>
              </a:solidFill>
              <a:ea typeface="Nunito Bold" charset="0"/>
              <a:cs typeface="Arima Madurai Semi" pitchFamily="2" charset="77"/>
            </a:endParaRPr>
          </a:p>
        </p:txBody>
      </p:sp>
    </p:spTree>
    <p:extLst>
      <p:ext uri="{BB962C8B-B14F-4D97-AF65-F5344CB8AC3E}">
        <p14:creationId xmlns:p14="http://schemas.microsoft.com/office/powerpoint/2010/main" val="806382630"/>
      </p:ext>
    </p:extLst>
  </p:cSld>
  <p:clrMapOvr>
    <a:masterClrMapping/>
  </p:clrMapOvr>
  <p:transition spd="med" advTm="10000">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92504B-6CD9-4172-ED81-E62B5D0E2140}"/>
              </a:ext>
            </a:extLst>
          </p:cNvPr>
          <p:cNvSpPr txBox="1"/>
          <p:nvPr/>
        </p:nvSpPr>
        <p:spPr>
          <a:xfrm>
            <a:off x="875910" y="1111415"/>
            <a:ext cx="9356660" cy="461665"/>
          </a:xfrm>
          <a:prstGeom prst="rect">
            <a:avLst/>
          </a:prstGeom>
          <a:noFill/>
        </p:spPr>
        <p:txBody>
          <a:bodyPr wrap="square" rtlCol="0">
            <a:spAutoFit/>
          </a:bodyPr>
          <a:lstStyle/>
          <a:p>
            <a:r>
              <a:rPr lang="es-ES" sz="2400">
                <a:solidFill>
                  <a:srgbClr val="21B4A9"/>
                </a:solidFill>
              </a:rPr>
              <a:t>Sección 4: Herramientas de comunicación. La coordinación con otros.</a:t>
            </a:r>
            <a:endParaRPr lang="en-GB" sz="2400" dirty="0">
              <a:solidFill>
                <a:srgbClr val="21B4A9"/>
              </a:solidFill>
            </a:endParaRPr>
          </a:p>
        </p:txBody>
      </p:sp>
      <p:pic>
        <p:nvPicPr>
          <p:cNvPr id="15" name="Imagen 14" descr="Texto&#10;&#10;Descripción generada automáticamente">
            <a:extLst>
              <a:ext uri="{FF2B5EF4-FFF2-40B4-BE49-F238E27FC236}">
                <a16:creationId xmlns:a16="http://schemas.microsoft.com/office/drawing/2014/main" xmlns="" id="{C3F45EBF-3B8F-B8E3-0755-31B3D3A9FD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6" name="CuadroTexto 15">
            <a:extLst>
              <a:ext uri="{FF2B5EF4-FFF2-40B4-BE49-F238E27FC236}">
                <a16:creationId xmlns:a16="http://schemas.microsoft.com/office/drawing/2014/main" xmlns="" id="{CF8E232C-11B7-1922-ABF4-6EEC812E32CA}"/>
              </a:ext>
            </a:extLst>
          </p:cNvPr>
          <p:cNvSpPr txBox="1"/>
          <p:nvPr/>
        </p:nvSpPr>
        <p:spPr>
          <a:xfrm>
            <a:off x="2503373" y="6117733"/>
            <a:ext cx="7901721" cy="600164"/>
          </a:xfrm>
          <a:prstGeom prst="rect">
            <a:avLst/>
          </a:prstGeom>
          <a:noFill/>
        </p:spPr>
        <p:txBody>
          <a:bodyPr wrap="square">
            <a:spAutoFit/>
          </a:bodyPr>
          <a:lstStyle/>
          <a:p>
            <a:r>
              <a:rPr lang="es-ES" sz="1100"/>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p>
        </p:txBody>
      </p:sp>
      <p:sp>
        <p:nvSpPr>
          <p:cNvPr id="23" name="Rectángulo 22">
            <a:extLst>
              <a:ext uri="{FF2B5EF4-FFF2-40B4-BE49-F238E27FC236}">
                <a16:creationId xmlns:a16="http://schemas.microsoft.com/office/drawing/2014/main" xmlns="" id="{DB49914E-5AEB-A99D-9810-4590B5040395}"/>
              </a:ext>
            </a:extLst>
          </p:cNvPr>
          <p:cNvSpPr/>
          <p:nvPr/>
        </p:nvSpPr>
        <p:spPr>
          <a:xfrm>
            <a:off x="3444339" y="2533623"/>
            <a:ext cx="7224460" cy="1200329"/>
          </a:xfrm>
          <a:prstGeom prst="rect">
            <a:avLst/>
          </a:prstGeom>
        </p:spPr>
        <p:txBody>
          <a:bodyPr wrap="square">
            <a:spAutoFit/>
          </a:bodyPr>
          <a:lstStyle/>
          <a:p>
            <a:pPr lvl="0" algn="just"/>
            <a:r>
              <a:rPr lang="en-GB" sz="1800">
                <a:effectLst/>
                <a:ea typeface="Times New Roman" panose="02020603050405020304" pitchFamily="18" charset="0"/>
                <a:cs typeface="Calibri" panose="020F0502020204030204" pitchFamily="34" charset="0"/>
              </a:rPr>
              <a:t>Whatsapp Business. Funciona de forma similar a Whatsapp, pero permite automatizar, organizar y responder a los mensajes de los clientes, así como crear un perfil de empresa con datos de contacto. </a:t>
            </a:r>
            <a:r>
              <a:rPr lang="en-GB" sz="1800" u="sng">
                <a:solidFill>
                  <a:srgbClr val="0000FF"/>
                </a:solidFill>
                <a:effectLst/>
                <a:ea typeface="Times New Roman" panose="02020603050405020304" pitchFamily="18" charset="0"/>
                <a:cs typeface="Calibri" panose="020F0502020204030204" pitchFamily="34" charset="0"/>
                <a:hlinkClick r:id="rId4"/>
              </a:rPr>
              <a:t>https://business.whatsapp.com/</a:t>
            </a:r>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4" name="Rectángulo 23">
            <a:extLst>
              <a:ext uri="{FF2B5EF4-FFF2-40B4-BE49-F238E27FC236}">
                <a16:creationId xmlns:a16="http://schemas.microsoft.com/office/drawing/2014/main" xmlns="" id="{A57E8DF4-D10B-7012-EDE7-F886832443CB}"/>
              </a:ext>
            </a:extLst>
          </p:cNvPr>
          <p:cNvSpPr/>
          <p:nvPr/>
        </p:nvSpPr>
        <p:spPr>
          <a:xfrm>
            <a:off x="3444339" y="3842926"/>
            <a:ext cx="7224460" cy="646331"/>
          </a:xfrm>
          <a:prstGeom prst="rect">
            <a:avLst/>
          </a:prstGeom>
        </p:spPr>
        <p:txBody>
          <a:bodyPr wrap="square">
            <a:spAutoFit/>
          </a:bodyPr>
          <a:lstStyle/>
          <a:p>
            <a:pPr lvl="0" algn="just"/>
            <a:r>
              <a:rPr lang="en-GB" sz="1800">
                <a:effectLst/>
                <a:ea typeface="Times New Roman" panose="02020603050405020304" pitchFamily="18" charset="0"/>
                <a:cs typeface="Calibri" panose="020F0502020204030204" pitchFamily="34" charset="0"/>
              </a:rPr>
              <a:t>Redes sociales. Como Instagram, Facebook, Twitter, LinkedIn… Debes tener en cuenta tu público a la hora de elegir redes sociales.</a:t>
            </a:r>
            <a:endParaRPr lang="en-GB" sz="1800">
              <a:effectLst/>
              <a:ea typeface="Arial MT"/>
              <a:cs typeface="Arial MT"/>
            </a:endParaRPr>
          </a:p>
        </p:txBody>
      </p:sp>
      <p:sp>
        <p:nvSpPr>
          <p:cNvPr id="25" name="Rectángulo 24">
            <a:extLst>
              <a:ext uri="{FF2B5EF4-FFF2-40B4-BE49-F238E27FC236}">
                <a16:creationId xmlns:a16="http://schemas.microsoft.com/office/drawing/2014/main" xmlns="" id="{C4EA4D30-2889-326E-9DFD-E37EC307CB95}"/>
              </a:ext>
            </a:extLst>
          </p:cNvPr>
          <p:cNvSpPr/>
          <p:nvPr/>
        </p:nvSpPr>
        <p:spPr>
          <a:xfrm>
            <a:off x="3444339" y="4591419"/>
            <a:ext cx="7224460" cy="646331"/>
          </a:xfrm>
          <a:prstGeom prst="rect">
            <a:avLst/>
          </a:prstGeom>
        </p:spPr>
        <p:txBody>
          <a:bodyPr wrap="square">
            <a:spAutoFit/>
          </a:bodyPr>
          <a:lstStyle/>
          <a:p>
            <a:pPr lvl="0" algn="just"/>
            <a:r>
              <a:rPr lang="en-GB" sz="1800">
                <a:effectLst/>
                <a:ea typeface="Times New Roman" panose="02020603050405020304" pitchFamily="18" charset="0"/>
                <a:cs typeface="Calibri" panose="020F0502020204030204" pitchFamily="34" charset="0"/>
              </a:rPr>
              <a:t>Slack. Se integra con otras herramientas y permite simplificar la comunicación de los equipos. </a:t>
            </a:r>
            <a:r>
              <a:rPr lang="en-GB" sz="1800" u="sng">
                <a:solidFill>
                  <a:srgbClr val="0000FF"/>
                </a:solidFill>
                <a:effectLst/>
                <a:ea typeface="Times New Roman" panose="02020603050405020304" pitchFamily="18" charset="0"/>
                <a:cs typeface="Calibri" panose="020F0502020204030204" pitchFamily="34" charset="0"/>
                <a:hlinkClick r:id="rId5"/>
              </a:rPr>
              <a:t>https://slack.com/</a:t>
            </a:r>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26" name="Rectángulo 25">
            <a:extLst>
              <a:ext uri="{FF2B5EF4-FFF2-40B4-BE49-F238E27FC236}">
                <a16:creationId xmlns:a16="http://schemas.microsoft.com/office/drawing/2014/main" xmlns="" id="{1FC4C206-3684-3622-F15E-D84CD6BF4097}"/>
              </a:ext>
            </a:extLst>
          </p:cNvPr>
          <p:cNvSpPr/>
          <p:nvPr/>
        </p:nvSpPr>
        <p:spPr>
          <a:xfrm>
            <a:off x="3444339" y="5339912"/>
            <a:ext cx="7224460" cy="646331"/>
          </a:xfrm>
          <a:prstGeom prst="rect">
            <a:avLst/>
          </a:prstGeom>
        </p:spPr>
        <p:txBody>
          <a:bodyPr wrap="square">
            <a:spAutoFit/>
          </a:bodyPr>
          <a:lstStyle/>
          <a:p>
            <a:pPr lvl="0" algn="just"/>
            <a:r>
              <a:rPr lang="en-GB" sz="1800">
                <a:effectLst/>
                <a:ea typeface="Times New Roman" panose="02020603050405020304" pitchFamily="18" charset="0"/>
                <a:cs typeface="Calibri" panose="020F0502020204030204" pitchFamily="34" charset="0"/>
              </a:rPr>
              <a:t>Skype. Permite realizar videollamadas y hablar por chat de forma instantánea. </a:t>
            </a:r>
            <a:r>
              <a:rPr lang="en-GB" sz="1800" u="sng">
                <a:solidFill>
                  <a:srgbClr val="0000FF"/>
                </a:solidFill>
                <a:effectLst/>
                <a:ea typeface="Times New Roman" panose="02020603050405020304" pitchFamily="18" charset="0"/>
                <a:cs typeface="Calibri" panose="020F0502020204030204" pitchFamily="34" charset="0"/>
                <a:hlinkClick r:id="rId6"/>
              </a:rPr>
              <a:t>https://www.skype.com/</a:t>
            </a:r>
            <a:r>
              <a:rPr lang="en-GB" sz="1800">
                <a:effectLst/>
                <a:ea typeface="Times New Roman" panose="02020603050405020304" pitchFamily="18" charset="0"/>
                <a:cs typeface="Calibri" panose="020F0502020204030204" pitchFamily="34" charset="0"/>
              </a:rPr>
              <a:t> </a:t>
            </a:r>
            <a:endParaRPr lang="en-GB" sz="1800">
              <a:effectLst/>
              <a:ea typeface="Arial MT"/>
              <a:cs typeface="Arial MT"/>
            </a:endParaRPr>
          </a:p>
        </p:txBody>
      </p:sp>
      <p:sp>
        <p:nvSpPr>
          <p:cNvPr id="11" name="Rectángulo 10">
            <a:extLst>
              <a:ext uri="{FF2B5EF4-FFF2-40B4-BE49-F238E27FC236}">
                <a16:creationId xmlns:a16="http://schemas.microsoft.com/office/drawing/2014/main" xmlns="" id="{AA37948F-5B3E-3020-AE08-2DFC99B663B2}"/>
              </a:ext>
            </a:extLst>
          </p:cNvPr>
          <p:cNvSpPr/>
          <p:nvPr/>
        </p:nvSpPr>
        <p:spPr>
          <a:xfrm>
            <a:off x="875909" y="1629437"/>
            <a:ext cx="9356661" cy="923330"/>
          </a:xfrm>
          <a:prstGeom prst="rect">
            <a:avLst/>
          </a:prstGeom>
        </p:spPr>
        <p:txBody>
          <a:bodyPr wrap="square">
            <a:spAutoFit/>
          </a:bodyPr>
          <a:lstStyle/>
          <a:p>
            <a:pPr algn="just"/>
            <a:r>
              <a:rPr lang="en-GB" sz="1800">
                <a:effectLst/>
                <a:ea typeface="Times New Roman" panose="02020603050405020304" pitchFamily="18" charset="0"/>
                <a:cs typeface="Calibri" panose="020F0502020204030204" pitchFamily="34" charset="0"/>
              </a:rPr>
              <a:t>La comunicación abarca dos ámbitos: el interno, con los trabajadores de la empresa; y el externo, con los clientes. Por ello, a continuación se muestran herramientas para la comunicación y la coordinación con otros:</a:t>
            </a:r>
            <a:endParaRPr lang="en-GB" sz="1800">
              <a:effectLst/>
              <a:ea typeface="Arial MT"/>
              <a:cs typeface="Arial MT"/>
            </a:endParaRPr>
          </a:p>
        </p:txBody>
      </p:sp>
      <p:pic>
        <p:nvPicPr>
          <p:cNvPr id="13" name="Imagen 12" descr="Forma&#10;&#10;Descripción generada automáticamente con confianza media">
            <a:extLst>
              <a:ext uri="{FF2B5EF4-FFF2-40B4-BE49-F238E27FC236}">
                <a16:creationId xmlns:a16="http://schemas.microsoft.com/office/drawing/2014/main" xmlns="" id="{8DCE3C0E-B345-B918-6030-205ADDAE626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7016"/>
          <a:stretch/>
        </p:blipFill>
        <p:spPr>
          <a:xfrm>
            <a:off x="1795072" y="4711453"/>
            <a:ext cx="1472991" cy="351092"/>
          </a:xfrm>
          <a:prstGeom prst="rect">
            <a:avLst/>
          </a:prstGeom>
        </p:spPr>
      </p:pic>
      <p:pic>
        <p:nvPicPr>
          <p:cNvPr id="14" name="Imagen 13" descr="Logotipo, Icono&#10;&#10;Descripción generada automáticamente">
            <a:extLst>
              <a:ext uri="{FF2B5EF4-FFF2-40B4-BE49-F238E27FC236}">
                <a16:creationId xmlns:a16="http://schemas.microsoft.com/office/drawing/2014/main" xmlns="" id="{EDE522BB-D3D2-8990-A828-16DDB3A125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59491" y="5429381"/>
            <a:ext cx="483405" cy="483405"/>
          </a:xfrm>
          <a:prstGeom prst="rect">
            <a:avLst/>
          </a:prstGeom>
        </p:spPr>
      </p:pic>
      <p:pic>
        <p:nvPicPr>
          <p:cNvPr id="5" name="Imagen 4" descr="Un letrero azul con letras blancas&#10;&#10;Descripción generada automáticamente con confianza media">
            <a:extLst>
              <a:ext uri="{FF2B5EF4-FFF2-40B4-BE49-F238E27FC236}">
                <a16:creationId xmlns:a16="http://schemas.microsoft.com/office/drawing/2014/main" xmlns="" id="{62F0374D-427A-3285-4880-54F56AD2DE8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068" y="2892891"/>
            <a:ext cx="2687485" cy="403123"/>
          </a:xfrm>
          <a:prstGeom prst="rect">
            <a:avLst/>
          </a:prstGeom>
        </p:spPr>
      </p:pic>
      <p:pic>
        <p:nvPicPr>
          <p:cNvPr id="7" name="Imagen 6" descr="Icono&#10;&#10;Descripción generada automáticamente">
            <a:extLst>
              <a:ext uri="{FF2B5EF4-FFF2-40B4-BE49-F238E27FC236}">
                <a16:creationId xmlns:a16="http://schemas.microsoft.com/office/drawing/2014/main" xmlns="" id="{7B7ED36F-00D6-D1B8-05B3-078388C4A8A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398" y="3943024"/>
            <a:ext cx="483405" cy="483405"/>
          </a:xfrm>
          <a:prstGeom prst="rect">
            <a:avLst/>
          </a:prstGeom>
        </p:spPr>
      </p:pic>
      <p:pic>
        <p:nvPicPr>
          <p:cNvPr id="9" name="Imagen 8" descr="Un dibujo de una persona&#10;&#10;Descripción generada automáticamente con confianza baja">
            <a:extLst>
              <a:ext uri="{FF2B5EF4-FFF2-40B4-BE49-F238E27FC236}">
                <a16:creationId xmlns:a16="http://schemas.microsoft.com/office/drawing/2014/main" xmlns="" id="{F935D0E3-B6AA-EFB1-B591-711A5D231BA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66052" y="3989337"/>
            <a:ext cx="490083" cy="403123"/>
          </a:xfrm>
          <a:prstGeom prst="rect">
            <a:avLst/>
          </a:prstGeom>
        </p:spPr>
      </p:pic>
      <p:pic>
        <p:nvPicPr>
          <p:cNvPr id="17" name="Imagen 16" descr="Icono&#10;&#10;Descripción generada automáticamente">
            <a:extLst>
              <a:ext uri="{FF2B5EF4-FFF2-40B4-BE49-F238E27FC236}">
                <a16:creationId xmlns:a16="http://schemas.microsoft.com/office/drawing/2014/main" xmlns="" id="{63E7CD50-060E-7F16-3794-CC9CD53E1FB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00011" y="3919500"/>
            <a:ext cx="496375" cy="496375"/>
          </a:xfrm>
          <a:prstGeom prst="rect">
            <a:avLst/>
          </a:prstGeom>
        </p:spPr>
      </p:pic>
      <p:sp>
        <p:nvSpPr>
          <p:cNvPr id="18" name="TextBox 11">
            <a:extLst>
              <a:ext uri="{FF2B5EF4-FFF2-40B4-BE49-F238E27FC236}">
                <a16:creationId xmlns:a16="http://schemas.microsoft.com/office/drawing/2014/main" xmlns="" id="{0691BABF-50C4-517E-C64A-9C61EAF6D08F}"/>
              </a:ext>
            </a:extLst>
          </p:cNvPr>
          <p:cNvSpPr txBox="1"/>
          <p:nvPr/>
        </p:nvSpPr>
        <p:spPr>
          <a:xfrm>
            <a:off x="875909" y="531936"/>
            <a:ext cx="10289838" cy="615553"/>
          </a:xfrm>
          <a:prstGeom prst="rect">
            <a:avLst/>
          </a:prstGeom>
          <a:noFill/>
        </p:spPr>
        <p:txBody>
          <a:bodyPr wrap="square" rtlCol="0">
            <a:spAutoFit/>
          </a:bodyPr>
          <a:lstStyle/>
          <a:p>
            <a:r>
              <a:rPr lang="en-US" sz="3400" b="1">
                <a:solidFill>
                  <a:srgbClr val="FAB632"/>
                </a:solidFill>
                <a:ea typeface="Nunito Bold" charset="0"/>
                <a:cs typeface="Arima Madurai Semi" pitchFamily="2" charset="77"/>
              </a:rPr>
              <a:t>Unidad 1: Herramientas TIC para el emprendimiento</a:t>
            </a:r>
            <a:endParaRPr lang="en-US" sz="3400" b="1" dirty="0">
              <a:solidFill>
                <a:srgbClr val="FAB632"/>
              </a:solidFill>
              <a:ea typeface="Nunito Bold" charset="0"/>
              <a:cs typeface="Arima Madurai Semi" pitchFamily="2" charset="77"/>
            </a:endParaRPr>
          </a:p>
        </p:txBody>
      </p:sp>
    </p:spTree>
    <p:extLst>
      <p:ext uri="{BB962C8B-B14F-4D97-AF65-F5344CB8AC3E}">
        <p14:creationId xmlns:p14="http://schemas.microsoft.com/office/powerpoint/2010/main" val="472337024"/>
      </p:ext>
    </p:extLst>
  </p:cSld>
  <p:clrMapOvr>
    <a:masterClrMapping/>
  </p:clrMapOvr>
  <p:transition spd="med" advTm="10000">
    <p:pull/>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4238</Words>
  <Application>Microsoft Office PowerPoint</Application>
  <PresentationFormat>Widescreen</PresentationFormat>
  <Paragraphs>265</Paragraphs>
  <Slides>27</Slides>
  <Notes>0</Notes>
  <HiddenSlides>0</HiddenSlides>
  <MMClips>0</MMClips>
  <ScaleCrop>false</ScaleCrop>
  <HeadingPairs>
    <vt:vector size="6" baseType="variant">
      <vt:variant>
        <vt:lpstr>Caratteri utilizzati</vt:lpstr>
      </vt:variant>
      <vt:variant>
        <vt:i4>16</vt:i4>
      </vt:variant>
      <vt:variant>
        <vt:lpstr>Tema</vt:lpstr>
      </vt:variant>
      <vt:variant>
        <vt:i4>1</vt:i4>
      </vt:variant>
      <vt:variant>
        <vt:lpstr>Titoli diapositive</vt:lpstr>
      </vt:variant>
      <vt:variant>
        <vt:i4>27</vt:i4>
      </vt:variant>
    </vt:vector>
  </HeadingPairs>
  <TitlesOfParts>
    <vt:vector size="44" baseType="lpstr">
      <vt:lpstr>Abhaya Libre</vt:lpstr>
      <vt:lpstr>Abhaya Libre Medium</vt:lpstr>
      <vt:lpstr>Abhaya Libre SemiBold</vt:lpstr>
      <vt:lpstr>Arial</vt:lpstr>
      <vt:lpstr>Arial MT</vt:lpstr>
      <vt:lpstr>Arima Madurai Semi</vt:lpstr>
      <vt:lpstr>Bebas Neue</vt:lpstr>
      <vt:lpstr>Calibri</vt:lpstr>
      <vt:lpstr>Calibri Light</vt:lpstr>
      <vt:lpstr>Courier New</vt:lpstr>
      <vt:lpstr>Lato Light</vt:lpstr>
      <vt:lpstr>Nunito Bold</vt:lpstr>
      <vt:lpstr>Oxygen</vt:lpstr>
      <vt:lpstr>Poppins</vt:lpstr>
      <vt:lpstr>Roboto</vt:lpstr>
      <vt:lpstr>Times New Roman</vt: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Álvarez Bordón</dc:creator>
  <cp:lastModifiedBy>Windows User</cp:lastModifiedBy>
  <cp:revision>81</cp:revision>
  <dcterms:created xsi:type="dcterms:W3CDTF">2022-05-18T10:18:40Z</dcterms:created>
  <dcterms:modified xsi:type="dcterms:W3CDTF">2023-02-17T09:48:37Z</dcterms:modified>
</cp:coreProperties>
</file>